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21" r:id="rId2"/>
    <p:sldId id="377" r:id="rId3"/>
    <p:sldId id="376" r:id="rId4"/>
    <p:sldId id="276" r:id="rId5"/>
    <p:sldId id="329" r:id="rId6"/>
    <p:sldId id="330" r:id="rId7"/>
    <p:sldId id="295" r:id="rId8"/>
    <p:sldId id="381" r:id="rId9"/>
    <p:sldId id="380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37" r:id="rId18"/>
    <p:sldId id="268" r:id="rId19"/>
    <p:sldId id="338" r:id="rId20"/>
    <p:sldId id="339" r:id="rId21"/>
    <p:sldId id="340" r:id="rId22"/>
    <p:sldId id="341" r:id="rId23"/>
    <p:sldId id="342" r:id="rId24"/>
    <p:sldId id="343" r:id="rId25"/>
    <p:sldId id="320" r:id="rId26"/>
    <p:sldId id="344" r:id="rId27"/>
    <p:sldId id="367" r:id="rId28"/>
    <p:sldId id="345" r:id="rId29"/>
    <p:sldId id="346" r:id="rId30"/>
    <p:sldId id="348" r:id="rId31"/>
    <p:sldId id="350" r:id="rId32"/>
    <p:sldId id="351" r:id="rId33"/>
    <p:sldId id="352" r:id="rId34"/>
    <p:sldId id="353" r:id="rId35"/>
    <p:sldId id="355" r:id="rId36"/>
    <p:sldId id="359" r:id="rId37"/>
    <p:sldId id="358" r:id="rId38"/>
    <p:sldId id="354" r:id="rId39"/>
    <p:sldId id="360" r:id="rId40"/>
    <p:sldId id="286" r:id="rId41"/>
    <p:sldId id="375" r:id="rId42"/>
    <p:sldId id="362" r:id="rId43"/>
    <p:sldId id="361" r:id="rId44"/>
    <p:sldId id="373" r:id="rId45"/>
    <p:sldId id="372" r:id="rId46"/>
    <p:sldId id="374" r:id="rId4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66"/>
    <a:srgbClr val="FFFF99"/>
    <a:srgbClr val="FFFFCC"/>
    <a:srgbClr val="0066FF"/>
    <a:srgbClr val="FF33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73" autoAdjust="0"/>
    <p:restoredTop sz="94660"/>
  </p:normalViewPr>
  <p:slideViewPr>
    <p:cSldViewPr>
      <p:cViewPr>
        <p:scale>
          <a:sx n="66" d="100"/>
          <a:sy n="66" d="100"/>
        </p:scale>
        <p:origin x="-5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3A78BAF-6C66-4FFC-B2FE-3C34431137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42C4AF-22AC-4FE4-8450-42DEA5D531D0}" type="slidenum">
              <a:rPr lang="hu-HU" smtClean="0"/>
              <a:pPr>
                <a:defRPr/>
              </a:pPr>
              <a:t>18</a:t>
            </a:fld>
            <a:endParaRPr lang="hu-H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A gégeduzzanat egy fő tünet???? Nem általában az ödéma</a:t>
            </a:r>
          </a:p>
          <a:p>
            <a:pPr eaLnBrk="1" hangingPunct="1"/>
            <a:r>
              <a:rPr lang="hu-HU" smtClean="0"/>
              <a:t>Winstrol (stanozolol) – anabolikus szteroid, hatásmechanizmusa a HANO-ra nem tisztázott (C1inh génexpresszió fokozódott, de a proteinszint nem – info Bence)</a:t>
            </a:r>
          </a:p>
          <a:p>
            <a:pPr eaLnBrk="1" hangingPunct="1"/>
            <a:r>
              <a:rPr lang="hu-HU" smtClean="0"/>
              <a:t>Ha mindenképp bele akarunk bonyolódni a klinikumba, akkor a HANO roham kezelésénél meg lehetne említeni az iv C1-inh mellett az subcutan kallikrein inhibitor vagy az sc bradikinin receptor antagonista (peptid) alkalmazását is, ahogy az a MIT-en is elhangzott. </a:t>
            </a:r>
          </a:p>
          <a:p>
            <a:pPr eaLnBrk="1" hangingPunct="1"/>
            <a:r>
              <a:rPr lang="hu-HU" smtClean="0"/>
              <a:t>És nem csak a C1-inh hiánya, hanem a működésképtelensége is lehet oka, ilyenkor nincs alacsony C1-inh szint.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(DIC - Tissue Factor is szabadul fel nagy mennyiségben a gyulladási citokinek hatására (IL1, IL6, TNF) – másik véralvadási utat aktiválja)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09D437-C5B6-4426-995C-A6A7BF594E32}" type="slidenum">
              <a:rPr lang="hu-HU" smtClean="0"/>
              <a:pPr>
                <a:defRPr/>
              </a:pPr>
              <a:t>4</a:t>
            </a:fld>
            <a:endParaRPr lang="hu-HU" smtClean="0"/>
          </a:p>
        </p:txBody>
      </p:sp>
      <p:sp>
        <p:nvSpPr>
          <p:cNvPr id="51203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5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94123-6F44-4829-BB66-3F114DFF7016}" type="slidenum">
              <a:rPr lang="en-US" sz="1200">
                <a:latin typeface="Symbol" pitchFamily="18" charset="2"/>
              </a:rPr>
              <a:pPr algn="r"/>
              <a:t>4</a:t>
            </a:fld>
            <a:endParaRPr lang="en-US" sz="1200">
              <a:latin typeface="Symbol" pitchFamily="18" charset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10502A-3A7A-461F-A2A3-C67F58F30420}" type="slidenum">
              <a:rPr lang="hu-HU" smtClean="0"/>
              <a:pPr>
                <a:defRPr/>
              </a:pPr>
              <a:t>25</a:t>
            </a:fld>
            <a:endParaRPr 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39B58F-CEC1-4ACD-84B7-898FD683C140}" type="slidenum">
              <a:rPr lang="hu-HU" sz="1200"/>
              <a:pPr algn="r"/>
              <a:t>27</a:t>
            </a:fld>
            <a:endParaRPr lang="hu-HU" sz="1200"/>
          </a:p>
        </p:txBody>
      </p:sp>
      <p:sp>
        <p:nvSpPr>
          <p:cNvPr id="74755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7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A9AC44-CB57-4D7C-AE18-42D276D2EDB8}" type="slidenum">
              <a:rPr lang="en-US" sz="1200">
                <a:latin typeface="Symbol" pitchFamily="18" charset="2"/>
              </a:rPr>
              <a:pPr algn="r"/>
              <a:t>27</a:t>
            </a:fld>
            <a:endParaRPr lang="en-US" sz="1200">
              <a:latin typeface="Symbol" pitchFamily="18" charset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C0A908-62D1-45F1-BDF3-2BC243FFA57B}" type="slidenum">
              <a:rPr lang="hu-HU" sz="1200"/>
              <a:pPr algn="r"/>
              <a:t>29</a:t>
            </a:fld>
            <a:endParaRPr lang="hu-HU" sz="120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9144D1-3A46-4A81-BD4C-11A320F94C00}" type="slidenum">
              <a:rPr lang="hu-HU" sz="1200"/>
              <a:pPr algn="r"/>
              <a:t>30</a:t>
            </a:fld>
            <a:endParaRPr lang="hu-HU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64E979-36ED-4D52-990D-96B856B9E2CE}" type="slidenum">
              <a:rPr lang="hu-HU" sz="1200"/>
              <a:pPr algn="r"/>
              <a:t>31</a:t>
            </a:fld>
            <a:endParaRPr lang="hu-H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0000A5-197B-487E-8FF0-98F3BCD49545}" type="slidenum">
              <a:rPr lang="hu-HU" sz="1200"/>
              <a:pPr algn="r"/>
              <a:t>32</a:t>
            </a:fld>
            <a:endParaRPr lang="hu-HU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EB8CD0-0AF1-4E12-B9C5-ECB7F2FDB3D1}" type="slidenum">
              <a:rPr lang="hu-HU" sz="1200"/>
              <a:pPr algn="r"/>
              <a:t>33</a:t>
            </a:fld>
            <a:endParaRPr lang="hu-HU" sz="120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F3AB73-7D1F-4A5D-B0C8-31C2B6059CD6}" type="slidenum">
              <a:rPr lang="hu-HU" sz="1200"/>
              <a:pPr algn="r"/>
              <a:t>34</a:t>
            </a:fld>
            <a:endParaRPr lang="hu-HU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9190E2-5C2A-46B1-882C-041EC3C9F40A}" type="slidenum">
              <a:rPr lang="hu-HU" sz="1200"/>
              <a:pPr algn="r"/>
              <a:t>35</a:t>
            </a:fld>
            <a:endParaRPr lang="hu-HU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Liposome: mesterségesen létrehozott, lipid kettősréteggel határolt vezikula.</a:t>
            </a:r>
          </a:p>
          <a:p>
            <a:pPr eaLnBrk="1" hangingPunct="1"/>
            <a:r>
              <a:rPr lang="hu-HU" smtClean="0"/>
              <a:t>Microsphere: kis, gömb alakú partikula (</a:t>
            </a:r>
            <a:r>
              <a:rPr lang="en-US" smtClean="0"/>
              <a:t>1μm</a:t>
            </a:r>
            <a:r>
              <a:rPr lang="hu-HU" smtClean="0"/>
              <a:t>-</a:t>
            </a:r>
            <a:r>
              <a:rPr lang="en-US" smtClean="0"/>
              <a:t>1mm)</a:t>
            </a:r>
            <a:endParaRPr lang="hu-HU" smtClean="0"/>
          </a:p>
          <a:p>
            <a:pPr eaLnBrk="1" hangingPunct="1"/>
            <a:r>
              <a:rPr lang="hu-HU" smtClean="0"/>
              <a:t>W/O or O/W emulsion: </a:t>
            </a:r>
            <a:r>
              <a:rPr lang="en-US" smtClean="0"/>
              <a:t>Whether an emulsion turns into a </a:t>
            </a:r>
            <a:r>
              <a:rPr lang="en-US" b="1" smtClean="0"/>
              <a:t>water</a:t>
            </a:r>
            <a:r>
              <a:rPr lang="en-US" smtClean="0"/>
              <a:t>-in-</a:t>
            </a:r>
            <a:r>
              <a:rPr lang="en-US" b="1" smtClean="0"/>
              <a:t>oil emulsion</a:t>
            </a:r>
            <a:r>
              <a:rPr lang="en-US" smtClean="0"/>
              <a:t> or an oil-in-</a:t>
            </a:r>
            <a:r>
              <a:rPr lang="en-US" b="1" smtClean="0"/>
              <a:t>water</a:t>
            </a:r>
            <a:r>
              <a:rPr lang="en-US" smtClean="0"/>
              <a:t> emulsion depends on the volume fraction of both phases and on the type of on the type of emulsifier</a:t>
            </a:r>
            <a:r>
              <a:rPr lang="hu-HU" smtClean="0"/>
              <a:t>. </a:t>
            </a:r>
          </a:p>
          <a:p>
            <a:pPr eaLnBrk="1" hangingPunct="1"/>
            <a:r>
              <a:rPr lang="hu-HU" smtClean="0"/>
              <a:t>PRR? Pathogen recognition receptor</a:t>
            </a:r>
          </a:p>
          <a:p>
            <a:pPr eaLnBrk="1" hangingPunct="1"/>
            <a:r>
              <a:rPr lang="hu-HU" smtClean="0"/>
              <a:t>TLR: Toll like receptor</a:t>
            </a:r>
          </a:p>
          <a:p>
            <a:pPr eaLnBrk="1" hangingPunct="1"/>
            <a:endParaRPr lang="hu-HU" smtClean="0"/>
          </a:p>
        </p:txBody>
      </p:sp>
      <p:sp>
        <p:nvSpPr>
          <p:cNvPr id="839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79FDAF-8B70-43C0-8E7D-787489C23A02}" type="slidenum">
              <a:rPr lang="hu-HU" sz="1200"/>
              <a:pPr algn="r"/>
              <a:t>36</a:t>
            </a:fld>
            <a:endParaRPr lang="hu-HU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68D819-5635-4883-897D-DDA2073945CA}" type="slidenum">
              <a:rPr lang="hu-HU" sz="1200"/>
              <a:pPr algn="r"/>
              <a:t>37</a:t>
            </a:fld>
            <a:endParaRPr lang="hu-HU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255FD6-5C09-4603-8B9C-C5A40D9A7C1A}" type="slidenum">
              <a:rPr lang="hu-HU" sz="1200"/>
              <a:pPr algn="r"/>
              <a:t>38</a:t>
            </a:fld>
            <a:endParaRPr lang="hu-HU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E9A476-92B4-4EE6-9C9B-5AF846F8589E}" type="slidenum">
              <a:rPr lang="hu-HU" sz="1200"/>
              <a:pPr algn="r"/>
              <a:t>39</a:t>
            </a:fld>
            <a:endParaRPr lang="hu-HU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03217-5929-4AF2-86F3-23BD8DE17B00}" type="slidenum">
              <a:rPr lang="hu-HU" smtClean="0"/>
              <a:pPr>
                <a:defRPr/>
              </a:pPr>
              <a:t>40</a:t>
            </a:fld>
            <a:endParaRPr lang="hu-H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F3E25E-EEF1-4BD7-A7BD-8B2F935EA0C3}" type="slidenum">
              <a:rPr lang="hu-HU" sz="1200"/>
              <a:pPr algn="r"/>
              <a:t>42</a:t>
            </a:fld>
            <a:endParaRPr lang="hu-HU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87C096-D7DB-4D01-8C61-F654081528F1}" type="slidenum">
              <a:rPr lang="hu-HU" sz="1200"/>
              <a:pPr algn="r"/>
              <a:t>44</a:t>
            </a:fld>
            <a:endParaRPr lang="hu-HU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534853-8017-4055-81FA-A3E800745C39}" type="slidenum">
              <a:rPr lang="hu-HU" smtClean="0"/>
              <a:pPr>
                <a:defRPr/>
              </a:pPr>
              <a:t>7</a:t>
            </a:fld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81591D-63FA-4B62-806C-865A61C4A686}" type="slidenum">
              <a:rPr lang="hu-HU" smtClean="0"/>
              <a:pPr>
                <a:defRPr/>
              </a:pPr>
              <a:t>8</a:t>
            </a:fld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91FC10-8DB1-46BA-B8B4-39AB0F69FBC7}" type="slidenum">
              <a:rPr lang="hu-HU" smtClean="0"/>
              <a:pPr>
                <a:defRPr/>
              </a:pPr>
              <a:t>9</a:t>
            </a:fld>
            <a:endParaRPr lang="hu-HU" smtClean="0"/>
          </a:p>
        </p:txBody>
      </p:sp>
      <p:sp>
        <p:nvSpPr>
          <p:cNvPr id="56323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5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A4AC58-2C15-4263-BC2D-6FB89A60C111}" type="slidenum">
              <a:rPr lang="en-US" sz="1200">
                <a:latin typeface="Symbol" pitchFamily="18" charset="2"/>
              </a:rPr>
              <a:pPr algn="r"/>
              <a:t>9</a:t>
            </a:fld>
            <a:endParaRPr lang="en-US" sz="1200">
              <a:latin typeface="Symbol" pitchFamily="18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0E56B-BE76-4DE3-BAF8-F27A4A8DA6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63EF8-5F29-4781-A246-3B2B942BFA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5540B-EDA2-4B7E-8E1D-1BA372DF74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54378-D80E-43E0-A178-7785989597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2AD01-68EC-43A5-85F5-A91754CFD4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18297-9286-4049-917C-C2E48C8B13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4617-523E-4A8B-ACC4-1CDA61404A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06103-6E4F-4265-AE73-739914F523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015A-FE48-4BC0-B36A-A84FE27411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7BF2B-DB5B-441D-AA91-00FD3E6A09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69A2B-A851-4F6D-8F92-1F488A2374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C8931-B6EC-43A9-89D0-3C51BACDB2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79896-7667-4E4E-9DAA-C4FED91FDD5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D4866-BA9C-4454-81D8-911540FD9D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AAB3AC6-8BB4-44EF-BC06-E3EA44FEC6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://upload.wikimedia.org/wikipedia/commons/e/ee/MHC_Class_1.svg" TargetMode="Externa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052513"/>
            <a:ext cx="7993062" cy="14398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96975"/>
            <a:ext cx="8229600" cy="1143000"/>
          </a:xfrm>
        </p:spPr>
        <p:txBody>
          <a:bodyPr/>
          <a:lstStyle/>
          <a:p>
            <a:r>
              <a:rPr lang="hu-HU" b="1" smtClean="0">
                <a:solidFill>
                  <a:schemeClr val="bg1"/>
                </a:solidFill>
              </a:rPr>
              <a:t>I. A komplement rendszer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8424862" cy="1439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smtClean="0">
                <a:solidFill>
                  <a:schemeClr val="bg1"/>
                </a:solidFill>
              </a:rPr>
              <a:t>Az emelkedett vagy csökkent CH50 érték           lehet a gyakoribb?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20938"/>
            <a:ext cx="8229600" cy="233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600" b="1" smtClean="0">
                <a:solidFill>
                  <a:schemeClr val="accent2"/>
                </a:solidFill>
              </a:rPr>
              <a:t>       A leggyakrabban emelkedett érték mérhető, hiszen a legtöbb komplement fehérje akutfázis fehérje is egyben.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sz="1600" b="1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sz="1600" b="1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sz="1600" b="1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1600" b="1" smtClean="0">
                <a:solidFill>
                  <a:schemeClr val="accent2"/>
                </a:solidFill>
              </a:rPr>
              <a:t>       A komplement fehérjék hiánya vagy szignifikánsan csökkent szintje rekurrens si</a:t>
            </a:r>
            <a:r>
              <a:rPr lang="en-US" sz="1600" b="1" smtClean="0">
                <a:solidFill>
                  <a:schemeClr val="accent2"/>
                </a:solidFill>
              </a:rPr>
              <a:t>nopulmonar</a:t>
            </a:r>
            <a:r>
              <a:rPr lang="hu-HU" sz="1600" b="1" smtClean="0">
                <a:solidFill>
                  <a:schemeClr val="accent2"/>
                </a:solidFill>
              </a:rPr>
              <a:t>is bakteriális fertőzésekre,</a:t>
            </a:r>
            <a:r>
              <a:rPr lang="en-US" sz="1600" b="1" smtClean="0">
                <a:solidFill>
                  <a:schemeClr val="accent2"/>
                </a:solidFill>
              </a:rPr>
              <a:t> Neisseria</a:t>
            </a:r>
            <a:r>
              <a:rPr lang="hu-HU" sz="1600" b="1" smtClean="0">
                <a:solidFill>
                  <a:schemeClr val="accent2"/>
                </a:solidFill>
              </a:rPr>
              <a:t> által okozott  </a:t>
            </a:r>
            <a:r>
              <a:rPr lang="en-US" sz="1600" b="1" smtClean="0">
                <a:solidFill>
                  <a:schemeClr val="accent2"/>
                </a:solidFill>
              </a:rPr>
              <a:t>meningitis</a:t>
            </a:r>
            <a:r>
              <a:rPr lang="hu-HU" sz="1600" b="1" smtClean="0">
                <a:solidFill>
                  <a:schemeClr val="accent2"/>
                </a:solidFill>
              </a:rPr>
              <a:t>re vagy sepsisre hajlamosít.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sz="1600" smtClean="0">
              <a:solidFill>
                <a:schemeClr val="accent2"/>
              </a:solidFill>
            </a:endParaRPr>
          </a:p>
          <a:p>
            <a:endParaRPr lang="hu-HU" sz="16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8424862" cy="12239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/>
          <a:lstStyle/>
          <a:p>
            <a:r>
              <a:rPr lang="hu-HU" sz="2800" b="1" smtClean="0">
                <a:solidFill>
                  <a:schemeClr val="bg1"/>
                </a:solidFill>
              </a:rPr>
              <a:t>Mire utalhat a csökkent  CH50 érték?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3417888"/>
          </a:xfrm>
        </p:spPr>
        <p:txBody>
          <a:bodyPr/>
          <a:lstStyle/>
          <a:p>
            <a:pPr>
              <a:buFontTx/>
              <a:buNone/>
            </a:pPr>
            <a:r>
              <a:rPr lang="hu-HU" smtClean="0">
                <a:solidFill>
                  <a:schemeClr val="accent2"/>
                </a:solidFill>
              </a:rPr>
              <a:t>	A csökkent CH50 érték leggyakrabban immunológiai megbetegedése  utal.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mtClean="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mtClean="0">
                <a:solidFill>
                  <a:schemeClr val="accent2"/>
                </a:solidFill>
              </a:rPr>
              <a:t>   A CH50 értéke gyakran csökken</a:t>
            </a:r>
            <a:r>
              <a:rPr lang="hu-HU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hu-HU" smtClean="0">
                <a:solidFill>
                  <a:schemeClr val="accent2"/>
                </a:solidFill>
              </a:rPr>
              <a:t>immunkomplex megbetegedésekben, pl. </a:t>
            </a:r>
            <a:r>
              <a:rPr lang="en-US" smtClean="0">
                <a:solidFill>
                  <a:schemeClr val="accent2"/>
                </a:solidFill>
              </a:rPr>
              <a:t>SLE</a:t>
            </a:r>
            <a:r>
              <a:rPr lang="hu-HU" smtClean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8208962" cy="1439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hu-HU" sz="2800" b="1" smtClean="0">
                <a:solidFill>
                  <a:schemeClr val="bg1"/>
                </a:solidFill>
              </a:rPr>
              <a:t>Mit mondhatunk ki teljes biztonsággal, ha az összkomplement (CH50) érték normál tartományba esik?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320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sz="2400" smtClean="0">
                <a:solidFill>
                  <a:schemeClr val="accent2"/>
                </a:solidFill>
              </a:rPr>
              <a:t>	A normál CH50 érték arra utal, hogy valamennyi komplement komponens  (</a:t>
            </a:r>
            <a:r>
              <a:rPr lang="en-US" sz="2400" smtClean="0">
                <a:solidFill>
                  <a:schemeClr val="accent2"/>
                </a:solidFill>
              </a:rPr>
              <a:t>C1 </a:t>
            </a:r>
            <a:r>
              <a:rPr lang="hu-HU" sz="2400" smtClean="0">
                <a:solidFill>
                  <a:schemeClr val="accent2"/>
                </a:solidFill>
              </a:rPr>
              <a:t>-</a:t>
            </a:r>
            <a:r>
              <a:rPr lang="en-US" sz="2400" smtClean="0">
                <a:solidFill>
                  <a:schemeClr val="accent2"/>
                </a:solidFill>
              </a:rPr>
              <a:t>C9,</a:t>
            </a:r>
            <a:r>
              <a:rPr lang="hu-HU" sz="2400" smtClean="0">
                <a:solidFill>
                  <a:schemeClr val="accent2"/>
                </a:solidFill>
              </a:rPr>
              <a:t>) jelen van. Ugyanakkor egyes komplement faktorok szintje akár </a:t>
            </a:r>
            <a:r>
              <a:rPr lang="en-US" sz="2400" smtClean="0">
                <a:solidFill>
                  <a:schemeClr val="accent2"/>
                </a:solidFill>
              </a:rPr>
              <a:t>50 </a:t>
            </a:r>
            <a:r>
              <a:rPr lang="hu-HU" sz="2400" smtClean="0">
                <a:solidFill>
                  <a:schemeClr val="accent2"/>
                </a:solidFill>
              </a:rPr>
              <a:t>-</a:t>
            </a:r>
            <a:r>
              <a:rPr lang="en-US" sz="2400" smtClean="0">
                <a:solidFill>
                  <a:schemeClr val="accent2"/>
                </a:solidFill>
              </a:rPr>
              <a:t> 80% </a:t>
            </a:r>
            <a:r>
              <a:rPr lang="hu-HU" sz="2400" smtClean="0">
                <a:solidFill>
                  <a:schemeClr val="accent2"/>
                </a:solidFill>
              </a:rPr>
              <a:t>-kal is csökkenhet a nélkül, hogy a </a:t>
            </a:r>
            <a:r>
              <a:rPr lang="en-US" sz="2400" smtClean="0">
                <a:solidFill>
                  <a:schemeClr val="accent2"/>
                </a:solidFill>
              </a:rPr>
              <a:t>CH50 a</a:t>
            </a:r>
            <a:r>
              <a:rPr lang="hu-HU" sz="2400" smtClean="0">
                <a:solidFill>
                  <a:schemeClr val="accent2"/>
                </a:solidFill>
              </a:rPr>
              <a:t>ktivitás változna.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smtClean="0">
                <a:solidFill>
                  <a:schemeClr val="accent2"/>
                </a:solidFill>
              </a:rPr>
              <a:t>	Minthogy gyulladásos betegségekben a szintézis fokozódik, ezért a normál értékek nem jelentik, hogy nincs komplement által közvetített szövetkárosodás.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8497888" cy="1439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r>
              <a:rPr lang="hu-HU" sz="2800" b="1" smtClean="0">
                <a:solidFill>
                  <a:schemeClr val="bg1"/>
                </a:solidFill>
              </a:rPr>
              <a:t>Melyik komplement fehérje van jelen a legnagyobb koncentrációban?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smtClean="0">
                <a:solidFill>
                  <a:schemeClr val="accent2"/>
                </a:solidFill>
              </a:rPr>
              <a:t> C3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60350"/>
            <a:ext cx="7704137" cy="1439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smtClean="0">
                <a:solidFill>
                  <a:schemeClr val="bg1"/>
                </a:solidFill>
              </a:rPr>
              <a:t>Mire utal a C3 és C4 együttes csökkenése?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29600" cy="5762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mtClean="0">
                <a:solidFill>
                  <a:schemeClr val="accent2"/>
                </a:solidFill>
              </a:rPr>
              <a:t>Klasszikus komplement aktivációra utal</a:t>
            </a:r>
            <a:r>
              <a:rPr lang="en-US" smtClean="0">
                <a:solidFill>
                  <a:schemeClr val="accent2"/>
                </a:solidFill>
              </a:rPr>
              <a:t>.</a:t>
            </a:r>
            <a:endParaRPr lang="hu-HU" smtClean="0">
              <a:solidFill>
                <a:schemeClr val="accent2"/>
              </a:solidFill>
            </a:endParaRPr>
          </a:p>
        </p:txBody>
      </p:sp>
      <p:pic>
        <p:nvPicPr>
          <p:cNvPr id="16389" name="Picture 16" descr="http://www.profelis.org/amc/vorlesungen/gifs/MMPE_13IMM_163_02_ep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565400"/>
            <a:ext cx="3484562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49275"/>
            <a:ext cx="8135937" cy="1439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hu-HU" sz="2800" b="1" smtClean="0">
                <a:solidFill>
                  <a:schemeClr val="bg1"/>
                </a:solidFill>
              </a:rPr>
              <a:t>Mire utal, ha a C3 szint csökken a C4 érték viszont normál tartományba esik?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574675"/>
          </a:xfrm>
        </p:spPr>
        <p:txBody>
          <a:bodyPr/>
          <a:lstStyle/>
          <a:p>
            <a:pPr>
              <a:buFontTx/>
              <a:buNone/>
            </a:pPr>
            <a:r>
              <a:rPr lang="hu-HU" smtClean="0">
                <a:solidFill>
                  <a:schemeClr val="accent2"/>
                </a:solidFill>
              </a:rPr>
              <a:t>Az alternatív út aktiválódását jelzi</a:t>
            </a:r>
          </a:p>
        </p:txBody>
      </p:sp>
      <p:pic>
        <p:nvPicPr>
          <p:cNvPr id="17413" name="Picture 16" descr="http://www.profelis.org/amc/vorlesungen/gifs/MMPE_13IMM_163_02_ep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3068638"/>
            <a:ext cx="3005137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8280400" cy="18716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8527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hu-HU" smtClean="0">
                <a:solidFill>
                  <a:schemeClr val="accent2"/>
                </a:solidFill>
              </a:rPr>
              <a:t>A betegek szérumszintje normál tartományba esik vagy emelkedett</a:t>
            </a:r>
          </a:p>
        </p:txBody>
      </p:sp>
      <p:sp>
        <p:nvSpPr>
          <p:cNvPr id="18436" name="Rectangle 2"/>
          <p:cNvSpPr>
            <a:spLocks noChangeArrowheads="1"/>
          </p:cNvSpPr>
          <p:nvPr>
            <p:ph type="title"/>
          </p:nvPr>
        </p:nvSpPr>
        <p:spPr>
          <a:xfrm>
            <a:off x="468313" y="7731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hu-HU" sz="2400" smtClean="0">
                <a:solidFill>
                  <a:schemeClr val="bg1"/>
                </a:solidFill>
              </a:rPr>
              <a:t>Csökkent </a:t>
            </a:r>
            <a:r>
              <a:rPr lang="en-US" sz="2400" smtClean="0">
                <a:solidFill>
                  <a:schemeClr val="bg1"/>
                </a:solidFill>
              </a:rPr>
              <a:t> CH50 titer</a:t>
            </a:r>
            <a:r>
              <a:rPr lang="hu-HU" sz="2400" smtClean="0">
                <a:solidFill>
                  <a:schemeClr val="bg1"/>
                </a:solidFill>
              </a:rPr>
              <a:t> és komplement fehérje szint jellemzi pl. a rheumatoid arthritises vagy gonococcus arthritises synoviális folyadékmintákat.</a:t>
            </a:r>
            <a:br>
              <a:rPr lang="hu-HU" sz="2400" smtClean="0">
                <a:solidFill>
                  <a:schemeClr val="bg1"/>
                </a:solidFill>
              </a:rPr>
            </a:br>
            <a:r>
              <a:rPr lang="hu-HU" sz="2400" smtClean="0">
                <a:solidFill>
                  <a:schemeClr val="bg1"/>
                </a:solidFill>
              </a:rPr>
              <a:t>Milyen lehet a betegek szérumszintje?</a:t>
            </a:r>
            <a:r>
              <a:rPr lang="en-US" sz="2400" smtClean="0">
                <a:solidFill>
                  <a:schemeClr val="bg1"/>
                </a:solidFill>
              </a:rPr>
              <a:t/>
            </a:r>
            <a:br>
              <a:rPr lang="en-US" sz="2400" smtClean="0">
                <a:solidFill>
                  <a:schemeClr val="bg1"/>
                </a:solidFill>
              </a:rPr>
            </a:br>
            <a:endParaRPr lang="hu-HU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25538"/>
            <a:ext cx="7993062" cy="1152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331913" y="1268413"/>
            <a:ext cx="6408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b="1">
                <a:solidFill>
                  <a:schemeClr val="bg1"/>
                </a:solidFill>
              </a:rPr>
              <a:t>Örökletes angioneurotikus ödéma (HANO)</a:t>
            </a:r>
          </a:p>
          <a:p>
            <a:pPr algn="ctr"/>
            <a:r>
              <a:rPr lang="hu-HU" sz="2400" b="1">
                <a:solidFill>
                  <a:schemeClr val="bg1"/>
                </a:solidFill>
              </a:rPr>
              <a:t>(örökletes C1INH hiány)</a:t>
            </a:r>
          </a:p>
        </p:txBody>
      </p:sp>
      <p:pic>
        <p:nvPicPr>
          <p:cNvPr id="19460" name="Picture 8" descr="http://t3.gstatic.com/images?q=tbn:8kJHu_Bev0_76M:http://img.medscape.com/pi/emed/ckb/allergy_immunology/134823-1337460-135208-1698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068638"/>
            <a:ext cx="38481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79388" y="214313"/>
            <a:ext cx="8713787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hu-HU" sz="1900" b="1">
                <a:solidFill>
                  <a:srgbClr val="0033CC"/>
                </a:solidFill>
              </a:rPr>
              <a:t> 17 éves lány súlyos hasi fájdalmakkal (gyakori, éles görcsök, hányás)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hu-HU" sz="1900" b="1">
                <a:solidFill>
                  <a:srgbClr val="0033CC"/>
                </a:solidFill>
              </a:rPr>
              <a:t> appendectomia – appendix normális volt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hu-HU" sz="1900" b="1">
                <a:solidFill>
                  <a:srgbClr val="0033CC"/>
                </a:solidFill>
              </a:rPr>
              <a:t> a családban már korábban is előfordult a betegség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hu-HU" sz="1900" b="1">
                <a:solidFill>
                  <a:srgbClr val="0033CC"/>
                </a:solidFill>
              </a:rPr>
              <a:t> Dg: HANO ?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hu-HU" sz="1900" b="1">
                <a:solidFill>
                  <a:srgbClr val="0033CC"/>
                </a:solidFill>
              </a:rPr>
              <a:t> </a:t>
            </a:r>
            <a:r>
              <a:rPr lang="hu-HU" sz="1900" b="1" u="sng">
                <a:solidFill>
                  <a:srgbClr val="0033CC"/>
                </a:solidFill>
              </a:rPr>
              <a:t>a C1INH szintje a normál érték 16%-a 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hu-HU" sz="1900" b="1">
                <a:solidFill>
                  <a:srgbClr val="0033CC"/>
                </a:solidFill>
              </a:rPr>
              <a:t> Naponta szedhető steroid hatására a tünetek gyakorisága</a:t>
            </a:r>
          </a:p>
          <a:p>
            <a:pPr>
              <a:lnSpc>
                <a:spcPct val="140000"/>
              </a:lnSpc>
            </a:pPr>
            <a:r>
              <a:rPr lang="hu-HU" sz="1900" b="1">
                <a:solidFill>
                  <a:srgbClr val="0033CC"/>
                </a:solidFill>
              </a:rPr>
              <a:t>  és súlyossága csökkent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hu-HU" sz="1900" b="1">
                <a:solidFill>
                  <a:srgbClr val="0033CC"/>
                </a:solidFill>
              </a:rPr>
              <a:t> Tisztított C1INH – időnként i.v.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857375" y="3786188"/>
            <a:ext cx="43656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900" b="1">
                <a:solidFill>
                  <a:srgbClr val="0033CC"/>
                </a:solidFill>
              </a:rPr>
              <a:t>Fő tünetek:</a:t>
            </a:r>
          </a:p>
          <a:p>
            <a:pPr>
              <a:buFontTx/>
              <a:buChar char="•"/>
            </a:pPr>
            <a:r>
              <a:rPr lang="hu-HU" sz="1900" b="1">
                <a:solidFill>
                  <a:srgbClr val="0033CC"/>
                </a:solidFill>
              </a:rPr>
              <a:t> bőr, belek, légutak duzzanata</a:t>
            </a:r>
          </a:p>
          <a:p>
            <a:pPr>
              <a:buFontTx/>
              <a:buChar char="•"/>
            </a:pPr>
            <a:r>
              <a:rPr lang="hu-HU" sz="1900" b="1">
                <a:solidFill>
                  <a:srgbClr val="0033CC"/>
                </a:solidFill>
              </a:rPr>
              <a:t> súlyos akut hasi fájdalom, hányás</a:t>
            </a:r>
          </a:p>
          <a:p>
            <a:pPr>
              <a:buFontTx/>
              <a:buChar char="•"/>
            </a:pPr>
            <a:r>
              <a:rPr lang="hu-HU" sz="1900" b="1">
                <a:solidFill>
                  <a:srgbClr val="0033CC"/>
                </a:solidFill>
              </a:rPr>
              <a:t> ödéma különféle helyeken </a:t>
            </a:r>
          </a:p>
          <a:p>
            <a:r>
              <a:rPr lang="hu-HU" sz="1900" b="1">
                <a:solidFill>
                  <a:srgbClr val="0033CC"/>
                </a:solidFill>
              </a:rPr>
              <a:t>  (gégeduzzanat – fulladást okozhat)</a:t>
            </a:r>
          </a:p>
          <a:p>
            <a:pPr>
              <a:buFontTx/>
              <a:buChar char="•"/>
            </a:pPr>
            <a:endParaRPr lang="hu-HU" sz="1900" b="1">
              <a:solidFill>
                <a:srgbClr val="0033CC"/>
              </a:solidFill>
            </a:endParaRPr>
          </a:p>
          <a:p>
            <a:r>
              <a:rPr lang="hu-HU" sz="1900" b="1">
                <a:solidFill>
                  <a:srgbClr val="0033CC"/>
                </a:solidFill>
              </a:rPr>
              <a:t>Kezelés:</a:t>
            </a:r>
          </a:p>
          <a:p>
            <a:r>
              <a:rPr lang="hu-HU" sz="1900" b="1">
                <a:solidFill>
                  <a:srgbClr val="0033CC"/>
                </a:solidFill>
              </a:rPr>
              <a:t>Többek között i.v. C1INH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smtClean="0">
                <a:solidFill>
                  <a:schemeClr val="bg1"/>
                </a:solidFill>
              </a:rPr>
              <a:t>A komplement rendszer aktivációja gyakran hisztamin és kemokinek felszabadulását eredményezi ( fájdalmat, hőemelkedést és viszketést okozva). A HANO-s betegek ödémája miért nem tartalmaz celluláris komponenseket és miért nem okoz viszketést?</a:t>
            </a:r>
            <a:br>
              <a:rPr lang="hu-HU" sz="1800" b="1" smtClean="0">
                <a:solidFill>
                  <a:schemeClr val="bg1"/>
                </a:solidFill>
              </a:rPr>
            </a:br>
            <a:endParaRPr lang="hu-HU" sz="1800" b="1" smtClean="0">
              <a:solidFill>
                <a:schemeClr val="bg1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400" b="1" smtClean="0">
                <a:solidFill>
                  <a:srgbClr val="0033CC"/>
                </a:solidFill>
              </a:rPr>
              <a:t>HANO-ban az aktív C1 miatt a C4b és a C2b szabadon termelődik a plazmában. </a:t>
            </a:r>
          </a:p>
          <a:p>
            <a:pPr>
              <a:lnSpc>
                <a:spcPct val="80000"/>
              </a:lnSpc>
            </a:pPr>
            <a:r>
              <a:rPr lang="hu-HU" sz="2400" b="1" smtClean="0">
                <a:solidFill>
                  <a:srgbClr val="0033CC"/>
                </a:solidFill>
              </a:rPr>
              <a:t>A C4b gyorsan inaktiválódik, ha nem tud azonnal sejtfelszínhez kötődni. A C4b és C2b így folyamatosan elhasználódik, nem keletkezik C3/C5 konvertáz, ezért a C3 és C5 hasítása elmarad, </a:t>
            </a:r>
            <a:r>
              <a:rPr lang="hu-HU" sz="2400" b="1" u="sng" smtClean="0">
                <a:solidFill>
                  <a:srgbClr val="0033CC"/>
                </a:solidFill>
              </a:rPr>
              <a:t>nem jön létre C3a és C5a </a:t>
            </a:r>
            <a:r>
              <a:rPr lang="hu-HU" sz="2400" b="1" smtClean="0">
                <a:solidFill>
                  <a:srgbClr val="0033CC"/>
                </a:solidFill>
              </a:rPr>
              <a:t>sem. </a:t>
            </a:r>
          </a:p>
          <a:p>
            <a:pPr>
              <a:lnSpc>
                <a:spcPct val="80000"/>
              </a:lnSpc>
            </a:pPr>
            <a:r>
              <a:rPr lang="hu-HU" sz="2400" b="1" smtClean="0">
                <a:solidFill>
                  <a:srgbClr val="0033CC"/>
                </a:solidFill>
              </a:rPr>
              <a:t>A komplement aktiválást követő hisztamin felszabadulást a C3a okozza, a fő kemotaktikus hatású komplement komponens pedig a C5a. Mindkettő a C3/C5 konvertáz működése során keletkezik. </a:t>
            </a:r>
          </a:p>
          <a:p>
            <a:pPr>
              <a:lnSpc>
                <a:spcPct val="80000"/>
              </a:lnSpc>
            </a:pPr>
            <a:endParaRPr lang="hu-HU" sz="2400" b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Rectangle 5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7993063" cy="1439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971550" y="836613"/>
            <a:ext cx="705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 b="1">
                <a:solidFill>
                  <a:schemeClr val="bg1"/>
                </a:solidFill>
              </a:rPr>
              <a:t>A komplement rendszer</a:t>
            </a:r>
            <a:endParaRPr lang="hu-HU" sz="3600"/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900113" y="2276475"/>
            <a:ext cx="72723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0033CC"/>
                </a:solidFill>
              </a:rPr>
              <a:t>A veleszületett immunitás molekuláris rendszere</a:t>
            </a:r>
          </a:p>
          <a:p>
            <a:endParaRPr lang="hu-HU" b="1">
              <a:solidFill>
                <a:srgbClr val="0033CC"/>
              </a:solidFill>
            </a:endParaRPr>
          </a:p>
          <a:p>
            <a:r>
              <a:rPr lang="hu-HU" b="1">
                <a:solidFill>
                  <a:srgbClr val="0033CC"/>
                </a:solidFill>
              </a:rPr>
              <a:t>A komplement rendszer fehérjéi limitált proteolízissel kaszkádszerűen aktiválják egymást</a:t>
            </a:r>
          </a:p>
          <a:p>
            <a:endParaRPr lang="hu-HU" b="1">
              <a:solidFill>
                <a:srgbClr val="0033CC"/>
              </a:solidFill>
            </a:endParaRPr>
          </a:p>
          <a:p>
            <a:r>
              <a:rPr lang="hu-HU" b="1">
                <a:solidFill>
                  <a:srgbClr val="0033CC"/>
                </a:solidFill>
              </a:rPr>
              <a:t>A komplement rendszer fő effektor funkciói:</a:t>
            </a:r>
          </a:p>
          <a:p>
            <a:pPr>
              <a:buFont typeface="Arial" charset="0"/>
              <a:buChar char="•"/>
            </a:pPr>
            <a:r>
              <a:rPr lang="hu-HU" b="1">
                <a:solidFill>
                  <a:srgbClr val="0033CC"/>
                </a:solidFill>
              </a:rPr>
              <a:t> a pathogének lízise</a:t>
            </a:r>
          </a:p>
          <a:p>
            <a:pPr>
              <a:buFont typeface="Arial" charset="0"/>
              <a:buChar char="•"/>
            </a:pPr>
            <a:r>
              <a:rPr lang="hu-HU" b="1">
                <a:solidFill>
                  <a:srgbClr val="0033CC"/>
                </a:solidFill>
              </a:rPr>
              <a:t> opszonizáció</a:t>
            </a:r>
          </a:p>
          <a:p>
            <a:pPr>
              <a:buFont typeface="Arial" charset="0"/>
              <a:buChar char="•"/>
            </a:pPr>
            <a:r>
              <a:rPr lang="hu-HU" b="1">
                <a:solidFill>
                  <a:srgbClr val="0033CC"/>
                </a:solidFill>
              </a:rPr>
              <a:t> gyulladáskeltő hatás</a:t>
            </a:r>
          </a:p>
          <a:p>
            <a:pPr>
              <a:buFont typeface="Arial" charset="0"/>
              <a:buChar char="•"/>
            </a:pPr>
            <a:r>
              <a:rPr lang="hu-HU" b="1">
                <a:solidFill>
                  <a:srgbClr val="0033CC"/>
                </a:solidFill>
              </a:rPr>
              <a:t> immunkomplexek és apoptotikus testek  eltávolítása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60350"/>
            <a:ext cx="6913562" cy="1081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b="1" smtClean="0">
                <a:solidFill>
                  <a:schemeClr val="bg1"/>
                </a:solidFill>
              </a:rPr>
              <a:t>Mely komplement komponensek szintjének csökkenése várható? Miért?</a:t>
            </a:r>
            <a:br>
              <a:rPr lang="hu-HU" sz="2400" b="1" smtClean="0">
                <a:solidFill>
                  <a:schemeClr val="bg1"/>
                </a:solidFill>
              </a:rPr>
            </a:br>
            <a:r>
              <a:rPr lang="hu-HU" sz="240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484313"/>
            <a:ext cx="7570787" cy="2913062"/>
          </a:xfrm>
        </p:spPr>
        <p:txBody>
          <a:bodyPr/>
          <a:lstStyle/>
          <a:p>
            <a:r>
              <a:rPr lang="hu-HU" b="1" smtClean="0">
                <a:solidFill>
                  <a:srgbClr val="0033CC"/>
                </a:solidFill>
              </a:rPr>
              <a:t>C2 és C4, mert ezeket az állandóan aktív C1 hasítja (diagnosztikai marker)</a:t>
            </a:r>
            <a:br>
              <a:rPr lang="hu-HU" b="1" smtClean="0">
                <a:solidFill>
                  <a:srgbClr val="0033CC"/>
                </a:solidFill>
              </a:rPr>
            </a:br>
            <a:endParaRPr lang="hu-HU" b="1" smtClean="0">
              <a:solidFill>
                <a:srgbClr val="0033CC"/>
              </a:solidFill>
            </a:endParaRPr>
          </a:p>
        </p:txBody>
      </p:sp>
      <p:pic>
        <p:nvPicPr>
          <p:cNvPr id="22533" name="Picture 16" descr="http://www.profelis.org/amc/vorlesungen/gifs/MMPE_13IMM_163_02_ep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106738"/>
            <a:ext cx="3052762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8913"/>
            <a:ext cx="7993062" cy="1152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hu-HU" sz="4000" b="1" smtClean="0">
                <a:solidFill>
                  <a:schemeClr val="bg1"/>
                </a:solidFill>
              </a:rPr>
              <a:t>Mi történik az alternatív úttal?</a:t>
            </a:r>
            <a:br>
              <a:rPr lang="hu-HU" sz="4000" b="1" smtClean="0">
                <a:solidFill>
                  <a:schemeClr val="bg1"/>
                </a:solidFill>
              </a:rPr>
            </a:br>
            <a:r>
              <a:rPr lang="hu-HU" sz="400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b="1" smtClean="0">
                <a:solidFill>
                  <a:srgbClr val="0033CC"/>
                </a:solidFill>
              </a:rPr>
              <a:t>Ez az út nem érintett, mert itt a C1 nem játszik szerepet.</a:t>
            </a:r>
            <a:br>
              <a:rPr lang="hu-HU" b="1" smtClean="0">
                <a:solidFill>
                  <a:srgbClr val="0033CC"/>
                </a:solidFill>
              </a:rPr>
            </a:br>
            <a:endParaRPr lang="hu-HU" b="1" smtClean="0">
              <a:solidFill>
                <a:srgbClr val="0033CC"/>
              </a:solidFill>
            </a:endParaRPr>
          </a:p>
        </p:txBody>
      </p:sp>
      <p:pic>
        <p:nvPicPr>
          <p:cNvPr id="23557" name="Picture 16" descr="http://www.profelis.org/amc/vorlesungen/gifs/MMPE_13IMM_163_02_ep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2800350"/>
            <a:ext cx="33401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8913"/>
            <a:ext cx="7993062" cy="1152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hu-HU" sz="2800" b="1" smtClean="0">
                <a:solidFill>
                  <a:schemeClr val="bg1"/>
                </a:solidFill>
              </a:rPr>
              <a:t>Milyen a terminális komponensek szintje?</a:t>
            </a:r>
            <a:br>
              <a:rPr lang="hu-HU" sz="2800" b="1" smtClean="0">
                <a:solidFill>
                  <a:schemeClr val="bg1"/>
                </a:solidFill>
              </a:rPr>
            </a:br>
            <a:endParaRPr lang="hu-HU" sz="2800" smtClean="0">
              <a:solidFill>
                <a:schemeClr val="bg1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hu-HU" b="1" smtClean="0">
                <a:solidFill>
                  <a:srgbClr val="0033CC"/>
                </a:solidFill>
              </a:rPr>
              <a:t>A terminális komponensek szintje normális.</a:t>
            </a:r>
            <a:br>
              <a:rPr lang="hu-HU" b="1" smtClean="0">
                <a:solidFill>
                  <a:srgbClr val="0033CC"/>
                </a:solidFill>
              </a:rPr>
            </a:br>
            <a:endParaRPr lang="hu-HU" b="1" smtClean="0">
              <a:solidFill>
                <a:srgbClr val="0033CC"/>
              </a:solidFill>
            </a:endParaRPr>
          </a:p>
        </p:txBody>
      </p:sp>
      <p:pic>
        <p:nvPicPr>
          <p:cNvPr id="24581" name="Picture 16" descr="http://www.profelis.org/amc/vorlesungen/gifs/MMPE_13IMM_163_02_ep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636838"/>
            <a:ext cx="3411537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8913"/>
            <a:ext cx="7993062" cy="1152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hu-HU" sz="2800" b="1" smtClean="0">
                <a:solidFill>
                  <a:schemeClr val="bg1"/>
                </a:solidFill>
              </a:rPr>
              <a:t>Miért nem fogékonyabbak a fertőzésekkel szemben?</a:t>
            </a:r>
            <a:br>
              <a:rPr lang="hu-HU" sz="2800" b="1" smtClean="0">
                <a:solidFill>
                  <a:schemeClr val="bg1"/>
                </a:solidFill>
              </a:rPr>
            </a:br>
            <a:r>
              <a:rPr lang="hu-HU" sz="2800" b="1" smtClean="0">
                <a:solidFill>
                  <a:schemeClr val="bg1"/>
                </a:solidFill>
              </a:rPr>
              <a:t>    </a:t>
            </a:r>
            <a:br>
              <a:rPr lang="hu-HU" sz="2800" b="1" smtClean="0">
                <a:solidFill>
                  <a:schemeClr val="bg1"/>
                </a:solidFill>
              </a:rPr>
            </a:br>
            <a:endParaRPr lang="hu-HU" sz="2800" b="1" smtClean="0">
              <a:solidFill>
                <a:schemeClr val="bg1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b="1" smtClean="0">
                <a:solidFill>
                  <a:srgbClr val="0033CC"/>
                </a:solidFill>
              </a:rPr>
              <a:t>Az alternatív útvonal érintetlen, így ez kompenzál.</a:t>
            </a:r>
          </a:p>
        </p:txBody>
      </p:sp>
      <p:pic>
        <p:nvPicPr>
          <p:cNvPr id="25605" name="Picture 16" descr="http://www.profelis.org/amc/vorlesungen/gifs/MMPE_13IMM_163_02_ep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2852738"/>
            <a:ext cx="29083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569325" cy="21605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068638"/>
            <a:ext cx="8229600" cy="3197225"/>
          </a:xfrm>
        </p:spPr>
        <p:txBody>
          <a:bodyPr/>
          <a:lstStyle/>
          <a:p>
            <a:r>
              <a:rPr lang="hu-HU" sz="2800" b="1" smtClean="0">
                <a:solidFill>
                  <a:srgbClr val="0033CC"/>
                </a:solidFill>
              </a:rPr>
              <a:t>	Ha anafilaxia okozza (hisztamin felszabadulás), akkor azonnal reagálni fog adrenalinra/epinefrinre, és csalánkiütés is megfigyelhető. </a:t>
            </a:r>
          </a:p>
          <a:p>
            <a:r>
              <a:rPr lang="hu-HU" sz="2800" b="1" smtClean="0">
                <a:solidFill>
                  <a:srgbClr val="0033CC"/>
                </a:solidFill>
              </a:rPr>
              <a:t>	HANO-ban az  adrenalin nem hat, intravénás C1INH kell.</a:t>
            </a:r>
          </a:p>
        </p:txBody>
      </p:sp>
      <p:sp>
        <p:nvSpPr>
          <p:cNvPr id="26628" name="Text Box 3"/>
          <p:cNvSpPr>
            <a:spLocks noChangeArrowheads="1"/>
          </p:cNvSpPr>
          <p:nvPr>
            <p:ph type="title"/>
          </p:nvPr>
        </p:nvSpPr>
        <p:spPr>
          <a:xfrm>
            <a:off x="539750" y="692150"/>
            <a:ext cx="8229600" cy="1143000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hu-HU" sz="2800" b="1" smtClean="0">
                <a:solidFill>
                  <a:schemeClr val="bg1"/>
                </a:solidFill>
              </a:rPr>
              <a:t/>
            </a:r>
            <a:br>
              <a:rPr lang="hu-HU" sz="2800" b="1" smtClean="0">
                <a:solidFill>
                  <a:schemeClr val="bg1"/>
                </a:solidFill>
              </a:rPr>
            </a:br>
            <a:r>
              <a:rPr lang="hu-HU" sz="2800" b="1" smtClean="0">
                <a:solidFill>
                  <a:schemeClr val="bg1"/>
                </a:solidFill>
              </a:rPr>
              <a:t>Hogyan lehet eldönteni, hogy anafilaxiás reakció vagy  örökletes angioödéma okozza-e a felső légutak elzáródását (gégeödémát</a:t>
            </a:r>
            <a:r>
              <a:rPr lang="hu-HU" sz="2800" b="1" i="1" smtClean="0">
                <a:solidFill>
                  <a:schemeClr val="bg1"/>
                </a:solidFill>
              </a:rPr>
              <a:t>)?</a:t>
            </a:r>
            <a:br>
              <a:rPr lang="hu-HU" sz="2800" b="1" i="1" smtClean="0">
                <a:solidFill>
                  <a:schemeClr val="bg1"/>
                </a:solidFill>
              </a:rPr>
            </a:br>
            <a:endParaRPr lang="hu-HU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76250"/>
            <a:ext cx="7993062" cy="865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chemeClr val="bg1"/>
                </a:solidFill>
              </a:rPr>
              <a:t>II. Immunizálás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827088" y="2492375"/>
            <a:ext cx="7489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rgbClr val="0033CC"/>
                </a:solidFill>
              </a:rPr>
              <a:t>Immunválasz kiváltása egy adott szervezetben antigén bevitelével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rm_mice_white1_0028_l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492375"/>
            <a:ext cx="17526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Rectangle 5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88913"/>
            <a:ext cx="7993062" cy="1152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900113" y="404813"/>
            <a:ext cx="7343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chemeClr val="bg1"/>
                </a:solidFill>
              </a:rPr>
              <a:t>Az immunizálás célja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4356100" y="2060575"/>
            <a:ext cx="453707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0033CC"/>
                </a:solidFill>
              </a:rPr>
              <a:t>poliklonális ellenanyag létrehozása        (pl. birka vvt ellen)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rgbClr val="0033CC"/>
                </a:solidFill>
              </a:rPr>
              <a:t>monoklonális antitestet termelő hibridóma előállítására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rgbClr val="0033CC"/>
                </a:solidFill>
              </a:rPr>
              <a:t>betegségmodellek indukciója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rgbClr val="0033CC"/>
                </a:solidFill>
              </a:rPr>
              <a:t>vakcina fejlesztés                                           (preklinikai /állatkísérletes) fázisa</a:t>
            </a:r>
          </a:p>
        </p:txBody>
      </p:sp>
      <p:sp>
        <p:nvSpPr>
          <p:cNvPr id="28678" name="Line 9"/>
          <p:cNvSpPr>
            <a:spLocks noChangeShapeType="1"/>
          </p:cNvSpPr>
          <p:nvPr/>
        </p:nvSpPr>
        <p:spPr bwMode="auto">
          <a:xfrm flipH="1">
            <a:off x="3563938" y="2349500"/>
            <a:ext cx="647700" cy="7191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679" name="Line 10"/>
          <p:cNvSpPr>
            <a:spLocks noChangeShapeType="1"/>
          </p:cNvSpPr>
          <p:nvPr/>
        </p:nvSpPr>
        <p:spPr bwMode="auto">
          <a:xfrm>
            <a:off x="3563938" y="3357563"/>
            <a:ext cx="720725" cy="5032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680" name="Line 11"/>
          <p:cNvSpPr>
            <a:spLocks noChangeShapeType="1"/>
          </p:cNvSpPr>
          <p:nvPr/>
        </p:nvSpPr>
        <p:spPr bwMode="auto">
          <a:xfrm>
            <a:off x="3635375" y="3141663"/>
            <a:ext cx="6492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681" name="Line 12"/>
          <p:cNvSpPr>
            <a:spLocks noChangeShapeType="1"/>
          </p:cNvSpPr>
          <p:nvPr/>
        </p:nvSpPr>
        <p:spPr bwMode="auto">
          <a:xfrm>
            <a:off x="3563938" y="3213100"/>
            <a:ext cx="647700" cy="215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2143125" y="642938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33CC"/>
                </a:solidFill>
              </a:rPr>
              <a:t>Poliklonális ellenanyagok előállítása</a:t>
            </a:r>
            <a:endParaRPr lang="en-US" sz="2400" b="1">
              <a:solidFill>
                <a:srgbClr val="0033CC"/>
              </a:solidFill>
            </a:endParaRPr>
          </a:p>
        </p:txBody>
      </p:sp>
      <p:pic>
        <p:nvPicPr>
          <p:cNvPr id="29699" name="Picture 6" descr="Ab03-03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6048375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Rectangle 5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60350"/>
            <a:ext cx="7993062" cy="865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971550" y="333375"/>
            <a:ext cx="7488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>
                <a:solidFill>
                  <a:schemeClr val="bg1"/>
                </a:solidFill>
              </a:rPr>
              <a:t>Poliklonális ellenanyagok előállítása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213" y="5949950"/>
            <a:ext cx="91440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 b="1" dirty="0">
                <a:solidFill>
                  <a:schemeClr val="accent6"/>
                </a:solidFill>
              </a:rPr>
              <a:t>Hapten:                                                                                                                                                                                      olyan kis molekula, mely csak valamely nagyobb karrier molekulához kötve vált ki immunválaszt                    (pl. biotin, FITC, DNP)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m_mice_white1_0028_l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492375"/>
            <a:ext cx="17526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Rectangle 5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88913"/>
            <a:ext cx="7993062" cy="1454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14375" y="404813"/>
            <a:ext cx="7858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chemeClr val="bg1"/>
                </a:solidFill>
              </a:rPr>
              <a:t>Mi történik, ha a testidegen fehérjét intravénásan adjuk be immunizálás céljából?</a:t>
            </a: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3995738" y="2565400"/>
            <a:ext cx="410527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b="1">
                <a:solidFill>
                  <a:srgbClr val="0033CC"/>
                </a:solidFill>
              </a:rPr>
              <a:t> Az antigén kihígul az érpályában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b="1">
                <a:solidFill>
                  <a:srgbClr val="0033CC"/>
                </a:solidFill>
              </a:rPr>
              <a:t> Enzimatikusan lebomlik egy idő után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b="1">
                <a:solidFill>
                  <a:srgbClr val="0033CC"/>
                </a:solidFill>
              </a:rPr>
              <a:t> Ha sejtek fel is veszik endocitózissal és processzálás után prezentálódik is MHC-vel</a:t>
            </a:r>
            <a:r>
              <a:rPr lang="hu-HU" b="1">
                <a:solidFill>
                  <a:srgbClr val="0033CC"/>
                </a:solidFill>
                <a:sym typeface="Wingdings" pitchFamily="2" charset="2"/>
              </a:rPr>
              <a:t> kostimuláció nélkül anergia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b="1">
                <a:solidFill>
                  <a:srgbClr val="0033CC"/>
                </a:solidFill>
                <a:sym typeface="Wingdings" pitchFamily="2" charset="2"/>
              </a:rPr>
              <a:t> nagyon kicsi a valószínűsége, hogy találkozik olyan recirkuláló T vagy B sejttel, melynek receptora specifikus az adott antigénre</a:t>
            </a:r>
            <a:endParaRPr lang="hu-HU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Intravenous mouse inj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73238"/>
            <a:ext cx="31813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11"/>
          <p:cNvSpPr txBox="1">
            <a:spLocks noChangeArrowheads="1"/>
          </p:cNvSpPr>
          <p:nvPr/>
        </p:nvSpPr>
        <p:spPr bwMode="auto">
          <a:xfrm>
            <a:off x="785813" y="714375"/>
            <a:ext cx="7215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 b="1">
                <a:solidFill>
                  <a:srgbClr val="0033CC"/>
                </a:solidFill>
              </a:rPr>
              <a:t>Intravénás oltás (farokvéna)</a:t>
            </a:r>
          </a:p>
        </p:txBody>
      </p:sp>
      <p:pic>
        <p:nvPicPr>
          <p:cNvPr id="31748" name="Picture 5" descr="npr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221163"/>
            <a:ext cx="6191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 descr="http://www.profelis.org/amc/vorlesungen/gifs/MMPE_13IMM_163_02_ep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125538"/>
            <a:ext cx="42767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76250"/>
            <a:ext cx="1728787" cy="7921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7172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6250"/>
            <a:ext cx="1728787" cy="7921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7173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49275"/>
            <a:ext cx="1727200" cy="7921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2555875" y="549275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chemeClr val="bg1"/>
                </a:solidFill>
              </a:rPr>
              <a:t>Klasszikus útvonal </a:t>
            </a: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755650" y="69215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chemeClr val="bg1"/>
                </a:solidFill>
              </a:rPr>
              <a:t>MBL útvonal </a:t>
            </a: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4787900" y="549275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chemeClr val="bg1"/>
                </a:solidFill>
              </a:rPr>
              <a:t>Alternatív útvonal </a:t>
            </a:r>
          </a:p>
        </p:txBody>
      </p:sp>
      <p:pic>
        <p:nvPicPr>
          <p:cNvPr id="7177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5949950"/>
            <a:ext cx="4176713" cy="574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2484438" y="5951538"/>
            <a:ext cx="3959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chemeClr val="bg1"/>
                </a:solidFill>
              </a:rPr>
              <a:t>Membrane attack complex (MAC)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569325" cy="172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277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z="2800" b="1" smtClean="0">
                <a:solidFill>
                  <a:schemeClr val="bg1"/>
                </a:solidFill>
              </a:rPr>
              <a:t>Mi történik, ha szubkután oltunk szolubilis antigént?</a:t>
            </a:r>
          </a:p>
        </p:txBody>
      </p:sp>
      <p:pic>
        <p:nvPicPr>
          <p:cNvPr id="32772" name="Picture 7" descr="subcataneo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133600"/>
            <a:ext cx="2857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1" descr="subcutaneous_inje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149725"/>
            <a:ext cx="2314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4356100" y="2349500"/>
            <a:ext cx="41052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b="1">
                <a:solidFill>
                  <a:srgbClr val="0033CC"/>
                </a:solidFill>
              </a:rPr>
              <a:t> az antigén szétdiffundál a bőr alatti kötőszövetben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b="1">
                <a:solidFill>
                  <a:srgbClr val="0033CC"/>
                </a:solidFill>
              </a:rPr>
              <a:t> enzimatikusan lebomlik egy idő után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b="1">
                <a:solidFill>
                  <a:srgbClr val="0033CC"/>
                </a:solidFill>
              </a:rPr>
              <a:t> a szöveti sejtek felvehetik és akár prezentálhatják is MHC-vel</a:t>
            </a:r>
            <a:r>
              <a:rPr lang="hu-HU" b="1">
                <a:solidFill>
                  <a:srgbClr val="0033CC"/>
                </a:solidFill>
                <a:sym typeface="Wingdings" pitchFamily="2" charset="2"/>
              </a:rPr>
              <a:t> kostimuláció nélkül: anergia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b="1">
                <a:solidFill>
                  <a:srgbClr val="0033CC"/>
                </a:solidFill>
                <a:sym typeface="Wingdings" pitchFamily="2" charset="2"/>
              </a:rPr>
              <a:t> nagyon kicsi a valószínűsége, hogy találkozik olyan recirkuláló T vagy B sejttel, melynek receptora specifikus az adott antigénre</a:t>
            </a:r>
            <a:endParaRPr lang="hu-HU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0033CC"/>
                </a:solidFill>
              </a:rPr>
              <a:t>Intraperitoneális oltás</a:t>
            </a:r>
          </a:p>
        </p:txBody>
      </p:sp>
      <p:pic>
        <p:nvPicPr>
          <p:cNvPr id="33795" name="Picture 21" descr="Intraperitoneal mouse inj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857375"/>
            <a:ext cx="378618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0033CC"/>
                </a:solidFill>
              </a:rPr>
              <a:t>Intradermális oltás</a:t>
            </a:r>
          </a:p>
        </p:txBody>
      </p:sp>
      <p:pic>
        <p:nvPicPr>
          <p:cNvPr id="34819" name="Picture 17" descr="Skin welt from mouse inj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928938"/>
            <a:ext cx="309562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5" descr="Intradermal mouse inj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2786063"/>
            <a:ext cx="30194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Illustration of intramuscular injection for m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71625"/>
            <a:ext cx="24860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7" descr="Illustration of intramuscular injection for mo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1428750"/>
            <a:ext cx="3529012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3" descr="Intramuscular mouse injection method #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1428750"/>
            <a:ext cx="17716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1285875" y="214313"/>
            <a:ext cx="7143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>
                <a:solidFill>
                  <a:srgbClr val="0033CC"/>
                </a:solidFill>
              </a:rPr>
              <a:t>Intramuszkularis oltás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569325" cy="14398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z="2800" b="1" smtClean="0">
                <a:solidFill>
                  <a:schemeClr val="bg1"/>
                </a:solidFill>
              </a:rPr>
              <a:t>Mi lehet a megoldás? Mit célszerű együtt oltani az antigénnel annak érdekében, hogy legyen kostimuláció? 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468313" y="2349500"/>
            <a:ext cx="79930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0033CC"/>
                </a:solidFill>
              </a:rPr>
              <a:t>Az antigénnel együtt danger signált  (pl. PAMP-ot) tartalmazó </a:t>
            </a:r>
            <a:r>
              <a:rPr lang="hu-HU" b="1" u="sng">
                <a:solidFill>
                  <a:srgbClr val="0033CC"/>
                </a:solidFill>
              </a:rPr>
              <a:t>adjuvánst </a:t>
            </a:r>
            <a:r>
              <a:rPr lang="hu-HU" b="1">
                <a:solidFill>
                  <a:srgbClr val="0033CC"/>
                </a:solidFill>
              </a:rPr>
              <a:t>is oltunk.</a:t>
            </a:r>
          </a:p>
          <a:p>
            <a:pPr>
              <a:spcBef>
                <a:spcPct val="50000"/>
              </a:spcBef>
            </a:pPr>
            <a:endParaRPr lang="hu-HU" b="1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r>
              <a:rPr lang="hu-HU" b="1">
                <a:solidFill>
                  <a:srgbClr val="0033CC"/>
                </a:solidFill>
              </a:rPr>
              <a:t>Adjuváns (hatásfokozó szer): mely elősegíti egy adott antigénnel szembeni immunválasz kialakulását kostimulációs hatást biztosítva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he perfect mix: recent progress in adjuvant re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49338"/>
            <a:ext cx="7853362" cy="58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Rectangle 5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8713787" cy="7921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79388" y="260350"/>
            <a:ext cx="856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chemeClr val="bg1"/>
                </a:solidFill>
              </a:rPr>
              <a:t>Az adjuvánsok valamely danger receptoron (pathogen recognition receptor, PRR) keresztül hatnak</a:t>
            </a:r>
          </a:p>
        </p:txBody>
      </p:sp>
      <p:pic>
        <p:nvPicPr>
          <p:cNvPr id="37893" name="Rectangle 5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052513"/>
            <a:ext cx="2843212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37894" name="Rectangle 5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357563"/>
            <a:ext cx="2698750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37895" name="Rectangle 5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300663"/>
            <a:ext cx="2700337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37896" name="Rectangle 5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341438"/>
            <a:ext cx="1943100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37897" name="Rectangle 5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5445125"/>
            <a:ext cx="2700337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37898" name="Rectangle 5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2276475"/>
            <a:ext cx="1511300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37899" name="Rectangle 5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644900"/>
            <a:ext cx="201612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7900" name="TextBox 11"/>
          <p:cNvSpPr txBox="1">
            <a:spLocks noChangeArrowheads="1"/>
          </p:cNvSpPr>
          <p:nvPr/>
        </p:nvSpPr>
        <p:spPr bwMode="auto">
          <a:xfrm>
            <a:off x="468313" y="1038225"/>
            <a:ext cx="28797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>
                <a:solidFill>
                  <a:schemeClr val="bg1"/>
                </a:solidFill>
              </a:rPr>
              <a:t>Sejtfelszíni Toll like receptorok</a:t>
            </a:r>
          </a:p>
        </p:txBody>
      </p:sp>
      <p:sp>
        <p:nvSpPr>
          <p:cNvPr id="37901" name="TextBox 12"/>
          <p:cNvSpPr txBox="1">
            <a:spLocks noChangeArrowheads="1"/>
          </p:cNvSpPr>
          <p:nvPr/>
        </p:nvSpPr>
        <p:spPr bwMode="auto">
          <a:xfrm>
            <a:off x="971550" y="3357563"/>
            <a:ext cx="25209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>
                <a:solidFill>
                  <a:schemeClr val="bg1"/>
                </a:solidFill>
              </a:rPr>
              <a:t>Endosomális Toll like receptorok</a:t>
            </a:r>
          </a:p>
        </p:txBody>
      </p:sp>
      <p:sp>
        <p:nvSpPr>
          <p:cNvPr id="37902" name="TextBox 13"/>
          <p:cNvSpPr txBox="1">
            <a:spLocks noChangeArrowheads="1"/>
          </p:cNvSpPr>
          <p:nvPr/>
        </p:nvSpPr>
        <p:spPr bwMode="auto">
          <a:xfrm>
            <a:off x="755650" y="5300663"/>
            <a:ext cx="23034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>
                <a:solidFill>
                  <a:schemeClr val="bg1"/>
                </a:solidFill>
              </a:rPr>
              <a:t>NOD like receptorok</a:t>
            </a:r>
          </a:p>
        </p:txBody>
      </p:sp>
      <p:sp>
        <p:nvSpPr>
          <p:cNvPr id="37903" name="TextBox 14"/>
          <p:cNvSpPr txBox="1">
            <a:spLocks noChangeArrowheads="1"/>
          </p:cNvSpPr>
          <p:nvPr/>
        </p:nvSpPr>
        <p:spPr bwMode="auto">
          <a:xfrm>
            <a:off x="6372225" y="1341438"/>
            <a:ext cx="1800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>
                <a:solidFill>
                  <a:schemeClr val="bg1"/>
                </a:solidFill>
              </a:rPr>
              <a:t>Scavanger receptorok</a:t>
            </a:r>
          </a:p>
        </p:txBody>
      </p:sp>
      <p:sp>
        <p:nvSpPr>
          <p:cNvPr id="37904" name="TextBox 15"/>
          <p:cNvSpPr txBox="1">
            <a:spLocks noChangeArrowheads="1"/>
          </p:cNvSpPr>
          <p:nvPr/>
        </p:nvSpPr>
        <p:spPr bwMode="auto">
          <a:xfrm>
            <a:off x="6588125" y="2266950"/>
            <a:ext cx="17287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>
                <a:solidFill>
                  <a:schemeClr val="bg1"/>
                </a:solidFill>
              </a:rPr>
              <a:t>C típusú lektin receptorok</a:t>
            </a:r>
          </a:p>
        </p:txBody>
      </p:sp>
      <p:sp>
        <p:nvSpPr>
          <p:cNvPr id="37905" name="TextBox 16"/>
          <p:cNvSpPr txBox="1">
            <a:spLocks noChangeArrowheads="1"/>
          </p:cNvSpPr>
          <p:nvPr/>
        </p:nvSpPr>
        <p:spPr bwMode="auto">
          <a:xfrm>
            <a:off x="5292725" y="5445125"/>
            <a:ext cx="28082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>
                <a:solidFill>
                  <a:schemeClr val="bg1"/>
                </a:solidFill>
              </a:rPr>
              <a:t>Rig Like helicase (RLH) receptorok</a:t>
            </a:r>
          </a:p>
        </p:txBody>
      </p:sp>
      <p:sp>
        <p:nvSpPr>
          <p:cNvPr id="37906" name="TextBox 17"/>
          <p:cNvSpPr txBox="1">
            <a:spLocks noChangeArrowheads="1"/>
          </p:cNvSpPr>
          <p:nvPr/>
        </p:nvSpPr>
        <p:spPr bwMode="auto">
          <a:xfrm>
            <a:off x="7092950" y="3644900"/>
            <a:ext cx="18002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>
                <a:solidFill>
                  <a:schemeClr val="bg1"/>
                </a:solidFill>
              </a:rPr>
              <a:t>TREM receptorok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he perfect mix: recent progress in adjuvant re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412875"/>
            <a:ext cx="9144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28625" y="5734050"/>
            <a:ext cx="8715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33CC"/>
                </a:solidFill>
              </a:rPr>
              <a:t>ISCOM (Immune stimulating complex)</a:t>
            </a:r>
            <a:r>
              <a:rPr lang="en-US">
                <a:solidFill>
                  <a:srgbClr val="0033CC"/>
                </a:solidFill>
              </a:rPr>
              <a:t> </a:t>
            </a:r>
            <a:endParaRPr lang="hu-HU">
              <a:solidFill>
                <a:srgbClr val="0033CC"/>
              </a:solidFill>
            </a:endParaRPr>
          </a:p>
          <a:p>
            <a:pPr algn="ctr"/>
            <a:r>
              <a:rPr lang="en-US">
                <a:solidFill>
                  <a:srgbClr val="0033CC"/>
                </a:solidFill>
              </a:rPr>
              <a:t>40 nm </a:t>
            </a:r>
            <a:r>
              <a:rPr lang="hu-HU">
                <a:solidFill>
                  <a:srgbClr val="0033CC"/>
                </a:solidFill>
              </a:rPr>
              <a:t>átmérőjű képletek, melyek spontán keletkeznek, amennyiben koleszterin</a:t>
            </a:r>
            <a:r>
              <a:rPr lang="en-US">
                <a:solidFill>
                  <a:srgbClr val="0033CC"/>
                </a:solidFill>
              </a:rPr>
              <a:t>, </a:t>
            </a:r>
            <a:r>
              <a:rPr lang="hu-HU">
                <a:solidFill>
                  <a:srgbClr val="0033CC"/>
                </a:solidFill>
              </a:rPr>
              <a:t>foszfolipideket és szaponinokat megfelelő arányban keverünk össze</a:t>
            </a:r>
          </a:p>
        </p:txBody>
      </p:sp>
      <p:pic>
        <p:nvPicPr>
          <p:cNvPr id="38916" name="Picture 2" descr="Figure 5 - 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652963"/>
            <a:ext cx="1428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Rectangle 5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188913"/>
            <a:ext cx="3168650" cy="10795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827088" y="404813"/>
            <a:ext cx="720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chemeClr val="bg1"/>
                </a:solidFill>
              </a:rPr>
              <a:t>Adjuvánsok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6732588" y="260350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/>
              <a:t>W/O: water/oil</a:t>
            </a:r>
          </a:p>
          <a:p>
            <a:r>
              <a:rPr lang="hu-HU" sz="1200"/>
              <a:t>O/W: oil/water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283869" y="3861594"/>
            <a:ext cx="863600" cy="1588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042988" y="1557338"/>
            <a:ext cx="879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/>
              <a:t>1μ</a:t>
            </a:r>
            <a:r>
              <a:rPr lang="hu-HU" sz="1200"/>
              <a:t>m-1mm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Users\Peter\Documents\Downloads\APP1F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-53975"/>
            <a:ext cx="7775575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569325" cy="14398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096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z="2800" b="1" smtClean="0">
                <a:solidFill>
                  <a:schemeClr val="bg1"/>
                </a:solidFill>
              </a:rPr>
              <a:t>Mi tehetünk annak érdekében, hogy növeljük a specifikus receptorral rendelkező limfocitával való találkozás esélyét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611188" y="2349500"/>
            <a:ext cx="7850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0033CC"/>
                </a:solidFill>
              </a:rPr>
              <a:t>Az antigén lassú felszabadulását eredményező adjuváns alkalmazása (pl. stabil emulzió)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569325" cy="14398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z="4000" b="1" smtClean="0">
                <a:solidFill>
                  <a:schemeClr val="bg1"/>
                </a:solidFill>
              </a:rPr>
              <a:t>Szubkután oltás:                        antigén + adjuváns</a:t>
            </a:r>
          </a:p>
        </p:txBody>
      </p:sp>
      <p:pic>
        <p:nvPicPr>
          <p:cNvPr id="41988" name="Picture 7" descr="subcataneo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565400"/>
            <a:ext cx="329088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1" descr="subcutaneous_inje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2500313"/>
            <a:ext cx="2314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0" name="Group 8"/>
          <p:cNvGrpSpPr>
            <a:grpSpLocks/>
          </p:cNvGrpSpPr>
          <p:nvPr/>
        </p:nvGrpSpPr>
        <p:grpSpPr bwMode="auto">
          <a:xfrm>
            <a:off x="2700338" y="4868863"/>
            <a:ext cx="3384550" cy="1651000"/>
            <a:chOff x="1701" y="3067"/>
            <a:chExt cx="2132" cy="1040"/>
          </a:xfrm>
        </p:grpSpPr>
        <p:pic>
          <p:nvPicPr>
            <p:cNvPr id="41993" name="Picture 8" descr="http://www.iayork.com/Images/2008/11-7-08/lprMic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37" y="3067"/>
              <a:ext cx="1800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701" y="3702"/>
              <a:ext cx="2132" cy="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</p:grpSp>
      <p:sp>
        <p:nvSpPr>
          <p:cNvPr id="41991" name="AutoShape 9"/>
          <p:cNvSpPr>
            <a:spLocks noChangeArrowheads="1"/>
          </p:cNvSpPr>
          <p:nvPr/>
        </p:nvSpPr>
        <p:spPr bwMode="auto">
          <a:xfrm>
            <a:off x="4067175" y="5373688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539750" y="6021388"/>
            <a:ext cx="8135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0033CC"/>
                </a:solidFill>
              </a:rPr>
              <a:t>9 nap múlva regionális nyirokcsomókban sok antigén-specifikus T sejt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60350"/>
            <a:ext cx="7993063" cy="12239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84213" y="476250"/>
            <a:ext cx="79200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b="1">
                <a:solidFill>
                  <a:schemeClr val="bg1"/>
                </a:solidFill>
              </a:rPr>
              <a:t>A komplement rendszer aktiválódási útvonalai                  és szabályozásuk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8196" name="Picture 14" descr="nri1994-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9138"/>
            <a:ext cx="9144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g 1 full 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484313"/>
            <a:ext cx="5715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6084888" y="2276475"/>
            <a:ext cx="574675" cy="3698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chemeClr val="bg1"/>
                </a:solidFill>
              </a:rPr>
              <a:t>DC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4716463" y="2708275"/>
            <a:ext cx="576262" cy="3698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chemeClr val="bg1"/>
                </a:solidFill>
              </a:rPr>
              <a:t>DC</a:t>
            </a:r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2987675" y="3789363"/>
            <a:ext cx="576263" cy="3683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chemeClr val="bg1"/>
                </a:solidFill>
              </a:rPr>
              <a:t>DC</a:t>
            </a:r>
          </a:p>
        </p:txBody>
      </p:sp>
      <p:pic>
        <p:nvPicPr>
          <p:cNvPr id="43014" name="Rectangle 5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88913"/>
            <a:ext cx="5832475" cy="86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1619250" y="404813"/>
            <a:ext cx="561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chemeClr val="bg1"/>
                </a:solidFill>
              </a:rPr>
              <a:t>A nyirokcsomókban T sejt aktiváció, proliferáció és differenciáció zajlik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49275"/>
            <a:ext cx="8569325" cy="17287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285750" y="857250"/>
            <a:ext cx="8675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Mi az oka, hogy egy adott fehérje antigénnel szembeni                  T sejt válasz egy vagy néhány epitóp                                          (az un. immunodomináns régió) ellen irányul csak?</a:t>
            </a:r>
          </a:p>
        </p:txBody>
      </p:sp>
      <p:pic>
        <p:nvPicPr>
          <p:cNvPr id="44036" name="Picture 9" descr="protei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492375"/>
            <a:ext cx="11398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1" descr="File:MHC Class 1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4797425"/>
            <a:ext cx="9032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2" descr="File:MHC Class 1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4868863"/>
            <a:ext cx="9032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3" descr="File:MHC Class 1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1013" y="5013325"/>
            <a:ext cx="9032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4" descr="File:MHC Class 1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868863"/>
            <a:ext cx="9032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5" descr="File:MHC Class 1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941888"/>
            <a:ext cx="9032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6" descr="File:MHC Class 1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868863"/>
            <a:ext cx="9032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7" descr="File:MHC Class 1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4797425"/>
            <a:ext cx="9032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8" descr="File:MHC Class 1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4797425"/>
            <a:ext cx="9032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19" descr="File:MHC Class 1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4797425"/>
            <a:ext cx="9032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20" descr="File:MHC Class 1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4868863"/>
            <a:ext cx="9032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7" name="Freeform 21"/>
          <p:cNvSpPr>
            <a:spLocks/>
          </p:cNvSpPr>
          <p:nvPr/>
        </p:nvSpPr>
        <p:spPr bwMode="auto">
          <a:xfrm>
            <a:off x="395288" y="4868863"/>
            <a:ext cx="215900" cy="23812"/>
          </a:xfrm>
          <a:custGeom>
            <a:avLst/>
            <a:gdLst>
              <a:gd name="T0" fmla="*/ 0 w 136"/>
              <a:gd name="T1" fmla="*/ 2147483647 h 15"/>
              <a:gd name="T2" fmla="*/ 2147483647 w 136"/>
              <a:gd name="T3" fmla="*/ 2147483647 h 15"/>
              <a:gd name="T4" fmla="*/ 0 60000 65536"/>
              <a:gd name="T5" fmla="*/ 0 60000 65536"/>
              <a:gd name="T6" fmla="*/ 0 w 136"/>
              <a:gd name="T7" fmla="*/ 0 h 15"/>
              <a:gd name="T8" fmla="*/ 136 w 136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15">
                <a:moveTo>
                  <a:pt x="0" y="15"/>
                </a:moveTo>
                <a:cubicBezTo>
                  <a:pt x="53" y="7"/>
                  <a:pt x="106" y="0"/>
                  <a:pt x="136" y="1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48" name="Freeform 22"/>
          <p:cNvSpPr>
            <a:spLocks/>
          </p:cNvSpPr>
          <p:nvPr/>
        </p:nvSpPr>
        <p:spPr bwMode="auto">
          <a:xfrm>
            <a:off x="539750" y="5084763"/>
            <a:ext cx="215900" cy="23812"/>
          </a:xfrm>
          <a:custGeom>
            <a:avLst/>
            <a:gdLst>
              <a:gd name="T0" fmla="*/ 0 w 136"/>
              <a:gd name="T1" fmla="*/ 2147483647 h 15"/>
              <a:gd name="T2" fmla="*/ 2147483647 w 136"/>
              <a:gd name="T3" fmla="*/ 2147483647 h 15"/>
              <a:gd name="T4" fmla="*/ 0 60000 65536"/>
              <a:gd name="T5" fmla="*/ 0 60000 65536"/>
              <a:gd name="T6" fmla="*/ 0 w 136"/>
              <a:gd name="T7" fmla="*/ 0 h 15"/>
              <a:gd name="T8" fmla="*/ 136 w 136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15">
                <a:moveTo>
                  <a:pt x="0" y="15"/>
                </a:moveTo>
                <a:cubicBezTo>
                  <a:pt x="53" y="7"/>
                  <a:pt x="106" y="0"/>
                  <a:pt x="136" y="1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49" name="Freeform 23"/>
          <p:cNvSpPr>
            <a:spLocks/>
          </p:cNvSpPr>
          <p:nvPr/>
        </p:nvSpPr>
        <p:spPr bwMode="auto">
          <a:xfrm>
            <a:off x="2771775" y="4797425"/>
            <a:ext cx="215900" cy="23813"/>
          </a:xfrm>
          <a:custGeom>
            <a:avLst/>
            <a:gdLst>
              <a:gd name="T0" fmla="*/ 0 w 136"/>
              <a:gd name="T1" fmla="*/ 2147483647 h 15"/>
              <a:gd name="T2" fmla="*/ 2147483647 w 136"/>
              <a:gd name="T3" fmla="*/ 2147483647 h 15"/>
              <a:gd name="T4" fmla="*/ 0 60000 65536"/>
              <a:gd name="T5" fmla="*/ 0 60000 65536"/>
              <a:gd name="T6" fmla="*/ 0 w 136"/>
              <a:gd name="T7" fmla="*/ 0 h 15"/>
              <a:gd name="T8" fmla="*/ 136 w 136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15">
                <a:moveTo>
                  <a:pt x="0" y="15"/>
                </a:moveTo>
                <a:cubicBezTo>
                  <a:pt x="53" y="7"/>
                  <a:pt x="106" y="0"/>
                  <a:pt x="136" y="1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50" name="Freeform 24"/>
          <p:cNvSpPr>
            <a:spLocks/>
          </p:cNvSpPr>
          <p:nvPr/>
        </p:nvSpPr>
        <p:spPr bwMode="auto">
          <a:xfrm>
            <a:off x="1258888" y="4797425"/>
            <a:ext cx="215900" cy="23813"/>
          </a:xfrm>
          <a:custGeom>
            <a:avLst/>
            <a:gdLst>
              <a:gd name="T0" fmla="*/ 0 w 136"/>
              <a:gd name="T1" fmla="*/ 2147483647 h 15"/>
              <a:gd name="T2" fmla="*/ 2147483647 w 136"/>
              <a:gd name="T3" fmla="*/ 2147483647 h 15"/>
              <a:gd name="T4" fmla="*/ 0 60000 65536"/>
              <a:gd name="T5" fmla="*/ 0 60000 65536"/>
              <a:gd name="T6" fmla="*/ 0 w 136"/>
              <a:gd name="T7" fmla="*/ 0 h 15"/>
              <a:gd name="T8" fmla="*/ 136 w 136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15">
                <a:moveTo>
                  <a:pt x="0" y="15"/>
                </a:moveTo>
                <a:cubicBezTo>
                  <a:pt x="53" y="7"/>
                  <a:pt x="106" y="0"/>
                  <a:pt x="136" y="15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51" name="Freeform 25"/>
          <p:cNvSpPr>
            <a:spLocks/>
          </p:cNvSpPr>
          <p:nvPr/>
        </p:nvSpPr>
        <p:spPr bwMode="auto">
          <a:xfrm>
            <a:off x="2051050" y="4868863"/>
            <a:ext cx="215900" cy="23812"/>
          </a:xfrm>
          <a:custGeom>
            <a:avLst/>
            <a:gdLst>
              <a:gd name="T0" fmla="*/ 0 w 136"/>
              <a:gd name="T1" fmla="*/ 2147483647 h 15"/>
              <a:gd name="T2" fmla="*/ 2147483647 w 136"/>
              <a:gd name="T3" fmla="*/ 2147483647 h 15"/>
              <a:gd name="T4" fmla="*/ 0 60000 65536"/>
              <a:gd name="T5" fmla="*/ 0 60000 65536"/>
              <a:gd name="T6" fmla="*/ 0 w 136"/>
              <a:gd name="T7" fmla="*/ 0 h 15"/>
              <a:gd name="T8" fmla="*/ 136 w 136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15">
                <a:moveTo>
                  <a:pt x="0" y="15"/>
                </a:moveTo>
                <a:cubicBezTo>
                  <a:pt x="53" y="7"/>
                  <a:pt x="106" y="0"/>
                  <a:pt x="136" y="1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52" name="Freeform 26"/>
          <p:cNvSpPr>
            <a:spLocks/>
          </p:cNvSpPr>
          <p:nvPr/>
        </p:nvSpPr>
        <p:spPr bwMode="auto">
          <a:xfrm>
            <a:off x="3492500" y="4868863"/>
            <a:ext cx="215900" cy="23812"/>
          </a:xfrm>
          <a:custGeom>
            <a:avLst/>
            <a:gdLst>
              <a:gd name="T0" fmla="*/ 0 w 136"/>
              <a:gd name="T1" fmla="*/ 2147483647 h 15"/>
              <a:gd name="T2" fmla="*/ 2147483647 w 136"/>
              <a:gd name="T3" fmla="*/ 2147483647 h 15"/>
              <a:gd name="T4" fmla="*/ 0 60000 65536"/>
              <a:gd name="T5" fmla="*/ 0 60000 65536"/>
              <a:gd name="T6" fmla="*/ 0 w 136"/>
              <a:gd name="T7" fmla="*/ 0 h 15"/>
              <a:gd name="T8" fmla="*/ 136 w 136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15">
                <a:moveTo>
                  <a:pt x="0" y="15"/>
                </a:moveTo>
                <a:cubicBezTo>
                  <a:pt x="53" y="7"/>
                  <a:pt x="106" y="0"/>
                  <a:pt x="136" y="1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53" name="Freeform 27"/>
          <p:cNvSpPr>
            <a:spLocks/>
          </p:cNvSpPr>
          <p:nvPr/>
        </p:nvSpPr>
        <p:spPr bwMode="auto">
          <a:xfrm>
            <a:off x="4356100" y="4797425"/>
            <a:ext cx="215900" cy="23813"/>
          </a:xfrm>
          <a:custGeom>
            <a:avLst/>
            <a:gdLst>
              <a:gd name="T0" fmla="*/ 0 w 136"/>
              <a:gd name="T1" fmla="*/ 2147483647 h 15"/>
              <a:gd name="T2" fmla="*/ 2147483647 w 136"/>
              <a:gd name="T3" fmla="*/ 2147483647 h 15"/>
              <a:gd name="T4" fmla="*/ 0 60000 65536"/>
              <a:gd name="T5" fmla="*/ 0 60000 65536"/>
              <a:gd name="T6" fmla="*/ 0 w 136"/>
              <a:gd name="T7" fmla="*/ 0 h 15"/>
              <a:gd name="T8" fmla="*/ 136 w 136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15">
                <a:moveTo>
                  <a:pt x="0" y="15"/>
                </a:moveTo>
                <a:cubicBezTo>
                  <a:pt x="53" y="7"/>
                  <a:pt x="106" y="0"/>
                  <a:pt x="136" y="1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54" name="Freeform 28"/>
          <p:cNvSpPr>
            <a:spLocks/>
          </p:cNvSpPr>
          <p:nvPr/>
        </p:nvSpPr>
        <p:spPr bwMode="auto">
          <a:xfrm>
            <a:off x="5219700" y="4797425"/>
            <a:ext cx="215900" cy="23813"/>
          </a:xfrm>
          <a:custGeom>
            <a:avLst/>
            <a:gdLst>
              <a:gd name="T0" fmla="*/ 0 w 136"/>
              <a:gd name="T1" fmla="*/ 2147483647 h 15"/>
              <a:gd name="T2" fmla="*/ 2147483647 w 136"/>
              <a:gd name="T3" fmla="*/ 2147483647 h 15"/>
              <a:gd name="T4" fmla="*/ 0 60000 65536"/>
              <a:gd name="T5" fmla="*/ 0 60000 65536"/>
              <a:gd name="T6" fmla="*/ 0 w 136"/>
              <a:gd name="T7" fmla="*/ 0 h 15"/>
              <a:gd name="T8" fmla="*/ 136 w 136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15">
                <a:moveTo>
                  <a:pt x="0" y="15"/>
                </a:moveTo>
                <a:cubicBezTo>
                  <a:pt x="53" y="7"/>
                  <a:pt x="106" y="0"/>
                  <a:pt x="136" y="1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55" name="Freeform 29"/>
          <p:cNvSpPr>
            <a:spLocks/>
          </p:cNvSpPr>
          <p:nvPr/>
        </p:nvSpPr>
        <p:spPr bwMode="auto">
          <a:xfrm>
            <a:off x="6156325" y="4868863"/>
            <a:ext cx="215900" cy="23812"/>
          </a:xfrm>
          <a:custGeom>
            <a:avLst/>
            <a:gdLst>
              <a:gd name="T0" fmla="*/ 0 w 136"/>
              <a:gd name="T1" fmla="*/ 2147483647 h 15"/>
              <a:gd name="T2" fmla="*/ 2147483647 w 136"/>
              <a:gd name="T3" fmla="*/ 2147483647 h 15"/>
              <a:gd name="T4" fmla="*/ 0 60000 65536"/>
              <a:gd name="T5" fmla="*/ 0 60000 65536"/>
              <a:gd name="T6" fmla="*/ 0 w 136"/>
              <a:gd name="T7" fmla="*/ 0 h 15"/>
              <a:gd name="T8" fmla="*/ 136 w 136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15">
                <a:moveTo>
                  <a:pt x="0" y="15"/>
                </a:moveTo>
                <a:cubicBezTo>
                  <a:pt x="53" y="7"/>
                  <a:pt x="106" y="0"/>
                  <a:pt x="136" y="15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56" name="Freeform 30"/>
          <p:cNvSpPr>
            <a:spLocks/>
          </p:cNvSpPr>
          <p:nvPr/>
        </p:nvSpPr>
        <p:spPr bwMode="auto">
          <a:xfrm>
            <a:off x="7451725" y="4941888"/>
            <a:ext cx="215900" cy="23812"/>
          </a:xfrm>
          <a:custGeom>
            <a:avLst/>
            <a:gdLst>
              <a:gd name="T0" fmla="*/ 0 w 136"/>
              <a:gd name="T1" fmla="*/ 2147483647 h 15"/>
              <a:gd name="T2" fmla="*/ 2147483647 w 136"/>
              <a:gd name="T3" fmla="*/ 2147483647 h 15"/>
              <a:gd name="T4" fmla="*/ 0 60000 65536"/>
              <a:gd name="T5" fmla="*/ 0 60000 65536"/>
              <a:gd name="T6" fmla="*/ 0 w 136"/>
              <a:gd name="T7" fmla="*/ 0 h 15"/>
              <a:gd name="T8" fmla="*/ 136 w 136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15">
                <a:moveTo>
                  <a:pt x="0" y="15"/>
                </a:moveTo>
                <a:cubicBezTo>
                  <a:pt x="53" y="7"/>
                  <a:pt x="106" y="0"/>
                  <a:pt x="136" y="1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57" name="Freeform 31"/>
          <p:cNvSpPr>
            <a:spLocks/>
          </p:cNvSpPr>
          <p:nvPr/>
        </p:nvSpPr>
        <p:spPr bwMode="auto">
          <a:xfrm>
            <a:off x="8388350" y="4941888"/>
            <a:ext cx="215900" cy="23812"/>
          </a:xfrm>
          <a:custGeom>
            <a:avLst/>
            <a:gdLst>
              <a:gd name="T0" fmla="*/ 0 w 136"/>
              <a:gd name="T1" fmla="*/ 2147483647 h 15"/>
              <a:gd name="T2" fmla="*/ 2147483647 w 136"/>
              <a:gd name="T3" fmla="*/ 2147483647 h 15"/>
              <a:gd name="T4" fmla="*/ 0 60000 65536"/>
              <a:gd name="T5" fmla="*/ 0 60000 65536"/>
              <a:gd name="T6" fmla="*/ 0 w 136"/>
              <a:gd name="T7" fmla="*/ 0 h 15"/>
              <a:gd name="T8" fmla="*/ 136 w 136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15">
                <a:moveTo>
                  <a:pt x="0" y="15"/>
                </a:moveTo>
                <a:cubicBezTo>
                  <a:pt x="53" y="7"/>
                  <a:pt x="106" y="0"/>
                  <a:pt x="136" y="15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58" name="Text Box 32"/>
          <p:cNvSpPr txBox="1">
            <a:spLocks noChangeArrowheads="1"/>
          </p:cNvSpPr>
          <p:nvPr/>
        </p:nvSpPr>
        <p:spPr bwMode="auto">
          <a:xfrm>
            <a:off x="395288" y="3716338"/>
            <a:ext cx="8353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0033CC"/>
                </a:solidFill>
              </a:rPr>
              <a:t>Az MHC molekulák kötőhelyeiért folytatott affinitás alapú verseny győztese (</a:t>
            </a:r>
            <a:r>
              <a:rPr lang="hu-HU" b="1">
                <a:solidFill>
                  <a:srgbClr val="FF0000"/>
                </a:solidFill>
              </a:rPr>
              <a:t>az ábrán piros színnel jelzett peptid</a:t>
            </a:r>
            <a:r>
              <a:rPr lang="hu-HU" b="1">
                <a:solidFill>
                  <a:srgbClr val="0033CC"/>
                </a:solidFill>
              </a:rPr>
              <a:t>) foglalja el az MHC molekulák többségének peptidkötő helyét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03575" y="3213100"/>
            <a:ext cx="7207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569325" cy="14398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505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z="2800" b="1" smtClean="0">
                <a:solidFill>
                  <a:schemeClr val="bg1"/>
                </a:solidFill>
              </a:rPr>
              <a:t>Intraperitoneális oltás: </a:t>
            </a:r>
            <a:br>
              <a:rPr lang="hu-HU" sz="2800" b="1" smtClean="0">
                <a:solidFill>
                  <a:schemeClr val="bg1"/>
                </a:solidFill>
              </a:rPr>
            </a:br>
            <a:r>
              <a:rPr lang="hu-HU" sz="2800" b="1" smtClean="0">
                <a:solidFill>
                  <a:schemeClr val="bg1"/>
                </a:solidFill>
              </a:rPr>
              <a:t>antigén + adjuváns</a:t>
            </a:r>
          </a:p>
        </p:txBody>
      </p:sp>
      <p:pic>
        <p:nvPicPr>
          <p:cNvPr id="45060" name="Picture 21" descr="Intraperitoneal mouse inj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1916113"/>
            <a:ext cx="3786187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4857750"/>
            <a:ext cx="6223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38" y="4786313"/>
            <a:ext cx="635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500438" y="5143500"/>
            <a:ext cx="1785937" cy="42862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468313" y="5805488"/>
            <a:ext cx="8675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0033CC"/>
                </a:solidFill>
              </a:rPr>
              <a:t>Egy-két hét alatt a lépben az antigénspecifikus B sejtek/plazmasejtek száma megnő, a szérumban antigénspecifikus antitestválasz mérhető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569325" cy="14398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6083" name="Picture 5" descr="0120"/>
          <p:cNvPicPr>
            <a:picLocks noChangeAspect="1" noChangeArrowheads="1"/>
          </p:cNvPicPr>
          <p:nvPr/>
        </p:nvPicPr>
        <p:blipFill>
          <a:blip r:embed="rId4" cstate="print"/>
          <a:srcRect l="1414" t="1309" r="2831" b="9550"/>
          <a:stretch>
            <a:fillRect/>
          </a:stretch>
        </p:blipFill>
        <p:spPr bwMode="auto">
          <a:xfrm>
            <a:off x="1116013" y="2205038"/>
            <a:ext cx="6186487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3419475" y="3213100"/>
            <a:ext cx="2455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1600" b="1">
                <a:solidFill>
                  <a:srgbClr val="0033CC"/>
                </a:solidFill>
              </a:rPr>
              <a:t>Alacsony affinitású </a:t>
            </a:r>
            <a:r>
              <a:rPr lang="en-US" sz="1600" b="1">
                <a:solidFill>
                  <a:srgbClr val="0033CC"/>
                </a:solidFill>
              </a:rPr>
              <a:t>IgM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6156325" y="3284538"/>
            <a:ext cx="1333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1600" b="1">
                <a:solidFill>
                  <a:srgbClr val="0033CC"/>
                </a:solidFill>
              </a:rPr>
              <a:t>Nagy affinitású IgG</a:t>
            </a:r>
            <a:endParaRPr lang="en-US" sz="1600" b="1">
              <a:solidFill>
                <a:srgbClr val="0033CC"/>
              </a:solidFill>
            </a:endParaRPr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684213" y="404813"/>
            <a:ext cx="7920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Mi a teendő, ha antigénspecifikus IgG antitesteket szeretnénk nyerni immunizálással?</a:t>
            </a:r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250825" y="4724400"/>
            <a:ext cx="1944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0033CC"/>
                </a:solidFill>
              </a:rPr>
              <a:t>ismételt oltást kell adnunk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0033CC"/>
                </a:solidFill>
              </a:rPr>
              <a:t>Per os</a:t>
            </a:r>
          </a:p>
        </p:txBody>
      </p:sp>
      <p:pic>
        <p:nvPicPr>
          <p:cNvPr id="47107" name="Picture 19" descr="Oral gav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060575"/>
            <a:ext cx="1905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Rectangle 5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88913"/>
            <a:ext cx="8569325" cy="12239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135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Kialakul-e immunválasz, ha a testidegen fehérjét per os visszük be (pl. gyomorszonda segítségével)?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468313" y="5732463"/>
            <a:ext cx="835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0033CC"/>
                </a:solidFill>
              </a:rPr>
              <a:t>Általában orális tolerancia alakul ki a </a:t>
            </a:r>
            <a:r>
              <a:rPr lang="hu-HU" b="1" i="1">
                <a:solidFill>
                  <a:srgbClr val="0033CC"/>
                </a:solidFill>
              </a:rPr>
              <a:t>per os</a:t>
            </a:r>
            <a:r>
              <a:rPr lang="hu-HU" b="1">
                <a:solidFill>
                  <a:srgbClr val="0033CC"/>
                </a:solidFill>
              </a:rPr>
              <a:t> bejutó antigénekkel szemben (toleráljuk a táplálékfehérjéket illetőleg az normál bélflóra fehérjéit)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Rectangle 5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88913"/>
            <a:ext cx="8569325" cy="12239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539750" y="260350"/>
            <a:ext cx="81359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chemeClr val="bg1"/>
                </a:solidFill>
              </a:rPr>
              <a:t>Van-e jelentősége az antigén dózisának az immunizálás során?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95288" y="2349500"/>
            <a:ext cx="3635375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0033CC"/>
                </a:solidFill>
              </a:rPr>
              <a:t>„High dose” tolerancia                  (anergia és deléció)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464050" y="2349500"/>
            <a:ext cx="46799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0033CC"/>
                </a:solidFill>
              </a:rPr>
              <a:t>„Low dose” tolerancia                                    (Treg aktiváció)</a:t>
            </a: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5229225" y="6565900"/>
            <a:ext cx="3914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63480" anchor="ctr">
            <a:spAutoFit/>
          </a:bodyPr>
          <a:lstStyle/>
          <a:p>
            <a:pPr algn="r" eaLnBrk="0" hangingPunct="0"/>
            <a:r>
              <a:rPr lang="hu-HU" sz="1200" b="1" i="1"/>
              <a:t>Nature Reviews Immunology </a:t>
            </a:r>
            <a:r>
              <a:rPr lang="hu-HU" sz="1200" b="1"/>
              <a:t>4</a:t>
            </a:r>
            <a:r>
              <a:rPr lang="hu-HU" sz="1200"/>
              <a:t>, </a:t>
            </a:r>
            <a:r>
              <a:rPr lang="hu-HU" sz="1200" b="1"/>
              <a:t>407-419</a:t>
            </a:r>
            <a:r>
              <a:rPr lang="hu-HU" sz="1200"/>
              <a:t> </a:t>
            </a:r>
            <a:r>
              <a:rPr lang="hu-HU" sz="1200" b="1"/>
              <a:t>(June 2004)</a:t>
            </a:r>
          </a:p>
        </p:txBody>
      </p:sp>
      <p:sp>
        <p:nvSpPr>
          <p:cNvPr id="3081" name="TextBox 7"/>
          <p:cNvSpPr txBox="1">
            <a:spLocks noChangeArrowheads="1"/>
          </p:cNvSpPr>
          <p:nvPr/>
        </p:nvSpPr>
        <p:spPr bwMode="auto">
          <a:xfrm>
            <a:off x="4356100" y="1700213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0033CC"/>
                </a:solidFill>
              </a:rPr>
              <a:t>Igen </a:t>
            </a: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611188" y="3068638"/>
          <a:ext cx="3673475" cy="3505200"/>
        </p:xfrm>
        <a:graphic>
          <a:graphicData uri="http://schemas.openxmlformats.org/presentationml/2006/ole">
            <p:oleObj spid="_x0000_s3074" name="Photo Editor Photo" r:id="rId5" imgW="5028571" imgH="4800000" progId="MSPhotoEd.3">
              <p:embed/>
            </p:oleObj>
          </a:graphicData>
        </a:graphic>
      </p:graphicFrame>
      <p:graphicFrame>
        <p:nvGraphicFramePr>
          <p:cNvPr id="3075" name="Object 11"/>
          <p:cNvGraphicFramePr>
            <a:graphicFrameLocks noChangeAspect="1"/>
          </p:cNvGraphicFramePr>
          <p:nvPr/>
        </p:nvGraphicFramePr>
        <p:xfrm>
          <a:off x="5076825" y="3068638"/>
          <a:ext cx="3743325" cy="3414712"/>
        </p:xfrm>
        <a:graphic>
          <a:graphicData uri="http://schemas.openxmlformats.org/presentationml/2006/ole">
            <p:oleObj spid="_x0000_s3075" name="Photo Editor Photo" r:id="rId6" imgW="5296639" imgH="4828571" progId="MSPhotoEd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539750" y="2997200"/>
            <a:ext cx="8353425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563938" y="2060575"/>
            <a:ext cx="503237" cy="21590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76825" y="2060575"/>
            <a:ext cx="431800" cy="21590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81359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chemeClr val="bg1"/>
                </a:solidFill>
              </a:rPr>
              <a:t>Van-e jelentősége az antigén dózisának az immunizálás során?</a:t>
            </a:r>
          </a:p>
        </p:txBody>
      </p:sp>
      <p:pic>
        <p:nvPicPr>
          <p:cNvPr id="48131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60575"/>
            <a:ext cx="8569325" cy="19446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323850" y="2420938"/>
            <a:ext cx="820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Az immunizálás tanulságai az emberi vakcinák előállításának alapját képezik, mely utóbbiról egy későbbi gyakorlat szól majd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Rectangle 5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15888"/>
            <a:ext cx="8243888" cy="1152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03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hu-HU" sz="2800" b="1" smtClean="0">
                <a:solidFill>
                  <a:schemeClr val="bg1"/>
                </a:solidFill>
              </a:rPr>
              <a:t>Mire utalhat az alábbi kísérlet eredménye?</a:t>
            </a:r>
          </a:p>
        </p:txBody>
      </p:sp>
      <p:graphicFrame>
        <p:nvGraphicFramePr>
          <p:cNvPr id="1026" name="Object 24"/>
          <p:cNvGraphicFramePr>
            <a:graphicFrameLocks noChangeAspect="1"/>
          </p:cNvGraphicFramePr>
          <p:nvPr>
            <p:ph sz="half" idx="1"/>
          </p:nvPr>
        </p:nvGraphicFramePr>
        <p:xfrm>
          <a:off x="7435850" y="2781300"/>
          <a:ext cx="515938" cy="1152525"/>
        </p:xfrm>
        <a:graphic>
          <a:graphicData uri="http://schemas.openxmlformats.org/presentationml/2006/ole">
            <p:oleObj spid="_x0000_s1026" name="Image" r:id="rId5" imgW="1435427" imgH="3202259" progId="Photoshop.Image.5">
              <p:embed/>
            </p:oleObj>
          </a:graphicData>
        </a:graphic>
      </p:graphicFrame>
      <p:sp>
        <p:nvSpPr>
          <p:cNvPr id="1034" name="Text Box 20"/>
          <p:cNvSpPr txBox="1">
            <a:spLocks noChangeArrowheads="1"/>
          </p:cNvSpPr>
          <p:nvPr/>
        </p:nvSpPr>
        <p:spPr bwMode="auto">
          <a:xfrm>
            <a:off x="468313" y="1700213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</a:rPr>
              <a:t>birka vvt + anti birka vvt antitest</a:t>
            </a:r>
          </a:p>
        </p:txBody>
      </p:sp>
      <p:sp>
        <p:nvSpPr>
          <p:cNvPr id="1035" name="Text Box 21"/>
          <p:cNvSpPr txBox="1">
            <a:spLocks noChangeArrowheads="1"/>
          </p:cNvSpPr>
          <p:nvPr/>
        </p:nvSpPr>
        <p:spPr bwMode="auto">
          <a:xfrm>
            <a:off x="323850" y="3213100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</a:rPr>
              <a:t>birka vvt + anti birka vvt antitest + humán szérum </a:t>
            </a:r>
          </a:p>
        </p:txBody>
      </p:sp>
      <p:sp>
        <p:nvSpPr>
          <p:cNvPr id="1036" name="Text Box 22"/>
          <p:cNvSpPr txBox="1">
            <a:spLocks noChangeArrowheads="1"/>
          </p:cNvSpPr>
          <p:nvPr/>
        </p:nvSpPr>
        <p:spPr bwMode="auto">
          <a:xfrm>
            <a:off x="323850" y="4797425"/>
            <a:ext cx="4824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</a:rPr>
              <a:t>birka vvt + anti birka vvt antitest                     + 56</a:t>
            </a:r>
            <a:r>
              <a:rPr lang="hu-HU" b="1" baseline="30000">
                <a:solidFill>
                  <a:schemeClr val="accent2"/>
                </a:solidFill>
              </a:rPr>
              <a:t>o</a:t>
            </a:r>
            <a:r>
              <a:rPr lang="hu-HU" b="1">
                <a:solidFill>
                  <a:schemeClr val="accent2"/>
                </a:solidFill>
              </a:rPr>
              <a:t>C 30’-ig előinkubált humán szérum</a:t>
            </a:r>
          </a:p>
        </p:txBody>
      </p:sp>
      <p:graphicFrame>
        <p:nvGraphicFramePr>
          <p:cNvPr id="1027" name="Object 26"/>
          <p:cNvGraphicFramePr>
            <a:graphicFrameLocks noChangeAspect="1"/>
          </p:cNvGraphicFramePr>
          <p:nvPr/>
        </p:nvGraphicFramePr>
        <p:xfrm>
          <a:off x="7453313" y="1412875"/>
          <a:ext cx="525462" cy="1079500"/>
        </p:xfrm>
        <a:graphic>
          <a:graphicData uri="http://schemas.openxmlformats.org/presentationml/2006/ole">
            <p:oleObj spid="_x0000_s1027" name="Image" r:id="rId6" imgW="1677374" imgH="3443699" progId="Photoshop.Image.5">
              <p:embed/>
            </p:oleObj>
          </a:graphicData>
        </a:graphic>
      </p:graphicFrame>
      <p:graphicFrame>
        <p:nvGraphicFramePr>
          <p:cNvPr id="1028" name="Object 27"/>
          <p:cNvGraphicFramePr>
            <a:graphicFrameLocks noChangeAspect="1"/>
          </p:cNvGraphicFramePr>
          <p:nvPr/>
        </p:nvGraphicFramePr>
        <p:xfrm>
          <a:off x="5940425" y="1412875"/>
          <a:ext cx="527050" cy="1079500"/>
        </p:xfrm>
        <a:graphic>
          <a:graphicData uri="http://schemas.openxmlformats.org/presentationml/2006/ole">
            <p:oleObj spid="_x0000_s1028" name="Image" r:id="rId7" imgW="1677374" imgH="3443699" progId="Photoshop.Image.5">
              <p:embed/>
            </p:oleObj>
          </a:graphicData>
        </a:graphic>
      </p:graphicFrame>
      <p:graphicFrame>
        <p:nvGraphicFramePr>
          <p:cNvPr id="1029" name="Object 34"/>
          <p:cNvGraphicFramePr>
            <a:graphicFrameLocks noChangeAspect="1"/>
          </p:cNvGraphicFramePr>
          <p:nvPr/>
        </p:nvGraphicFramePr>
        <p:xfrm>
          <a:off x="7380288" y="4437063"/>
          <a:ext cx="525462" cy="1079500"/>
        </p:xfrm>
        <a:graphic>
          <a:graphicData uri="http://schemas.openxmlformats.org/presentationml/2006/ole">
            <p:oleObj spid="_x0000_s1029" name="Image" r:id="rId8" imgW="1677374" imgH="3443699" progId="Photoshop.Image.5">
              <p:embed/>
            </p:oleObj>
          </a:graphicData>
        </a:graphic>
      </p:graphicFrame>
      <p:graphicFrame>
        <p:nvGraphicFramePr>
          <p:cNvPr id="1030" name="Object 35"/>
          <p:cNvGraphicFramePr>
            <a:graphicFrameLocks noChangeAspect="1"/>
          </p:cNvGraphicFramePr>
          <p:nvPr/>
        </p:nvGraphicFramePr>
        <p:xfrm>
          <a:off x="6084888" y="4437063"/>
          <a:ext cx="527050" cy="1079500"/>
        </p:xfrm>
        <a:graphic>
          <a:graphicData uri="http://schemas.openxmlformats.org/presentationml/2006/ole">
            <p:oleObj spid="_x0000_s1030" name="Image" r:id="rId9" imgW="1677374" imgH="3443699" progId="Photoshop.Image.5">
              <p:embed/>
            </p:oleObj>
          </a:graphicData>
        </a:graphic>
      </p:graphicFrame>
      <p:graphicFrame>
        <p:nvGraphicFramePr>
          <p:cNvPr id="1031" name="Object 36"/>
          <p:cNvGraphicFramePr>
            <a:graphicFrameLocks noChangeAspect="1"/>
          </p:cNvGraphicFramePr>
          <p:nvPr>
            <p:ph sz="half" idx="2"/>
          </p:nvPr>
        </p:nvGraphicFramePr>
        <p:xfrm>
          <a:off x="6011863" y="2852738"/>
          <a:ext cx="560387" cy="1147762"/>
        </p:xfrm>
        <a:graphic>
          <a:graphicData uri="http://schemas.openxmlformats.org/presentationml/2006/ole">
            <p:oleObj spid="_x0000_s1031" name="Image" r:id="rId10" imgW="1677374" imgH="3443699" progId="Photoshop.Image.5">
              <p:embed/>
            </p:oleObj>
          </a:graphicData>
        </a:graphic>
      </p:graphicFrame>
      <p:sp>
        <p:nvSpPr>
          <p:cNvPr id="1037" name="AutoShape 38"/>
          <p:cNvSpPr>
            <a:spLocks noChangeArrowheads="1"/>
          </p:cNvSpPr>
          <p:nvPr/>
        </p:nvSpPr>
        <p:spPr bwMode="auto">
          <a:xfrm>
            <a:off x="6804025" y="1916113"/>
            <a:ext cx="431800" cy="144462"/>
          </a:xfrm>
          <a:prstGeom prst="rightArrow">
            <a:avLst>
              <a:gd name="adj1" fmla="val 50000"/>
              <a:gd name="adj2" fmla="val 7472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38" name="AutoShape 39"/>
          <p:cNvSpPr>
            <a:spLocks noChangeArrowheads="1"/>
          </p:cNvSpPr>
          <p:nvPr/>
        </p:nvSpPr>
        <p:spPr bwMode="auto">
          <a:xfrm>
            <a:off x="6804025" y="3284538"/>
            <a:ext cx="431800" cy="144462"/>
          </a:xfrm>
          <a:prstGeom prst="rightArrow">
            <a:avLst>
              <a:gd name="adj1" fmla="val 50000"/>
              <a:gd name="adj2" fmla="val 7472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39" name="AutoShape 40"/>
          <p:cNvSpPr>
            <a:spLocks noChangeArrowheads="1"/>
          </p:cNvSpPr>
          <p:nvPr/>
        </p:nvSpPr>
        <p:spPr bwMode="auto">
          <a:xfrm>
            <a:off x="6804025" y="4941888"/>
            <a:ext cx="431800" cy="144462"/>
          </a:xfrm>
          <a:prstGeom prst="rightArrow">
            <a:avLst>
              <a:gd name="adj1" fmla="val 50000"/>
              <a:gd name="adj2" fmla="val 7472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3850" y="5934075"/>
            <a:ext cx="8351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chemeClr val="accent2"/>
                </a:solidFill>
              </a:rPr>
              <a:t>A szérum komplement tartalmának hatására az antitestek által kötött vörösvértestek lízise következik be (Hgb szabadul ki). Hő hatására a komplement  inaktiválódik.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8280400" cy="9366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9219" name="Picture 5" descr="fetal-bovine-f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341438"/>
            <a:ext cx="25622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539750" y="333375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chemeClr val="bg1"/>
                </a:solidFill>
              </a:rPr>
              <a:t>A szövettenyésztésben alkalmazott magzati borjúsavót miért célszerű             56</a:t>
            </a:r>
            <a:r>
              <a:rPr lang="hu-HU" b="1" baseline="30000">
                <a:solidFill>
                  <a:schemeClr val="bg1"/>
                </a:solidFill>
              </a:rPr>
              <a:t>o</a:t>
            </a:r>
            <a:r>
              <a:rPr lang="hu-HU" b="1">
                <a:solidFill>
                  <a:schemeClr val="bg1"/>
                </a:solidFill>
              </a:rPr>
              <a:t>C-on 30 ‘-ig inkubálni?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5876925"/>
            <a:ext cx="8964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hu-HU">
                <a:solidFill>
                  <a:schemeClr val="accent2"/>
                </a:solidFill>
              </a:rPr>
              <a:t>A szérum komplement tartalmának inaktivációja a cél (mely révén pl.  komplement mediálta sejtlízis és/vagy opszonizáció következhetne be </a:t>
            </a:r>
            <a:r>
              <a:rPr lang="hu-HU" i="1">
                <a:solidFill>
                  <a:schemeClr val="accent2"/>
                </a:solidFill>
              </a:rPr>
              <a:t>in vitro)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7777163" cy="1439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50825" y="2636838"/>
            <a:ext cx="83518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 b="1">
                <a:solidFill>
                  <a:schemeClr val="accent2"/>
                </a:solidFill>
              </a:rPr>
              <a:t> Értéke annak a szérumhígításnak a reciproka, mely az antitesttel fedett birka vvt-k </a:t>
            </a:r>
            <a:r>
              <a:rPr lang="en-US" b="1">
                <a:solidFill>
                  <a:schemeClr val="accent2"/>
                </a:solidFill>
              </a:rPr>
              <a:t>50% </a:t>
            </a:r>
            <a:r>
              <a:rPr lang="hu-HU" b="1">
                <a:solidFill>
                  <a:schemeClr val="accent2"/>
                </a:solidFill>
              </a:rPr>
              <a:t>-át lizálja.</a:t>
            </a:r>
          </a:p>
          <a:p>
            <a:pPr>
              <a:buFontTx/>
              <a:buChar char="•"/>
            </a:pPr>
            <a:endParaRPr lang="hu-HU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hu-HU" b="1">
                <a:solidFill>
                  <a:schemeClr val="accent2"/>
                </a:solidFill>
              </a:rPr>
              <a:t> A CH50 mérés a </a:t>
            </a:r>
            <a:r>
              <a:rPr lang="hu-HU" b="1" u="sng">
                <a:solidFill>
                  <a:schemeClr val="accent2"/>
                </a:solidFill>
              </a:rPr>
              <a:t>klasszikus komplement  aktiváció </a:t>
            </a:r>
            <a:r>
              <a:rPr lang="hu-HU" b="1">
                <a:solidFill>
                  <a:schemeClr val="accent2"/>
                </a:solidFill>
              </a:rPr>
              <a:t>mérésére alkalmas. </a:t>
            </a:r>
          </a:p>
          <a:p>
            <a:r>
              <a:rPr lang="hu-HU" b="1">
                <a:solidFill>
                  <a:schemeClr val="accent2"/>
                </a:solidFill>
              </a:rPr>
              <a:t>Azt tükrözi, mely mértékben képes a szérum komplement tartalma birka vvt-ket lizálni. </a:t>
            </a:r>
          </a:p>
          <a:p>
            <a:pPr>
              <a:buFontTx/>
              <a:buChar char="•"/>
            </a:pPr>
            <a:endParaRPr lang="hu-HU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hu-HU" b="1">
                <a:solidFill>
                  <a:schemeClr val="accent2"/>
                </a:solidFill>
              </a:rPr>
              <a:t> Értéke csökken, ha az egyes komplement fehérjék hiányoznak vagy felhasználódnak (pl. komplement deficienciákban és bizonyos vasculitisekben).</a:t>
            </a:r>
          </a:p>
          <a:p>
            <a:pPr>
              <a:buFontTx/>
              <a:buChar char="•"/>
            </a:pPr>
            <a:endParaRPr lang="hu-HU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endParaRPr lang="hu-HU" b="1">
              <a:solidFill>
                <a:schemeClr val="accent2"/>
              </a:solidFill>
            </a:endParaRPr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827088" y="620713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solidFill>
                  <a:schemeClr val="bg1"/>
                </a:solidFill>
              </a:rPr>
              <a:t>Össz komplement aktivitás mérés (CH50 teszt)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ctangl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81075"/>
            <a:ext cx="7993062" cy="12239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611188" y="1412875"/>
            <a:ext cx="784860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Norm</a:t>
            </a:r>
            <a:r>
              <a:rPr lang="hu-HU" sz="2400" b="1">
                <a:solidFill>
                  <a:schemeClr val="bg1"/>
                </a:solidFill>
              </a:rPr>
              <a:t>á</a:t>
            </a:r>
            <a:r>
              <a:rPr lang="en-US" sz="2400" b="1">
                <a:solidFill>
                  <a:schemeClr val="bg1"/>
                </a:solidFill>
              </a:rPr>
              <a:t>l </a:t>
            </a:r>
            <a:r>
              <a:rPr lang="hu-HU" sz="2400" b="1">
                <a:solidFill>
                  <a:schemeClr val="bg1"/>
                </a:solidFill>
              </a:rPr>
              <a:t>komplement értékek</a:t>
            </a:r>
          </a:p>
          <a:p>
            <a:endParaRPr lang="hu-HU" sz="2400" b="1">
              <a:solidFill>
                <a:schemeClr val="accent2"/>
              </a:solidFill>
            </a:endParaRPr>
          </a:p>
          <a:p>
            <a:endParaRPr lang="en-US" b="1">
              <a:solidFill>
                <a:schemeClr val="accent2"/>
              </a:solidFill>
            </a:endParaRPr>
          </a:p>
          <a:p>
            <a:r>
              <a:rPr lang="hu-HU" b="1">
                <a:solidFill>
                  <a:schemeClr val="accent2"/>
                </a:solidFill>
              </a:rPr>
              <a:t>Szérum CH50: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hu-HU" b="1">
                <a:solidFill>
                  <a:schemeClr val="accent2"/>
                </a:solidFill>
              </a:rPr>
              <a:t>1</a:t>
            </a:r>
            <a:r>
              <a:rPr lang="en-US" b="1">
                <a:solidFill>
                  <a:schemeClr val="accent2"/>
                </a:solidFill>
              </a:rPr>
              <a:t>4</a:t>
            </a:r>
            <a:r>
              <a:rPr lang="hu-HU" b="1">
                <a:solidFill>
                  <a:schemeClr val="accent2"/>
                </a:solidFill>
              </a:rPr>
              <a:t>2-279 CH50 egység/mL </a:t>
            </a:r>
          </a:p>
          <a:p>
            <a:r>
              <a:rPr lang="hu-HU" b="1">
                <a:solidFill>
                  <a:schemeClr val="accent2"/>
                </a:solidFill>
              </a:rPr>
              <a:t>Testnedvekben:  az előző 1/3-a, ¼-e</a:t>
            </a:r>
            <a:endParaRPr lang="en-US" b="1">
              <a:solidFill>
                <a:schemeClr val="accent2"/>
              </a:solidFill>
            </a:endParaRPr>
          </a:p>
          <a:p>
            <a:r>
              <a:rPr lang="en-US" b="1">
                <a:solidFill>
                  <a:schemeClr val="accent2"/>
                </a:solidFill>
              </a:rPr>
              <a:t>C1 </a:t>
            </a:r>
            <a:r>
              <a:rPr lang="hu-HU" b="1">
                <a:solidFill>
                  <a:schemeClr val="accent2"/>
                </a:solidFill>
              </a:rPr>
              <a:t>szint</a:t>
            </a:r>
            <a:r>
              <a:rPr lang="en-US" b="1">
                <a:solidFill>
                  <a:schemeClr val="accent2"/>
                </a:solidFill>
              </a:rPr>
              <a:t>: 16</a:t>
            </a:r>
            <a:r>
              <a:rPr lang="hu-HU" b="1">
                <a:solidFill>
                  <a:schemeClr val="accent2"/>
                </a:solidFill>
              </a:rPr>
              <a:t>-</a:t>
            </a:r>
            <a:r>
              <a:rPr lang="en-US" b="1">
                <a:solidFill>
                  <a:schemeClr val="accent2"/>
                </a:solidFill>
              </a:rPr>
              <a:t>33 mg/dL</a:t>
            </a:r>
          </a:p>
          <a:p>
            <a:r>
              <a:rPr lang="en-US" b="1">
                <a:solidFill>
                  <a:schemeClr val="accent2"/>
                </a:solidFill>
              </a:rPr>
              <a:t>C3</a:t>
            </a:r>
            <a:r>
              <a:rPr lang="hu-HU" b="1">
                <a:solidFill>
                  <a:schemeClr val="accent2"/>
                </a:solidFill>
              </a:rPr>
              <a:t> szint</a:t>
            </a:r>
            <a:r>
              <a:rPr lang="en-US" b="1">
                <a:solidFill>
                  <a:schemeClr val="accent2"/>
                </a:solidFill>
              </a:rPr>
              <a:t>:</a:t>
            </a:r>
            <a:r>
              <a:rPr lang="hu-HU" b="1">
                <a:solidFill>
                  <a:schemeClr val="accent2"/>
                </a:solidFill>
              </a:rPr>
              <a:t> férfi: 	</a:t>
            </a:r>
            <a:r>
              <a:rPr lang="en-US" b="1">
                <a:solidFill>
                  <a:schemeClr val="accent2"/>
                </a:solidFill>
              </a:rPr>
              <a:t>88</a:t>
            </a:r>
            <a:r>
              <a:rPr lang="hu-HU" b="1">
                <a:solidFill>
                  <a:schemeClr val="accent2"/>
                </a:solidFill>
              </a:rPr>
              <a:t>-</a:t>
            </a:r>
            <a:r>
              <a:rPr lang="en-US" b="1">
                <a:solidFill>
                  <a:schemeClr val="accent2"/>
                </a:solidFill>
              </a:rPr>
              <a:t>252 mg/dL</a:t>
            </a:r>
          </a:p>
          <a:p>
            <a:pPr lvl="1"/>
            <a:r>
              <a:rPr lang="hu-HU" b="1">
                <a:solidFill>
                  <a:schemeClr val="accent2"/>
                </a:solidFill>
              </a:rPr>
              <a:t>		nő</a:t>
            </a:r>
            <a:r>
              <a:rPr lang="en-US" b="1">
                <a:solidFill>
                  <a:schemeClr val="accent2"/>
                </a:solidFill>
              </a:rPr>
              <a:t>: 88</a:t>
            </a:r>
            <a:r>
              <a:rPr lang="hu-HU" b="1">
                <a:solidFill>
                  <a:schemeClr val="accent2"/>
                </a:solidFill>
              </a:rPr>
              <a:t>-</a:t>
            </a:r>
            <a:r>
              <a:rPr lang="en-US" b="1">
                <a:solidFill>
                  <a:schemeClr val="accent2"/>
                </a:solidFill>
              </a:rPr>
              <a:t>206 mg/dL</a:t>
            </a:r>
          </a:p>
          <a:p>
            <a:r>
              <a:rPr lang="en-US" b="1">
                <a:solidFill>
                  <a:schemeClr val="accent2"/>
                </a:solidFill>
              </a:rPr>
              <a:t>C4 </a:t>
            </a:r>
            <a:r>
              <a:rPr lang="hu-HU" b="1">
                <a:solidFill>
                  <a:schemeClr val="accent2"/>
                </a:solidFill>
              </a:rPr>
              <a:t>szint</a:t>
            </a:r>
            <a:r>
              <a:rPr lang="en-US" b="1">
                <a:solidFill>
                  <a:schemeClr val="accent2"/>
                </a:solidFill>
              </a:rPr>
              <a:t>:</a:t>
            </a:r>
          </a:p>
          <a:p>
            <a:pPr lvl="1"/>
            <a:r>
              <a:rPr lang="hu-HU" b="1">
                <a:solidFill>
                  <a:schemeClr val="accent2"/>
                </a:solidFill>
              </a:rPr>
              <a:t>férfi</a:t>
            </a:r>
            <a:r>
              <a:rPr lang="en-US" b="1">
                <a:solidFill>
                  <a:schemeClr val="accent2"/>
                </a:solidFill>
              </a:rPr>
              <a:t>: </a:t>
            </a:r>
            <a:r>
              <a:rPr lang="hu-HU" b="1">
                <a:solidFill>
                  <a:schemeClr val="accent2"/>
                </a:solidFill>
              </a:rPr>
              <a:t>	</a:t>
            </a:r>
            <a:r>
              <a:rPr lang="en-US" b="1">
                <a:solidFill>
                  <a:schemeClr val="accent2"/>
                </a:solidFill>
              </a:rPr>
              <a:t>12</a:t>
            </a:r>
            <a:r>
              <a:rPr lang="hu-HU" b="1">
                <a:solidFill>
                  <a:schemeClr val="accent2"/>
                </a:solidFill>
              </a:rPr>
              <a:t>-</a:t>
            </a:r>
            <a:r>
              <a:rPr lang="en-US" b="1">
                <a:solidFill>
                  <a:schemeClr val="accent2"/>
                </a:solidFill>
              </a:rPr>
              <a:t>72 mg/dL</a:t>
            </a:r>
          </a:p>
          <a:p>
            <a:pPr lvl="1"/>
            <a:r>
              <a:rPr lang="hu-HU" b="1">
                <a:solidFill>
                  <a:schemeClr val="accent2"/>
                </a:solidFill>
              </a:rPr>
              <a:t>nő</a:t>
            </a:r>
            <a:r>
              <a:rPr lang="en-US" b="1">
                <a:solidFill>
                  <a:schemeClr val="accent2"/>
                </a:solidFill>
              </a:rPr>
              <a:t>: </a:t>
            </a:r>
            <a:r>
              <a:rPr lang="hu-HU" b="1">
                <a:solidFill>
                  <a:schemeClr val="accent2"/>
                </a:solidFill>
              </a:rPr>
              <a:t>		</a:t>
            </a:r>
            <a:r>
              <a:rPr lang="en-US" b="1">
                <a:solidFill>
                  <a:schemeClr val="accent2"/>
                </a:solidFill>
              </a:rPr>
              <a:t>13</a:t>
            </a:r>
            <a:r>
              <a:rPr lang="hu-HU" b="1">
                <a:solidFill>
                  <a:schemeClr val="accent2"/>
                </a:solidFill>
              </a:rPr>
              <a:t>-</a:t>
            </a:r>
            <a:r>
              <a:rPr lang="en-US" b="1">
                <a:solidFill>
                  <a:schemeClr val="accent2"/>
                </a:solidFill>
              </a:rPr>
              <a:t> 75 mg/dL</a:t>
            </a:r>
            <a:endParaRPr lang="hu-HU" b="1">
              <a:solidFill>
                <a:schemeClr val="accent2"/>
              </a:solidFill>
            </a:endParaRPr>
          </a:p>
          <a:p>
            <a:pPr lvl="1"/>
            <a:endParaRPr lang="hu-HU" b="1">
              <a:solidFill>
                <a:schemeClr val="accent2"/>
              </a:solidFill>
            </a:endParaRPr>
          </a:p>
          <a:p>
            <a:pPr lvl="1"/>
            <a:endParaRPr lang="hu-HU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Rectangle 5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4752975" cy="1295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2054" name="Rectangle 14"/>
          <p:cNvSpPr>
            <a:spLocks noChangeArrowheads="1"/>
          </p:cNvSpPr>
          <p:nvPr/>
        </p:nvSpPr>
        <p:spPr bwMode="auto">
          <a:xfrm>
            <a:off x="179388" y="2362200"/>
            <a:ext cx="4608512" cy="419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Symbol" pitchFamily="18" charset="2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76825" y="241300"/>
          <a:ext cx="2652713" cy="7008813"/>
        </p:xfrm>
        <a:graphic>
          <a:graphicData uri="http://schemas.openxmlformats.org/presentationml/2006/ole">
            <p:oleObj spid="_x0000_s2050" name="CorelDRAW" r:id="rId5" imgW="2738880" imgH="7250760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-5365750" y="2420938"/>
          <a:ext cx="8839200" cy="3178175"/>
        </p:xfrm>
        <a:graphic>
          <a:graphicData uri="http://schemas.openxmlformats.org/presentationml/2006/ole">
            <p:oleObj spid="_x0000_s2051" name="CorelDRAW" r:id="rId6" imgW="12604320" imgH="4785480" progId="">
              <p:embed/>
            </p:oleObj>
          </a:graphicData>
        </a:graphic>
      </p:graphicFrame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323850" y="54927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chemeClr val="bg1"/>
                </a:solidFill>
              </a:rPr>
              <a:t>Összkomplement-titrálási módszerek alapelvei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7667625" y="1268413"/>
            <a:ext cx="1200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solidFill>
                  <a:schemeClr val="accent2"/>
                </a:solidFill>
              </a:rPr>
              <a:t>Hemolitikus</a:t>
            </a:r>
          </a:p>
          <a:p>
            <a:r>
              <a:rPr lang="hu-HU" sz="1400" b="1">
                <a:solidFill>
                  <a:schemeClr val="accent2"/>
                </a:solidFill>
              </a:rPr>
              <a:t>teszt</a:t>
            </a:r>
            <a:endParaRPr lang="en-US" sz="1400" b="1">
              <a:solidFill>
                <a:schemeClr val="accent2"/>
              </a:solidFill>
            </a:endParaRP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7408863" y="5360988"/>
            <a:ext cx="15827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solidFill>
                  <a:schemeClr val="accent2"/>
                </a:solidFill>
              </a:rPr>
              <a:t>CH50 ekvivalens</a:t>
            </a:r>
          </a:p>
          <a:p>
            <a:r>
              <a:rPr lang="hu-HU" sz="1400" b="1">
                <a:solidFill>
                  <a:schemeClr val="accent2"/>
                </a:solidFill>
              </a:rPr>
              <a:t>ELISA</a:t>
            </a:r>
            <a:endParaRPr lang="en-US" sz="1400" b="1">
              <a:solidFill>
                <a:schemeClr val="accent2"/>
              </a:solidFill>
            </a:endParaRPr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7667625" y="3573463"/>
            <a:ext cx="127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solidFill>
                  <a:schemeClr val="accent2"/>
                </a:solidFill>
              </a:rPr>
              <a:t>Liposzóma-</a:t>
            </a:r>
          </a:p>
          <a:p>
            <a:r>
              <a:rPr lang="hu-HU" sz="1400" b="1">
                <a:solidFill>
                  <a:schemeClr val="accent2"/>
                </a:solidFill>
              </a:rPr>
              <a:t>immunassay</a:t>
            </a:r>
            <a:endParaRPr lang="en-US" sz="1400" b="1">
              <a:solidFill>
                <a:schemeClr val="accent2"/>
              </a:solidFill>
            </a:endParaRPr>
          </a:p>
        </p:txBody>
      </p:sp>
      <p:sp>
        <p:nvSpPr>
          <p:cNvPr id="2059" name="Text Box 13"/>
          <p:cNvSpPr txBox="1">
            <a:spLocks noChangeArrowheads="1"/>
          </p:cNvSpPr>
          <p:nvPr/>
        </p:nvSpPr>
        <p:spPr bwMode="auto">
          <a:xfrm>
            <a:off x="1066800" y="5638800"/>
            <a:ext cx="2805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11.3. ábra </a:t>
            </a:r>
          </a:p>
          <a:p>
            <a:r>
              <a:rPr lang="hu-HU" sz="1600"/>
              <a:t>A CH50/ml érték kiszámítása</a:t>
            </a:r>
            <a:endParaRPr lang="en-US" sz="160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932363" y="4868863"/>
            <a:ext cx="4211637" cy="2276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979613" y="2205038"/>
            <a:ext cx="2952750" cy="4652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5445125"/>
            <a:ext cx="3779838" cy="141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79388" y="2349500"/>
            <a:ext cx="1800225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4" name="Rectangle 17"/>
          <p:cNvSpPr>
            <a:spLocks noChangeArrowheads="1"/>
          </p:cNvSpPr>
          <p:nvPr/>
        </p:nvSpPr>
        <p:spPr bwMode="auto">
          <a:xfrm>
            <a:off x="0" y="2205038"/>
            <a:ext cx="2268538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2" name="Object 18"/>
          <p:cNvGraphicFramePr>
            <a:graphicFrameLocks noChangeAspect="1"/>
          </p:cNvGraphicFramePr>
          <p:nvPr/>
        </p:nvGraphicFramePr>
        <p:xfrm>
          <a:off x="0" y="1700213"/>
          <a:ext cx="4575175" cy="1550987"/>
        </p:xfrm>
        <a:graphic>
          <a:graphicData uri="http://schemas.openxmlformats.org/presentationml/2006/ole">
            <p:oleObj spid="_x0000_s2052" name="Image" r:id="rId7" imgW="4574656" imgH="1550300" progId="Photoshop.Image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1478</Words>
  <Application>Microsoft Office PowerPoint</Application>
  <PresentationFormat>Diavetítés a képernyőre (4:3 oldalarány)</PresentationFormat>
  <Paragraphs>207</Paragraphs>
  <Slides>46</Slides>
  <Notes>44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46</vt:i4>
      </vt:variant>
    </vt:vector>
  </HeadingPairs>
  <TitlesOfParts>
    <vt:vector size="53" baseType="lpstr">
      <vt:lpstr>Arial</vt:lpstr>
      <vt:lpstr>Symbol</vt:lpstr>
      <vt:lpstr>Wingdings</vt:lpstr>
      <vt:lpstr>Alapértelmezett terv</vt:lpstr>
      <vt:lpstr>Adobe Photoshop Image</vt:lpstr>
      <vt:lpstr>CorelDRAW</vt:lpstr>
      <vt:lpstr>Microsoft Photo Editor 3.0 Photo</vt:lpstr>
      <vt:lpstr>I. A komplement rendszer</vt:lpstr>
      <vt:lpstr>2. dia</vt:lpstr>
      <vt:lpstr>3. dia</vt:lpstr>
      <vt:lpstr>4. dia</vt:lpstr>
      <vt:lpstr>Mire utalhat az alábbi kísérlet eredménye?</vt:lpstr>
      <vt:lpstr>6. dia</vt:lpstr>
      <vt:lpstr>7. dia</vt:lpstr>
      <vt:lpstr>8. dia</vt:lpstr>
      <vt:lpstr>9. dia</vt:lpstr>
      <vt:lpstr>Az emelkedett vagy csökkent CH50 érték           lehet a gyakoribb?</vt:lpstr>
      <vt:lpstr>Mire utalhat a csökkent  CH50 érték?</vt:lpstr>
      <vt:lpstr>Mit mondhatunk ki teljes biztonsággal, ha az összkomplement (CH50) érték normál tartományba esik?</vt:lpstr>
      <vt:lpstr>Melyik komplement fehérje van jelen a legnagyobb koncentrációban?</vt:lpstr>
      <vt:lpstr>Mire utal a C3 és C4 együttes csökkenése?</vt:lpstr>
      <vt:lpstr>Mire utal, ha a C3 szint csökken a C4 érték viszont normál tartományba esik?</vt:lpstr>
      <vt:lpstr>Csökkent  CH50 titer és komplement fehérje szint jellemzi pl. a rheumatoid arthritises vagy gonococcus arthritises synoviális folyadékmintákat. Milyen lehet a betegek szérumszintje? </vt:lpstr>
      <vt:lpstr>17. dia</vt:lpstr>
      <vt:lpstr>18. dia</vt:lpstr>
      <vt:lpstr>A komplement rendszer aktivációja gyakran hisztamin és kemokinek felszabadulását eredményezi ( fájdalmat, hőemelkedést és viszketést okozva). A HANO-s betegek ödémája miért nem tartalmaz celluláris komponenseket és miért nem okoz viszketést? </vt:lpstr>
      <vt:lpstr>Mely komplement komponensek szintjének csökkenése várható? Miért?  </vt:lpstr>
      <vt:lpstr>Mi történik az alternatív úttal?  </vt:lpstr>
      <vt:lpstr>Milyen a terminális komponensek szintje? </vt:lpstr>
      <vt:lpstr>Miért nem fogékonyabbak a fertőzésekkel szemben?      </vt:lpstr>
      <vt:lpstr> Hogyan lehet eldönteni, hogy anafilaxiás reakció vagy  örökletes angioödéma okozza-e a felső légutak elzáródását (gégeödémát)? </vt:lpstr>
      <vt:lpstr>II. Immunizálás</vt:lpstr>
      <vt:lpstr>26. dia</vt:lpstr>
      <vt:lpstr>27. dia</vt:lpstr>
      <vt:lpstr>28. dia</vt:lpstr>
      <vt:lpstr>29. dia</vt:lpstr>
      <vt:lpstr>Mi történik, ha szubkután oltunk szolubilis antigént?</vt:lpstr>
      <vt:lpstr>Intraperitoneális oltás</vt:lpstr>
      <vt:lpstr>Intradermális oltás</vt:lpstr>
      <vt:lpstr>33. dia</vt:lpstr>
      <vt:lpstr>Mi lehet a megoldás? Mit célszerű együtt oltani az antigénnel annak érdekében, hogy legyen kostimuláció? </vt:lpstr>
      <vt:lpstr>35. dia</vt:lpstr>
      <vt:lpstr>36. dia</vt:lpstr>
      <vt:lpstr>37. dia</vt:lpstr>
      <vt:lpstr>Mi tehetünk annak érdekében, hogy növeljük a specifikus receptorral rendelkező limfocitával való találkozás esélyét</vt:lpstr>
      <vt:lpstr>Szubkután oltás:                        antigén + adjuváns</vt:lpstr>
      <vt:lpstr>40. dia</vt:lpstr>
      <vt:lpstr>41. dia</vt:lpstr>
      <vt:lpstr>Intraperitoneális oltás:  antigén + adjuváns</vt:lpstr>
      <vt:lpstr>43. dia</vt:lpstr>
      <vt:lpstr>Per os</vt:lpstr>
      <vt:lpstr>45. dia</vt:lpstr>
      <vt:lpstr>46.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Dr. Rajnavölgyi Éva</dc:creator>
  <cp:lastModifiedBy>bonyesz</cp:lastModifiedBy>
  <cp:revision>52</cp:revision>
  <dcterms:created xsi:type="dcterms:W3CDTF">2009-12-17T15:09:10Z</dcterms:created>
  <dcterms:modified xsi:type="dcterms:W3CDTF">2010-10-28T14:00:02Z</dcterms:modified>
</cp:coreProperties>
</file>