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351" r:id="rId4"/>
    <p:sldId id="349" r:id="rId5"/>
    <p:sldId id="353" r:id="rId6"/>
    <p:sldId id="355" r:id="rId7"/>
    <p:sldId id="352" r:id="rId8"/>
    <p:sldId id="259" r:id="rId9"/>
    <p:sldId id="347" r:id="rId10"/>
    <p:sldId id="354" r:id="rId11"/>
    <p:sldId id="362" r:id="rId12"/>
    <p:sldId id="338" r:id="rId13"/>
    <p:sldId id="337" r:id="rId14"/>
    <p:sldId id="339" r:id="rId15"/>
    <p:sldId id="340" r:id="rId16"/>
    <p:sldId id="341" r:id="rId17"/>
    <p:sldId id="375" r:id="rId18"/>
    <p:sldId id="276" r:id="rId19"/>
    <p:sldId id="363" r:id="rId20"/>
    <p:sldId id="282" r:id="rId21"/>
    <p:sldId id="335" r:id="rId22"/>
    <p:sldId id="345" r:id="rId23"/>
    <p:sldId id="356" r:id="rId24"/>
    <p:sldId id="357" r:id="rId25"/>
    <p:sldId id="291" r:id="rId26"/>
    <p:sldId id="358" r:id="rId27"/>
    <p:sldId id="315" r:id="rId28"/>
    <p:sldId id="295" r:id="rId29"/>
    <p:sldId id="359" r:id="rId30"/>
    <p:sldId id="360" r:id="rId31"/>
    <p:sldId id="361" r:id="rId32"/>
    <p:sldId id="314" r:id="rId33"/>
    <p:sldId id="374" r:id="rId34"/>
    <p:sldId id="364" r:id="rId35"/>
    <p:sldId id="300" r:id="rId36"/>
    <p:sldId id="302" r:id="rId37"/>
    <p:sldId id="303" r:id="rId38"/>
    <p:sldId id="304" r:id="rId39"/>
    <p:sldId id="305" r:id="rId40"/>
    <p:sldId id="365" r:id="rId41"/>
    <p:sldId id="366" r:id="rId42"/>
    <p:sldId id="372" r:id="rId43"/>
    <p:sldId id="376" r:id="rId44"/>
    <p:sldId id="320" r:id="rId45"/>
    <p:sldId id="367" r:id="rId46"/>
    <p:sldId id="368" r:id="rId47"/>
    <p:sldId id="371" r:id="rId48"/>
    <p:sldId id="378" r:id="rId49"/>
    <p:sldId id="369" r:id="rId50"/>
    <p:sldId id="283" r:id="rId5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FA"/>
    <a:srgbClr val="00CC99"/>
    <a:srgbClr val="99FFCC"/>
    <a:srgbClr val="FFFF00"/>
    <a:srgbClr val="FF0000"/>
    <a:srgbClr val="CCECFF"/>
    <a:srgbClr val="FFFF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146" autoAdjust="0"/>
  </p:normalViewPr>
  <p:slideViewPr>
    <p:cSldViewPr>
      <p:cViewPr>
        <p:scale>
          <a:sx n="66" d="100"/>
          <a:sy n="66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8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2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D4531A2-2C0D-478A-8810-01F977B34CE7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82C96-7055-4263-9433-78430DFA8427}" type="slidenum">
              <a:rPr lang="hu-HU"/>
              <a:pPr/>
              <a:t>2</a:t>
            </a:fld>
            <a:endParaRPr lang="hu-HU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6173A-4E33-4663-8D69-73C27FB89DE9}" type="slidenum">
              <a:rPr lang="hu-HU"/>
              <a:pPr/>
              <a:t>45</a:t>
            </a:fld>
            <a:endParaRPr lang="hu-HU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Some viruses impair dendritic cell (DC) function during infection, for example by inhibition of MHC class I-restricted presentation or blocking migration of DCs. In these circumstances, viral inhibition of infected DCs prevents cytotoxic T lymphocyte (CTL) stimulation by the direct MHC class I pathway. However, cross-presentation of antigens that are derived from infected cells by uninfected DCs is likely to result in CTL immunity in the face of inhibitory mechanisms. Although virus-mediated inhibition of target-cell expression of MHC class I will also impair the effector phase of responses induced by cross-priming, this is unlikely to completely block recogniton by effector CTLs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6FA84-E938-4434-830A-D636A83C8826}" type="slidenum">
              <a:rPr lang="hu-HU"/>
              <a:pPr/>
              <a:t>46</a:t>
            </a:fld>
            <a:endParaRPr lang="hu-HU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27A4F-7D12-4826-B977-2D327C10E660}" type="slidenum">
              <a:rPr lang="hu-HU"/>
              <a:pPr/>
              <a:t>47</a:t>
            </a:fld>
            <a:endParaRPr lang="hu-HU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D2A03-6495-4C9D-8734-A52689D6F730}" type="slidenum">
              <a:rPr lang="hu-HU"/>
              <a:pPr/>
              <a:t>48</a:t>
            </a:fld>
            <a:endParaRPr lang="hu-HU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427D1-83EF-4CB6-AEC5-CDDA265F959B}" type="slidenum">
              <a:rPr lang="hu-HU"/>
              <a:pPr/>
              <a:t>49</a:t>
            </a:fld>
            <a:endParaRPr lang="hu-HU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Dendritic cells (DCs) capture antigen from peripheral tissues, such as pancreatic  -cells, and then cross-present them to autoreactive cytotoxic T lymphocytes (CTLs) in the draining lymph node. This leads to proliferation followed by deletion of the autoreactive CTL, resulting in tolerance to the self-antigens. At present, it is unclear whether the DC captures antigen directly from the tissue cells or simply resides in the draining lymph node where it captures shed antigens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FC06-3902-4456-8D33-ECC8245612FD}" type="slidenum">
              <a:rPr lang="hu-HU"/>
              <a:pPr/>
              <a:t>3</a:t>
            </a:fld>
            <a:endParaRPr lang="hu-HU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0D885-DC68-46EA-BB00-01D50C1E8B2F}" type="slidenum">
              <a:rPr lang="hu-HU"/>
              <a:pPr/>
              <a:t>23</a:t>
            </a:fld>
            <a:endParaRPr lang="hu-HU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C6DCE-06AB-463C-B032-3EA9D03B0AF1}" type="slidenum">
              <a:rPr lang="hu-HU"/>
              <a:pPr/>
              <a:t>24</a:t>
            </a:fld>
            <a:endParaRPr lang="hu-HU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E2F04-7E11-44F4-A7D7-DCB92A2F3410}" type="slidenum">
              <a:rPr lang="hu-HU"/>
              <a:pPr/>
              <a:t>27</a:t>
            </a:fld>
            <a:endParaRPr lang="hu-HU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4A8A0-7CDF-4984-9FC2-307CA2A059C3}" type="slidenum">
              <a:rPr lang="hu-HU"/>
              <a:pPr/>
              <a:t>32</a:t>
            </a:fld>
            <a:endParaRPr lang="hu-HU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9C508-5325-4853-9055-AE0A520E8414}" type="slidenum">
              <a:rPr lang="hu-HU"/>
              <a:pPr/>
              <a:t>33</a:t>
            </a:fld>
            <a:endParaRPr lang="hu-HU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E8488-1B4F-42FA-93CC-41F97D8AA486}" type="slidenum">
              <a:rPr lang="hu-HU"/>
              <a:pPr/>
              <a:t>43</a:t>
            </a:fld>
            <a:endParaRPr lang="hu-HU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7828B-8430-46C7-999F-B905EA9CFB60}" type="slidenum">
              <a:rPr lang="hu-HU"/>
              <a:pPr/>
              <a:t>44</a:t>
            </a:fld>
            <a:endParaRPr lang="hu-HU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B31BA-A791-40F6-9858-226A096F72F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F8A62-EDDC-473C-BE02-926CEC6AA29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CF8A7-BE93-4208-9628-34B50382257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Cím, szöveg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gram helye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D3016D-2612-4F42-BB06-3391095BF5C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1B341-C7BF-495D-82E2-7C3491CBC68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6F6CC-9ABE-4B2C-9E48-56E511DD85F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62EE8-810A-4415-A224-C43505CDEAB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41A6-4A72-466D-9778-203B4962EC8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5A796-3923-4DAE-859E-8AECAF75B70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34E06-AA80-41A5-8844-A25AAC90831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8EE9C-7D87-4BE1-874B-2C19F5DEAF7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8B3BB-1FD5-4755-8DB3-7682239BEC3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273D0A0-2227-419E-8526-D17D36258453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gcina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44450"/>
            <a:ext cx="9144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hu-H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 FŐ HISZTOKOMPATIBILITÁSI KOMPLEX</a:t>
            </a:r>
          </a:p>
          <a:p>
            <a:pPr algn="ctr" eaLnBrk="0" hangingPunct="0">
              <a:lnSpc>
                <a:spcPct val="120000"/>
              </a:lnSpc>
            </a:pPr>
            <a:endParaRPr lang="hu-H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42988" y="3068638"/>
            <a:ext cx="693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IMMUNOLÓGIA, III. évf. FOK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2010.10.05.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" y="5226050"/>
            <a:ext cx="5400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Holub Marcsilla 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Genetikai, Sejt- és  Immunbiológiai Intézet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Semmelweis Egyetem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1844675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hu-H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ÉS AZ ANTIGÉNPREZENTÁCIÓ</a:t>
            </a:r>
          </a:p>
          <a:p>
            <a:pPr algn="ctr" eaLnBrk="0" hangingPunct="0">
              <a:lnSpc>
                <a:spcPct val="120000"/>
              </a:lnSpc>
            </a:pPr>
            <a:endParaRPr lang="hu-H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0" y="649288"/>
          <a:ext cx="8785225" cy="6208712"/>
        </p:xfrm>
        <a:graphic>
          <a:graphicData uri="http://schemas.openxmlformats.org/presentationml/2006/ole">
            <p:oleObj spid="_x0000_s126978" name="Image" r:id="rId3" imgW="11246029" imgH="7408401" progId="Photoshop.Image.5">
              <p:embed/>
            </p:oleObj>
          </a:graphicData>
        </a:graphic>
      </p:graphicFrame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148263" y="2636838"/>
            <a:ext cx="792162" cy="43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/>
              <a:t>MHC I</a:t>
            </a:r>
            <a:r>
              <a:rPr lang="hu-HU" sz="2400" b="0"/>
              <a:t>I</a:t>
            </a:r>
            <a:r>
              <a:rPr lang="en-US" sz="2400" b="0"/>
              <a:t> + e</a:t>
            </a:r>
            <a:r>
              <a:rPr lang="hu-HU" sz="2400" b="0"/>
              <a:t>x</a:t>
            </a:r>
            <a:r>
              <a:rPr lang="en-US" sz="2400" b="0"/>
              <a:t>og</a:t>
            </a:r>
            <a:r>
              <a:rPr lang="hu-HU" sz="2400" b="0"/>
              <a:t>én</a:t>
            </a:r>
            <a:r>
              <a:rPr lang="en-US" sz="2400" b="0"/>
              <a:t> peptid</a:t>
            </a:r>
            <a:r>
              <a:rPr lang="hu-HU" sz="2400" b="0"/>
              <a:t>  </a:t>
            </a:r>
            <a:r>
              <a:rPr lang="hu-HU" sz="3600">
                <a:sym typeface="Symbol" pitchFamily="18" charset="2"/>
              </a:rPr>
              <a:t></a:t>
            </a:r>
            <a:r>
              <a:rPr lang="hu-HU" sz="3600"/>
              <a:t> </a:t>
            </a:r>
            <a:r>
              <a:rPr lang="hu-HU" sz="2400" b="0"/>
              <a:t>helper</a:t>
            </a:r>
            <a:r>
              <a:rPr lang="en-US" sz="2400" b="0"/>
              <a:t> T- </a:t>
            </a:r>
            <a:r>
              <a:rPr lang="hu-HU" sz="2400" b="0"/>
              <a:t>limfocita</a:t>
            </a:r>
            <a:r>
              <a:rPr lang="en-US" sz="24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468313" y="130175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0"/>
              <a:t>1. </a:t>
            </a:r>
            <a:r>
              <a:rPr lang="hu-HU" sz="2400" b="0"/>
              <a:t>MHC GENETIKA</a:t>
            </a:r>
          </a:p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4076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400" b="0"/>
              <a:t>MHC I és MHC II lókuszok szorosan kapcsoltak - közös eredet</a:t>
            </a:r>
            <a:endParaRPr lang="en-US" sz="2400" b="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4724400"/>
            <a:ext cx="9144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/>
            <a:r>
              <a:rPr lang="hu-HU" sz="2400"/>
              <a:t> - </a:t>
            </a:r>
            <a:r>
              <a:rPr lang="en-US" sz="2400"/>
              <a:t>POLIGÉNES (EGYED SZINTJÉN) </a:t>
            </a:r>
            <a:endParaRPr lang="hu-HU" sz="2400"/>
          </a:p>
          <a:p>
            <a:pPr marL="457200" indent="-457200" algn="ctr" eaLnBrk="0" hangingPunct="0"/>
            <a:endParaRPr lang="hu-HU" sz="2400"/>
          </a:p>
          <a:p>
            <a:pPr marL="457200" indent="-457200" algn="ctr" eaLnBrk="0" hangingPunct="0"/>
            <a:r>
              <a:rPr lang="hu-HU" sz="2400"/>
              <a:t>- </a:t>
            </a:r>
            <a:r>
              <a:rPr lang="en-US" sz="2400"/>
              <a:t>POLIMORF (POPULÁCIÓ SZINTEN)</a:t>
            </a:r>
          </a:p>
          <a:p>
            <a:pPr marL="457200" indent="-457200" algn="ctr" eaLnBrk="0" hangingPunct="0"/>
            <a:endParaRPr lang="en-US" sz="2400"/>
          </a:p>
          <a:p>
            <a:pPr marL="457200" indent="-457200" algn="ctr" eaLnBrk="0" hangingPunct="0"/>
            <a:r>
              <a:rPr lang="hu-HU" sz="2400"/>
              <a:t>- </a:t>
            </a:r>
            <a:r>
              <a:rPr lang="en-US" sz="2400"/>
              <a:t>KODOMINÁNSAN ÖRÖKLŐDIK</a:t>
            </a:r>
            <a:endParaRPr lang="en-US" sz="2400" b="0"/>
          </a:p>
          <a:p>
            <a:pPr marL="457200" indent="-457200" algn="ctr" eaLnBrk="0" hangingPunct="0">
              <a:spcBef>
                <a:spcPct val="50000"/>
              </a:spcBef>
            </a:pPr>
            <a:r>
              <a:rPr lang="en-US" sz="2400" b="0"/>
              <a:t> </a:t>
            </a:r>
          </a:p>
        </p:txBody>
      </p:sp>
      <p:pic>
        <p:nvPicPr>
          <p:cNvPr id="138245" name="Picture 5" descr="cyp21a2"/>
          <p:cNvPicPr>
            <a:picLocks noChangeAspect="1" noChangeArrowheads="1"/>
          </p:cNvPicPr>
          <p:nvPr/>
        </p:nvPicPr>
        <p:blipFill>
          <a:blip r:embed="rId2" cstate="print"/>
          <a:srcRect b="31673"/>
          <a:stretch>
            <a:fillRect/>
          </a:stretch>
        </p:blipFill>
        <p:spPr bwMode="auto">
          <a:xfrm>
            <a:off x="2339975" y="2889250"/>
            <a:ext cx="4276725" cy="1165225"/>
          </a:xfrm>
          <a:prstGeom prst="rect">
            <a:avLst/>
          </a:prstGeom>
          <a:noFill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6588125" y="37099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0"/>
              <a:t>Emberi 6. kromoszóma </a:t>
            </a:r>
          </a:p>
        </p:txBody>
      </p:sp>
      <p:sp>
        <p:nvSpPr>
          <p:cNvPr id="138247" name="Line 7"/>
          <p:cNvSpPr>
            <a:spLocks noChangeShapeType="1"/>
          </p:cNvSpPr>
          <p:nvPr/>
        </p:nvSpPr>
        <p:spPr bwMode="auto">
          <a:xfrm flipV="1">
            <a:off x="5651500" y="2781300"/>
            <a:ext cx="0" cy="10080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219700" y="25654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138249" name="Line 9"/>
          <p:cNvSpPr>
            <a:spLocks noChangeShapeType="1"/>
          </p:cNvSpPr>
          <p:nvPr/>
        </p:nvSpPr>
        <p:spPr bwMode="auto">
          <a:xfrm>
            <a:off x="468313" y="2060575"/>
            <a:ext cx="84248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138250" name="Group 10"/>
          <p:cNvGrpSpPr>
            <a:grpSpLocks/>
          </p:cNvGrpSpPr>
          <p:nvPr/>
        </p:nvGrpSpPr>
        <p:grpSpPr bwMode="auto">
          <a:xfrm>
            <a:off x="3203575" y="1052513"/>
            <a:ext cx="3240088" cy="647700"/>
            <a:chOff x="657" y="709"/>
            <a:chExt cx="1543" cy="90"/>
          </a:xfrm>
        </p:grpSpPr>
        <p:sp>
          <p:nvSpPr>
            <p:cNvPr id="138251" name="Line 11"/>
            <p:cNvSpPr>
              <a:spLocks noChangeShapeType="1"/>
            </p:cNvSpPr>
            <p:nvPr/>
          </p:nvSpPr>
          <p:spPr bwMode="auto">
            <a:xfrm>
              <a:off x="657" y="709"/>
              <a:ext cx="1543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8252" name="Line 12"/>
            <p:cNvSpPr>
              <a:spLocks noChangeShapeType="1"/>
            </p:cNvSpPr>
            <p:nvPr/>
          </p:nvSpPr>
          <p:spPr bwMode="auto">
            <a:xfrm>
              <a:off x="657" y="709"/>
              <a:ext cx="0" cy="9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2200" y="709"/>
              <a:ext cx="0" cy="9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8254" name="Group 14"/>
          <p:cNvGrpSpPr>
            <a:grpSpLocks/>
          </p:cNvGrpSpPr>
          <p:nvPr/>
        </p:nvGrpSpPr>
        <p:grpSpPr bwMode="auto">
          <a:xfrm>
            <a:off x="468313" y="1773238"/>
            <a:ext cx="2590800" cy="71437"/>
            <a:chOff x="793" y="845"/>
            <a:chExt cx="1543" cy="90"/>
          </a:xfrm>
        </p:grpSpPr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793" y="845"/>
              <a:ext cx="1543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8256" name="Line 16"/>
            <p:cNvSpPr>
              <a:spLocks noChangeShapeType="1"/>
            </p:cNvSpPr>
            <p:nvPr/>
          </p:nvSpPr>
          <p:spPr bwMode="auto">
            <a:xfrm>
              <a:off x="793" y="845"/>
              <a:ext cx="0" cy="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8257" name="Line 17"/>
            <p:cNvSpPr>
              <a:spLocks noChangeShapeType="1"/>
            </p:cNvSpPr>
            <p:nvPr/>
          </p:nvSpPr>
          <p:spPr bwMode="auto">
            <a:xfrm>
              <a:off x="2336" y="845"/>
              <a:ext cx="0" cy="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38258" name="Group 18"/>
          <p:cNvGrpSpPr>
            <a:grpSpLocks/>
          </p:cNvGrpSpPr>
          <p:nvPr/>
        </p:nvGrpSpPr>
        <p:grpSpPr bwMode="auto">
          <a:xfrm>
            <a:off x="6516688" y="1773238"/>
            <a:ext cx="2376487" cy="142875"/>
            <a:chOff x="3469" y="845"/>
            <a:chExt cx="1543" cy="90"/>
          </a:xfrm>
        </p:grpSpPr>
        <p:sp>
          <p:nvSpPr>
            <p:cNvPr id="138259" name="Line 19"/>
            <p:cNvSpPr>
              <a:spLocks noChangeShapeType="1"/>
            </p:cNvSpPr>
            <p:nvPr/>
          </p:nvSpPr>
          <p:spPr bwMode="auto">
            <a:xfrm>
              <a:off x="3469" y="845"/>
              <a:ext cx="1543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8260" name="Line 20"/>
            <p:cNvSpPr>
              <a:spLocks noChangeShapeType="1"/>
            </p:cNvSpPr>
            <p:nvPr/>
          </p:nvSpPr>
          <p:spPr bwMode="auto">
            <a:xfrm>
              <a:off x="3469" y="845"/>
              <a:ext cx="0" cy="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38261" name="Line 21"/>
            <p:cNvSpPr>
              <a:spLocks noChangeShapeType="1"/>
            </p:cNvSpPr>
            <p:nvPr/>
          </p:nvSpPr>
          <p:spPr bwMode="auto">
            <a:xfrm>
              <a:off x="5012" y="845"/>
              <a:ext cx="0" cy="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684213" y="119697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MHC II génrégió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6661150" y="1123950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MHC I génrégió</a:t>
            </a:r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3636963" y="69215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00FFFF"/>
                </a:solidFill>
              </a:rPr>
              <a:t>MHC III génrégió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755650" y="1916113"/>
            <a:ext cx="144463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971550" y="1916113"/>
            <a:ext cx="144463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1474788" y="1916113"/>
            <a:ext cx="1444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68" name="Rectangle 28"/>
          <p:cNvSpPr>
            <a:spLocks noChangeArrowheads="1"/>
          </p:cNvSpPr>
          <p:nvPr/>
        </p:nvSpPr>
        <p:spPr bwMode="auto">
          <a:xfrm>
            <a:off x="1690688" y="1916113"/>
            <a:ext cx="1444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69" name="Rectangle 29"/>
          <p:cNvSpPr>
            <a:spLocks noChangeArrowheads="1"/>
          </p:cNvSpPr>
          <p:nvPr/>
        </p:nvSpPr>
        <p:spPr bwMode="auto">
          <a:xfrm>
            <a:off x="2195513" y="1916113"/>
            <a:ext cx="1444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70" name="Rectangle 30"/>
          <p:cNvSpPr>
            <a:spLocks noChangeArrowheads="1"/>
          </p:cNvSpPr>
          <p:nvPr/>
        </p:nvSpPr>
        <p:spPr bwMode="auto">
          <a:xfrm>
            <a:off x="2411413" y="1916113"/>
            <a:ext cx="1444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6804025" y="1916113"/>
            <a:ext cx="144463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7524750" y="1916113"/>
            <a:ext cx="144463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8459788" y="1916113"/>
            <a:ext cx="144462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3563938" y="1916113"/>
            <a:ext cx="152400" cy="3603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4284663" y="1916113"/>
            <a:ext cx="142875" cy="3603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 flipH="1">
            <a:off x="6157913" y="1916113"/>
            <a:ext cx="142875" cy="3603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292725" y="1916113"/>
            <a:ext cx="142875" cy="36036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8278" name="Group 38"/>
          <p:cNvGrpSpPr>
            <a:grpSpLocks/>
          </p:cNvGrpSpPr>
          <p:nvPr/>
        </p:nvGrpSpPr>
        <p:grpSpPr bwMode="auto">
          <a:xfrm>
            <a:off x="3276600" y="1052513"/>
            <a:ext cx="3384550" cy="798512"/>
            <a:chOff x="2064" y="663"/>
            <a:chExt cx="2132" cy="503"/>
          </a:xfrm>
        </p:grpSpPr>
        <p:sp>
          <p:nvSpPr>
            <p:cNvPr id="138279" name="Text Box 39"/>
            <p:cNvSpPr txBox="1">
              <a:spLocks noChangeArrowheads="1"/>
            </p:cNvSpPr>
            <p:nvPr/>
          </p:nvSpPr>
          <p:spPr bwMode="auto">
            <a:xfrm>
              <a:off x="2109" y="935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b="0">
                  <a:solidFill>
                    <a:srgbClr val="00FFFF"/>
                  </a:solidFill>
                </a:rPr>
                <a:t>C4b</a:t>
              </a:r>
            </a:p>
          </p:txBody>
        </p:sp>
        <p:sp>
          <p:nvSpPr>
            <p:cNvPr id="138280" name="Text Box 40"/>
            <p:cNvSpPr txBox="1">
              <a:spLocks noChangeArrowheads="1"/>
            </p:cNvSpPr>
            <p:nvPr/>
          </p:nvSpPr>
          <p:spPr bwMode="auto">
            <a:xfrm>
              <a:off x="3016" y="931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b="0">
                  <a:solidFill>
                    <a:srgbClr val="00FFFF"/>
                  </a:solidFill>
                </a:rPr>
                <a:t>B-faktor</a:t>
              </a:r>
            </a:p>
          </p:txBody>
        </p:sp>
        <p:sp>
          <p:nvSpPr>
            <p:cNvPr id="138281" name="Rectangle 41"/>
            <p:cNvSpPr>
              <a:spLocks noChangeArrowheads="1"/>
            </p:cNvSpPr>
            <p:nvPr/>
          </p:nvSpPr>
          <p:spPr bwMode="auto">
            <a:xfrm>
              <a:off x="2562" y="935"/>
              <a:ext cx="3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b="0">
                  <a:solidFill>
                    <a:srgbClr val="00FFFF"/>
                  </a:solidFill>
                </a:rPr>
                <a:t>C4a</a:t>
              </a:r>
            </a:p>
          </p:txBody>
        </p:sp>
        <p:sp>
          <p:nvSpPr>
            <p:cNvPr id="138282" name="Rectangle 42"/>
            <p:cNvSpPr>
              <a:spLocks noChangeArrowheads="1"/>
            </p:cNvSpPr>
            <p:nvPr/>
          </p:nvSpPr>
          <p:spPr bwMode="auto">
            <a:xfrm>
              <a:off x="3768" y="931"/>
              <a:ext cx="2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b="0">
                  <a:solidFill>
                    <a:srgbClr val="00FFFF"/>
                  </a:solidFill>
                </a:rPr>
                <a:t>C2</a:t>
              </a:r>
            </a:p>
          </p:txBody>
        </p:sp>
        <p:sp>
          <p:nvSpPr>
            <p:cNvPr id="138283" name="Text Box 43"/>
            <p:cNvSpPr txBox="1">
              <a:spLocks noChangeArrowheads="1"/>
            </p:cNvSpPr>
            <p:nvPr/>
          </p:nvSpPr>
          <p:spPr bwMode="auto">
            <a:xfrm>
              <a:off x="2064" y="663"/>
              <a:ext cx="2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0">
                  <a:solidFill>
                    <a:srgbClr val="00FFFF"/>
                  </a:solidFill>
                </a:rPr>
                <a:t>komplement C3 konvertázai</a:t>
              </a:r>
            </a:p>
          </p:txBody>
        </p:sp>
      </p:grpSp>
      <p:sp>
        <p:nvSpPr>
          <p:cNvPr id="138284" name="Line 44"/>
          <p:cNvSpPr>
            <a:spLocks noChangeShapeType="1"/>
          </p:cNvSpPr>
          <p:nvPr/>
        </p:nvSpPr>
        <p:spPr bwMode="auto">
          <a:xfrm flipH="1" flipV="1">
            <a:off x="539750" y="2420938"/>
            <a:ext cx="5040313" cy="36036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8285" name="Line 45"/>
          <p:cNvSpPr>
            <a:spLocks noChangeShapeType="1"/>
          </p:cNvSpPr>
          <p:nvPr/>
        </p:nvSpPr>
        <p:spPr bwMode="auto">
          <a:xfrm flipV="1">
            <a:off x="5651500" y="2349500"/>
            <a:ext cx="3168650" cy="431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utoUpdateAnimBg="0"/>
      <p:bldP spid="13824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228600" y="1447800"/>
          <a:ext cx="8686800" cy="3197225"/>
        </p:xfrm>
        <a:graphic>
          <a:graphicData uri="http://schemas.openxmlformats.org/presentationml/2006/ole">
            <p:oleObj spid="_x0000_s105474" name="Image" r:id="rId3" imgW="10737734" imgH="3951994" progId="Photoshop.Image.5">
              <p:embed/>
            </p:oleObj>
          </a:graphicData>
        </a:graphic>
      </p:graphicFrame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/>
              <a:t>POLIGÉNES</a:t>
            </a:r>
            <a:endParaRPr lang="en-US" sz="2800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5943600" y="2971800"/>
            <a:ext cx="2667000" cy="1447800"/>
            <a:chOff x="3744" y="1872"/>
            <a:chExt cx="1680" cy="912"/>
          </a:xfrm>
        </p:grpSpPr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4416" y="2544"/>
              <a:ext cx="432" cy="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5184" y="1872"/>
              <a:ext cx="240" cy="2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240" cy="2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3744" y="1872"/>
              <a:ext cx="240" cy="2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5481" name="Group 9"/>
          <p:cNvGrpSpPr>
            <a:grpSpLocks/>
          </p:cNvGrpSpPr>
          <p:nvPr/>
        </p:nvGrpSpPr>
        <p:grpSpPr bwMode="auto">
          <a:xfrm>
            <a:off x="1066800" y="2590800"/>
            <a:ext cx="3733800" cy="1828800"/>
            <a:chOff x="672" y="1632"/>
            <a:chExt cx="2352" cy="1152"/>
          </a:xfrm>
        </p:grpSpPr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1488" y="2544"/>
              <a:ext cx="528" cy="24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672" y="1632"/>
              <a:ext cx="240" cy="24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484" name="Rectangle 12"/>
            <p:cNvSpPr>
              <a:spLocks noChangeArrowheads="1"/>
            </p:cNvSpPr>
            <p:nvPr/>
          </p:nvSpPr>
          <p:spPr bwMode="auto">
            <a:xfrm>
              <a:off x="2304" y="1632"/>
              <a:ext cx="240" cy="24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5485" name="Rectangle 13"/>
            <p:cNvSpPr>
              <a:spLocks noChangeArrowheads="1"/>
            </p:cNvSpPr>
            <p:nvPr/>
          </p:nvSpPr>
          <p:spPr bwMode="auto">
            <a:xfrm>
              <a:off x="2784" y="1632"/>
              <a:ext cx="240" cy="24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39800"/>
            <a:ext cx="71628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33400" y="5789613"/>
            <a:ext cx="8077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 b="0"/>
              <a:t>Minden lókuszon </a:t>
            </a:r>
            <a:r>
              <a:rPr lang="en-US" sz="2400"/>
              <a:t>sok különböző allél</a:t>
            </a:r>
            <a:r>
              <a:rPr lang="en-US" sz="2400" b="0"/>
              <a:t> lehet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/>
              <a:t>POLIMORF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0"/>
            <a:ext cx="277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505200" y="1219200"/>
            <a:ext cx="56388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/>
              <a:t>POLIMORFIZMUS ÉS POLIGÉNIA KOMBINÁCIÓJA</a:t>
            </a:r>
            <a:endParaRPr lang="en-US" sz="2400" b="0"/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 b="0">
                <a:sym typeface="Symbol" pitchFamily="18" charset="2"/>
              </a:rPr>
              <a:t></a:t>
            </a:r>
            <a:endParaRPr lang="en-US" sz="2400" b="0"/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 b="0"/>
              <a:t>az MHC molekulák</a:t>
            </a:r>
            <a:r>
              <a:rPr lang="en-US" sz="2400"/>
              <a:t> </a:t>
            </a:r>
            <a:r>
              <a:rPr lang="en-US" sz="2400">
                <a:solidFill>
                  <a:srgbClr val="FF9900"/>
                </a:solidFill>
              </a:rPr>
              <a:t>sokfélesége</a:t>
            </a:r>
            <a:r>
              <a:rPr lang="en-US" sz="2400"/>
              <a:t> </a:t>
            </a:r>
            <a:r>
              <a:rPr lang="en-US" sz="2400" b="0"/>
              <a:t>megtalálható mind</a:t>
            </a:r>
            <a:r>
              <a:rPr lang="en-US" sz="2400"/>
              <a:t> </a:t>
            </a:r>
            <a:r>
              <a:rPr lang="en-US" sz="2400">
                <a:solidFill>
                  <a:srgbClr val="FF9900"/>
                </a:solidFill>
              </a:rPr>
              <a:t>egyéni</a:t>
            </a:r>
            <a:r>
              <a:rPr lang="en-US" sz="2400"/>
              <a:t>, </a:t>
            </a:r>
            <a:r>
              <a:rPr lang="en-US" sz="2400" b="0"/>
              <a:t>mind</a:t>
            </a:r>
            <a:r>
              <a:rPr lang="en-US" sz="2400"/>
              <a:t> </a:t>
            </a:r>
            <a:r>
              <a:rPr lang="en-US" sz="2400">
                <a:solidFill>
                  <a:srgbClr val="FF9900"/>
                </a:solidFill>
              </a:rPr>
              <a:t>populációs</a:t>
            </a:r>
            <a:r>
              <a:rPr lang="en-US" sz="2400"/>
              <a:t> </a:t>
            </a:r>
            <a:r>
              <a:rPr lang="en-US" sz="2400" b="0"/>
              <a:t>szinten</a:t>
            </a:r>
          </a:p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5_13 inheritance of MH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113588" cy="6502400"/>
          </a:xfrm>
          <a:prstGeom prst="rect">
            <a:avLst/>
          </a:prstGeom>
          <a:noFill/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/>
              <a:t>KODOMINÁNS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val 2"/>
          <p:cNvSpPr>
            <a:spLocks noChangeArrowheads="1"/>
          </p:cNvSpPr>
          <p:nvPr/>
        </p:nvSpPr>
        <p:spPr bwMode="auto">
          <a:xfrm>
            <a:off x="2667000" y="1752600"/>
            <a:ext cx="4572000" cy="2971800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2039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8547" name="Oval 3"/>
          <p:cNvSpPr>
            <a:spLocks noChangeArrowheads="1"/>
          </p:cNvSpPr>
          <p:nvPr/>
        </p:nvSpPr>
        <p:spPr bwMode="auto">
          <a:xfrm>
            <a:off x="4876800" y="2895600"/>
            <a:ext cx="1752600" cy="1371600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1725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1066800" y="1905000"/>
            <a:ext cx="1905000" cy="1295400"/>
            <a:chOff x="672" y="1200"/>
            <a:chExt cx="1200" cy="816"/>
          </a:xfrm>
        </p:grpSpPr>
        <p:grpSp>
          <p:nvGrpSpPr>
            <p:cNvPr id="108549" name="Group 5"/>
            <p:cNvGrpSpPr>
              <a:grpSpLocks/>
            </p:cNvGrpSpPr>
            <p:nvPr/>
          </p:nvGrpSpPr>
          <p:grpSpPr bwMode="auto">
            <a:xfrm>
              <a:off x="1440" y="1776"/>
              <a:ext cx="336" cy="240"/>
              <a:chOff x="1728" y="1296"/>
              <a:chExt cx="240" cy="270"/>
            </a:xfrm>
          </p:grpSpPr>
          <p:sp>
            <p:nvSpPr>
              <p:cNvPr id="108550" name="Oval 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99FF"/>
                  </a:gs>
                  <a:gs pos="100000">
                    <a:srgbClr val="3399FF">
                      <a:gamma/>
                      <a:shade val="2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08551" name="Group 7"/>
              <p:cNvGrpSpPr>
                <a:grpSpLocks/>
              </p:cNvGrpSpPr>
              <p:nvPr/>
            </p:nvGrpSpPr>
            <p:grpSpPr bwMode="auto">
              <a:xfrm>
                <a:off x="1728" y="1296"/>
                <a:ext cx="198" cy="270"/>
                <a:chOff x="1728" y="1296"/>
                <a:chExt cx="198" cy="270"/>
              </a:xfrm>
            </p:grpSpPr>
            <p:sp>
              <p:nvSpPr>
                <p:cNvPr id="108552" name="Freeform 8"/>
                <p:cNvSpPr>
                  <a:spLocks/>
                </p:cNvSpPr>
                <p:nvPr/>
              </p:nvSpPr>
              <p:spPr bwMode="auto">
                <a:xfrm>
                  <a:off x="1728" y="1296"/>
                  <a:ext cx="198" cy="270"/>
                </a:xfrm>
                <a:custGeom>
                  <a:avLst/>
                  <a:gdLst/>
                  <a:ahLst/>
                  <a:cxnLst>
                    <a:cxn ang="0">
                      <a:pos x="108" y="0"/>
                    </a:cxn>
                    <a:cxn ang="0">
                      <a:pos x="78" y="72"/>
                    </a:cxn>
                    <a:cxn ang="0">
                      <a:pos x="0" y="96"/>
                    </a:cxn>
                    <a:cxn ang="0">
                      <a:pos x="78" y="144"/>
                    </a:cxn>
                    <a:cxn ang="0">
                      <a:pos x="120" y="150"/>
                    </a:cxn>
                    <a:cxn ang="0">
                      <a:pos x="150" y="204"/>
                    </a:cxn>
                    <a:cxn ang="0">
                      <a:pos x="198" y="270"/>
                    </a:cxn>
                  </a:cxnLst>
                  <a:rect l="0" t="0" r="r" b="b"/>
                  <a:pathLst>
                    <a:path w="198" h="270">
                      <a:moveTo>
                        <a:pt x="108" y="0"/>
                      </a:moveTo>
                      <a:cubicBezTo>
                        <a:pt x="58" y="17"/>
                        <a:pt x="106" y="32"/>
                        <a:pt x="78" y="72"/>
                      </a:cubicBezTo>
                      <a:cubicBezTo>
                        <a:pt x="71" y="82"/>
                        <a:pt x="12" y="92"/>
                        <a:pt x="0" y="96"/>
                      </a:cubicBezTo>
                      <a:cubicBezTo>
                        <a:pt x="9" y="165"/>
                        <a:pt x="13" y="166"/>
                        <a:pt x="78" y="144"/>
                      </a:cubicBezTo>
                      <a:cubicBezTo>
                        <a:pt x="98" y="114"/>
                        <a:pt x="102" y="124"/>
                        <a:pt x="120" y="150"/>
                      </a:cubicBezTo>
                      <a:cubicBezTo>
                        <a:pt x="126" y="179"/>
                        <a:pt x="122" y="195"/>
                        <a:pt x="150" y="204"/>
                      </a:cubicBezTo>
                      <a:cubicBezTo>
                        <a:pt x="171" y="225"/>
                        <a:pt x="178" y="250"/>
                        <a:pt x="198" y="270"/>
                      </a:cubicBezTo>
                    </a:path>
                  </a:pathLst>
                </a:custGeom>
                <a:noFill/>
                <a:ln w="5715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55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728" y="1296"/>
                  <a:ext cx="96" cy="48"/>
                </a:xfrm>
                <a:prstGeom prst="line">
                  <a:avLst/>
                </a:prstGeom>
                <a:noFill/>
                <a:ln w="76200">
                  <a:solidFill>
                    <a:srgbClr val="00808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108554" name="Group 10"/>
            <p:cNvGrpSpPr>
              <a:grpSpLocks/>
            </p:cNvGrpSpPr>
            <p:nvPr/>
          </p:nvGrpSpPr>
          <p:grpSpPr bwMode="auto">
            <a:xfrm>
              <a:off x="1632" y="1344"/>
              <a:ext cx="240" cy="270"/>
              <a:chOff x="1968" y="1104"/>
              <a:chExt cx="240" cy="270"/>
            </a:xfrm>
          </p:grpSpPr>
          <p:sp>
            <p:nvSpPr>
              <p:cNvPr id="108555" name="Freeform 11"/>
              <p:cNvSpPr>
                <a:spLocks/>
              </p:cNvSpPr>
              <p:nvPr/>
            </p:nvSpPr>
            <p:spPr bwMode="auto">
              <a:xfrm>
                <a:off x="1968" y="1104"/>
                <a:ext cx="198" cy="270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78" y="72"/>
                  </a:cxn>
                  <a:cxn ang="0">
                    <a:pos x="0" y="96"/>
                  </a:cxn>
                  <a:cxn ang="0">
                    <a:pos x="78" y="144"/>
                  </a:cxn>
                  <a:cxn ang="0">
                    <a:pos x="120" y="150"/>
                  </a:cxn>
                  <a:cxn ang="0">
                    <a:pos x="150" y="204"/>
                  </a:cxn>
                  <a:cxn ang="0">
                    <a:pos x="198" y="270"/>
                  </a:cxn>
                </a:cxnLst>
                <a:rect l="0" t="0" r="r" b="b"/>
                <a:pathLst>
                  <a:path w="198" h="270">
                    <a:moveTo>
                      <a:pt x="108" y="0"/>
                    </a:moveTo>
                    <a:cubicBezTo>
                      <a:pt x="58" y="17"/>
                      <a:pt x="106" y="32"/>
                      <a:pt x="78" y="72"/>
                    </a:cubicBezTo>
                    <a:cubicBezTo>
                      <a:pt x="71" y="82"/>
                      <a:pt x="12" y="92"/>
                      <a:pt x="0" y="96"/>
                    </a:cubicBezTo>
                    <a:cubicBezTo>
                      <a:pt x="9" y="165"/>
                      <a:pt x="13" y="166"/>
                      <a:pt x="78" y="144"/>
                    </a:cubicBezTo>
                    <a:cubicBezTo>
                      <a:pt x="98" y="114"/>
                      <a:pt x="102" y="124"/>
                      <a:pt x="120" y="150"/>
                    </a:cubicBezTo>
                    <a:cubicBezTo>
                      <a:pt x="126" y="179"/>
                      <a:pt x="122" y="195"/>
                      <a:pt x="150" y="204"/>
                    </a:cubicBezTo>
                    <a:cubicBezTo>
                      <a:pt x="171" y="225"/>
                      <a:pt x="178" y="250"/>
                      <a:pt x="198" y="27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56" name="Oval 12"/>
              <p:cNvSpPr>
                <a:spLocks noChangeArrowheads="1"/>
              </p:cNvSpPr>
              <p:nvPr/>
            </p:nvSpPr>
            <p:spPr bwMode="auto">
              <a:xfrm>
                <a:off x="2112" y="120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99FF"/>
                  </a:gs>
                  <a:gs pos="100000">
                    <a:srgbClr val="3399FF">
                      <a:gamma/>
                      <a:shade val="2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557" name="Line 13"/>
              <p:cNvSpPr>
                <a:spLocks noChangeShapeType="1"/>
              </p:cNvSpPr>
              <p:nvPr/>
            </p:nvSpPr>
            <p:spPr bwMode="auto">
              <a:xfrm flipV="1">
                <a:off x="1968" y="1104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08558" name="Text Box 14"/>
            <p:cNvSpPr txBox="1">
              <a:spLocks noChangeArrowheads="1"/>
            </p:cNvSpPr>
            <p:nvPr/>
          </p:nvSpPr>
          <p:spPr bwMode="auto">
            <a:xfrm>
              <a:off x="672" y="168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/>
                <a:t>HLA-A3</a:t>
              </a:r>
              <a:endParaRPr lang="hu-HU" b="0"/>
            </a:p>
          </p:txBody>
        </p:sp>
        <p:sp>
          <p:nvSpPr>
            <p:cNvPr id="108559" name="Text Box 15"/>
            <p:cNvSpPr txBox="1">
              <a:spLocks noChangeArrowheads="1"/>
            </p:cNvSpPr>
            <p:nvPr/>
          </p:nvSpPr>
          <p:spPr bwMode="auto">
            <a:xfrm>
              <a:off x="864" y="120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/>
                <a:t>HLA-A1</a:t>
              </a:r>
              <a:endParaRPr lang="hu-HU" b="0"/>
            </a:p>
          </p:txBody>
        </p:sp>
      </p:grpSp>
      <p:grpSp>
        <p:nvGrpSpPr>
          <p:cNvPr id="108560" name="Group 16"/>
          <p:cNvGrpSpPr>
            <a:grpSpLocks/>
          </p:cNvGrpSpPr>
          <p:nvPr/>
        </p:nvGrpSpPr>
        <p:grpSpPr bwMode="auto">
          <a:xfrm>
            <a:off x="2514600" y="914400"/>
            <a:ext cx="2667000" cy="1038225"/>
            <a:chOff x="1584" y="576"/>
            <a:chExt cx="1680" cy="654"/>
          </a:xfrm>
        </p:grpSpPr>
        <p:grpSp>
          <p:nvGrpSpPr>
            <p:cNvPr id="108561" name="Group 17"/>
            <p:cNvGrpSpPr>
              <a:grpSpLocks/>
            </p:cNvGrpSpPr>
            <p:nvPr/>
          </p:nvGrpSpPr>
          <p:grpSpPr bwMode="auto">
            <a:xfrm>
              <a:off x="2256" y="960"/>
              <a:ext cx="288" cy="270"/>
              <a:chOff x="2256" y="960"/>
              <a:chExt cx="288" cy="270"/>
            </a:xfrm>
          </p:grpSpPr>
          <p:sp>
            <p:nvSpPr>
              <p:cNvPr id="108562" name="Freeform 18"/>
              <p:cNvSpPr>
                <a:spLocks/>
              </p:cNvSpPr>
              <p:nvPr/>
            </p:nvSpPr>
            <p:spPr bwMode="auto">
              <a:xfrm>
                <a:off x="2304" y="960"/>
                <a:ext cx="198" cy="270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78" y="72"/>
                  </a:cxn>
                  <a:cxn ang="0">
                    <a:pos x="0" y="96"/>
                  </a:cxn>
                  <a:cxn ang="0">
                    <a:pos x="78" y="144"/>
                  </a:cxn>
                  <a:cxn ang="0">
                    <a:pos x="120" y="150"/>
                  </a:cxn>
                  <a:cxn ang="0">
                    <a:pos x="150" y="204"/>
                  </a:cxn>
                  <a:cxn ang="0">
                    <a:pos x="198" y="270"/>
                  </a:cxn>
                </a:cxnLst>
                <a:rect l="0" t="0" r="r" b="b"/>
                <a:pathLst>
                  <a:path w="198" h="270">
                    <a:moveTo>
                      <a:pt x="108" y="0"/>
                    </a:moveTo>
                    <a:cubicBezTo>
                      <a:pt x="58" y="17"/>
                      <a:pt x="106" y="32"/>
                      <a:pt x="78" y="72"/>
                    </a:cubicBezTo>
                    <a:cubicBezTo>
                      <a:pt x="71" y="82"/>
                      <a:pt x="12" y="92"/>
                      <a:pt x="0" y="96"/>
                    </a:cubicBezTo>
                    <a:cubicBezTo>
                      <a:pt x="9" y="165"/>
                      <a:pt x="13" y="166"/>
                      <a:pt x="78" y="144"/>
                    </a:cubicBezTo>
                    <a:cubicBezTo>
                      <a:pt x="98" y="114"/>
                      <a:pt x="102" y="124"/>
                      <a:pt x="120" y="150"/>
                    </a:cubicBezTo>
                    <a:cubicBezTo>
                      <a:pt x="126" y="179"/>
                      <a:pt x="122" y="195"/>
                      <a:pt x="150" y="204"/>
                    </a:cubicBezTo>
                    <a:cubicBezTo>
                      <a:pt x="171" y="225"/>
                      <a:pt x="178" y="250"/>
                      <a:pt x="198" y="27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63" name="Oval 19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99FF"/>
                  </a:gs>
                  <a:gs pos="100000">
                    <a:srgbClr val="3399FF">
                      <a:gamma/>
                      <a:shade val="2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564" name="Line 20"/>
              <p:cNvSpPr>
                <a:spLocks noChangeShapeType="1"/>
              </p:cNvSpPr>
              <p:nvPr/>
            </p:nvSpPr>
            <p:spPr bwMode="auto">
              <a:xfrm flipV="1">
                <a:off x="2256" y="960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08565" name="Group 21"/>
            <p:cNvGrpSpPr>
              <a:grpSpLocks/>
            </p:cNvGrpSpPr>
            <p:nvPr/>
          </p:nvGrpSpPr>
          <p:grpSpPr bwMode="auto">
            <a:xfrm>
              <a:off x="2688" y="864"/>
              <a:ext cx="288" cy="270"/>
              <a:chOff x="2544" y="864"/>
              <a:chExt cx="288" cy="270"/>
            </a:xfrm>
          </p:grpSpPr>
          <p:sp>
            <p:nvSpPr>
              <p:cNvPr id="108566" name="Freeform 22"/>
              <p:cNvSpPr>
                <a:spLocks/>
              </p:cNvSpPr>
              <p:nvPr/>
            </p:nvSpPr>
            <p:spPr bwMode="auto">
              <a:xfrm>
                <a:off x="2592" y="864"/>
                <a:ext cx="198" cy="270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78" y="72"/>
                  </a:cxn>
                  <a:cxn ang="0">
                    <a:pos x="0" y="96"/>
                  </a:cxn>
                  <a:cxn ang="0">
                    <a:pos x="78" y="144"/>
                  </a:cxn>
                  <a:cxn ang="0">
                    <a:pos x="120" y="150"/>
                  </a:cxn>
                  <a:cxn ang="0">
                    <a:pos x="150" y="204"/>
                  </a:cxn>
                  <a:cxn ang="0">
                    <a:pos x="198" y="270"/>
                  </a:cxn>
                </a:cxnLst>
                <a:rect l="0" t="0" r="r" b="b"/>
                <a:pathLst>
                  <a:path w="198" h="270">
                    <a:moveTo>
                      <a:pt x="108" y="0"/>
                    </a:moveTo>
                    <a:cubicBezTo>
                      <a:pt x="58" y="17"/>
                      <a:pt x="106" y="32"/>
                      <a:pt x="78" y="72"/>
                    </a:cubicBezTo>
                    <a:cubicBezTo>
                      <a:pt x="71" y="82"/>
                      <a:pt x="12" y="92"/>
                      <a:pt x="0" y="96"/>
                    </a:cubicBezTo>
                    <a:cubicBezTo>
                      <a:pt x="9" y="165"/>
                      <a:pt x="13" y="166"/>
                      <a:pt x="78" y="144"/>
                    </a:cubicBezTo>
                    <a:cubicBezTo>
                      <a:pt x="98" y="114"/>
                      <a:pt x="102" y="124"/>
                      <a:pt x="120" y="150"/>
                    </a:cubicBezTo>
                    <a:cubicBezTo>
                      <a:pt x="126" y="179"/>
                      <a:pt x="122" y="195"/>
                      <a:pt x="150" y="204"/>
                    </a:cubicBezTo>
                    <a:cubicBezTo>
                      <a:pt x="171" y="225"/>
                      <a:pt x="178" y="250"/>
                      <a:pt x="198" y="27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67" name="Oval 23"/>
              <p:cNvSpPr>
                <a:spLocks noChangeArrowheads="1"/>
              </p:cNvSpPr>
              <p:nvPr/>
            </p:nvSpPr>
            <p:spPr bwMode="auto">
              <a:xfrm>
                <a:off x="2736" y="10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99FF"/>
                  </a:gs>
                  <a:gs pos="100000">
                    <a:srgbClr val="3399FF">
                      <a:gamma/>
                      <a:shade val="2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568" name="Line 24"/>
              <p:cNvSpPr>
                <a:spLocks noChangeShapeType="1"/>
              </p:cNvSpPr>
              <p:nvPr/>
            </p:nvSpPr>
            <p:spPr bwMode="auto">
              <a:xfrm flipV="1">
                <a:off x="2544" y="864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99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2352" y="57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/>
                <a:t>HLA-B27</a:t>
              </a:r>
              <a:endParaRPr lang="hu-HU" b="0"/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1584" y="76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/>
                <a:t>HLA-B12</a:t>
              </a:r>
              <a:endParaRPr lang="hu-HU" b="0"/>
            </a:p>
          </p:txBody>
        </p:sp>
      </p:grpSp>
      <p:grpSp>
        <p:nvGrpSpPr>
          <p:cNvPr id="108571" name="Group 27"/>
          <p:cNvGrpSpPr>
            <a:grpSpLocks/>
          </p:cNvGrpSpPr>
          <p:nvPr/>
        </p:nvGrpSpPr>
        <p:grpSpPr bwMode="auto">
          <a:xfrm>
            <a:off x="5867400" y="1143000"/>
            <a:ext cx="2133600" cy="1143000"/>
            <a:chOff x="3696" y="720"/>
            <a:chExt cx="1344" cy="720"/>
          </a:xfrm>
        </p:grpSpPr>
        <p:grpSp>
          <p:nvGrpSpPr>
            <p:cNvPr id="108572" name="Group 28"/>
            <p:cNvGrpSpPr>
              <a:grpSpLocks/>
            </p:cNvGrpSpPr>
            <p:nvPr/>
          </p:nvGrpSpPr>
          <p:grpSpPr bwMode="auto">
            <a:xfrm rot="2599201">
              <a:off x="3696" y="960"/>
              <a:ext cx="240" cy="270"/>
              <a:chOff x="3024" y="864"/>
              <a:chExt cx="240" cy="270"/>
            </a:xfrm>
          </p:grpSpPr>
          <p:sp>
            <p:nvSpPr>
              <p:cNvPr id="108573" name="Freeform 29"/>
              <p:cNvSpPr>
                <a:spLocks/>
              </p:cNvSpPr>
              <p:nvPr/>
            </p:nvSpPr>
            <p:spPr bwMode="auto">
              <a:xfrm>
                <a:off x="3024" y="864"/>
                <a:ext cx="198" cy="270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78" y="72"/>
                  </a:cxn>
                  <a:cxn ang="0">
                    <a:pos x="0" y="96"/>
                  </a:cxn>
                  <a:cxn ang="0">
                    <a:pos x="78" y="144"/>
                  </a:cxn>
                  <a:cxn ang="0">
                    <a:pos x="120" y="150"/>
                  </a:cxn>
                  <a:cxn ang="0">
                    <a:pos x="150" y="204"/>
                  </a:cxn>
                  <a:cxn ang="0">
                    <a:pos x="198" y="270"/>
                  </a:cxn>
                </a:cxnLst>
                <a:rect l="0" t="0" r="r" b="b"/>
                <a:pathLst>
                  <a:path w="198" h="270">
                    <a:moveTo>
                      <a:pt x="108" y="0"/>
                    </a:moveTo>
                    <a:cubicBezTo>
                      <a:pt x="58" y="17"/>
                      <a:pt x="106" y="32"/>
                      <a:pt x="78" y="72"/>
                    </a:cubicBezTo>
                    <a:cubicBezTo>
                      <a:pt x="71" y="82"/>
                      <a:pt x="12" y="92"/>
                      <a:pt x="0" y="96"/>
                    </a:cubicBezTo>
                    <a:cubicBezTo>
                      <a:pt x="9" y="165"/>
                      <a:pt x="13" y="166"/>
                      <a:pt x="78" y="144"/>
                    </a:cubicBezTo>
                    <a:cubicBezTo>
                      <a:pt x="98" y="114"/>
                      <a:pt x="102" y="124"/>
                      <a:pt x="120" y="150"/>
                    </a:cubicBezTo>
                    <a:cubicBezTo>
                      <a:pt x="126" y="179"/>
                      <a:pt x="122" y="195"/>
                      <a:pt x="150" y="204"/>
                    </a:cubicBezTo>
                    <a:cubicBezTo>
                      <a:pt x="171" y="225"/>
                      <a:pt x="178" y="250"/>
                      <a:pt x="198" y="27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74" name="Oval 30"/>
              <p:cNvSpPr>
                <a:spLocks noChangeArrowheads="1"/>
              </p:cNvSpPr>
              <p:nvPr/>
            </p:nvSpPr>
            <p:spPr bwMode="auto">
              <a:xfrm>
                <a:off x="3168" y="96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99FF"/>
                  </a:gs>
                  <a:gs pos="100000">
                    <a:srgbClr val="3399FF">
                      <a:gamma/>
                      <a:shade val="2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575" name="Line 31"/>
              <p:cNvSpPr>
                <a:spLocks noChangeShapeType="1"/>
              </p:cNvSpPr>
              <p:nvPr/>
            </p:nvSpPr>
            <p:spPr bwMode="auto">
              <a:xfrm flipV="1">
                <a:off x="3024" y="864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08576" name="Group 32"/>
            <p:cNvGrpSpPr>
              <a:grpSpLocks/>
            </p:cNvGrpSpPr>
            <p:nvPr/>
          </p:nvGrpSpPr>
          <p:grpSpPr bwMode="auto">
            <a:xfrm rot="5025656">
              <a:off x="4032" y="1200"/>
              <a:ext cx="288" cy="192"/>
              <a:chOff x="3360" y="864"/>
              <a:chExt cx="240" cy="270"/>
            </a:xfrm>
          </p:grpSpPr>
          <p:sp>
            <p:nvSpPr>
              <p:cNvPr id="108577" name="Freeform 33"/>
              <p:cNvSpPr>
                <a:spLocks/>
              </p:cNvSpPr>
              <p:nvPr/>
            </p:nvSpPr>
            <p:spPr bwMode="auto">
              <a:xfrm>
                <a:off x="3360" y="864"/>
                <a:ext cx="198" cy="270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78" y="72"/>
                  </a:cxn>
                  <a:cxn ang="0">
                    <a:pos x="0" y="96"/>
                  </a:cxn>
                  <a:cxn ang="0">
                    <a:pos x="78" y="144"/>
                  </a:cxn>
                  <a:cxn ang="0">
                    <a:pos x="120" y="150"/>
                  </a:cxn>
                  <a:cxn ang="0">
                    <a:pos x="150" y="204"/>
                  </a:cxn>
                  <a:cxn ang="0">
                    <a:pos x="198" y="270"/>
                  </a:cxn>
                </a:cxnLst>
                <a:rect l="0" t="0" r="r" b="b"/>
                <a:pathLst>
                  <a:path w="198" h="270">
                    <a:moveTo>
                      <a:pt x="108" y="0"/>
                    </a:moveTo>
                    <a:cubicBezTo>
                      <a:pt x="58" y="17"/>
                      <a:pt x="106" y="32"/>
                      <a:pt x="78" y="72"/>
                    </a:cubicBezTo>
                    <a:cubicBezTo>
                      <a:pt x="71" y="82"/>
                      <a:pt x="12" y="92"/>
                      <a:pt x="0" y="96"/>
                    </a:cubicBezTo>
                    <a:cubicBezTo>
                      <a:pt x="9" y="165"/>
                      <a:pt x="13" y="166"/>
                      <a:pt x="78" y="144"/>
                    </a:cubicBezTo>
                    <a:cubicBezTo>
                      <a:pt x="98" y="114"/>
                      <a:pt x="102" y="124"/>
                      <a:pt x="120" y="150"/>
                    </a:cubicBezTo>
                    <a:cubicBezTo>
                      <a:pt x="126" y="179"/>
                      <a:pt x="122" y="195"/>
                      <a:pt x="150" y="204"/>
                    </a:cubicBezTo>
                    <a:cubicBezTo>
                      <a:pt x="171" y="225"/>
                      <a:pt x="178" y="250"/>
                      <a:pt x="198" y="27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78" name="Oval 34"/>
              <p:cNvSpPr>
                <a:spLocks noChangeArrowheads="1"/>
              </p:cNvSpPr>
              <p:nvPr/>
            </p:nvSpPr>
            <p:spPr bwMode="auto">
              <a:xfrm>
                <a:off x="3504" y="96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99FF"/>
                  </a:gs>
                  <a:gs pos="100000">
                    <a:srgbClr val="3399FF">
                      <a:gamma/>
                      <a:shade val="2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579" name="Line 35"/>
              <p:cNvSpPr>
                <a:spLocks noChangeShapeType="1"/>
              </p:cNvSpPr>
              <p:nvPr/>
            </p:nvSpPr>
            <p:spPr bwMode="auto">
              <a:xfrm flipV="1">
                <a:off x="3360" y="864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08580" name="Text Box 36"/>
            <p:cNvSpPr txBox="1">
              <a:spLocks noChangeArrowheads="1"/>
            </p:cNvSpPr>
            <p:nvPr/>
          </p:nvSpPr>
          <p:spPr bwMode="auto">
            <a:xfrm>
              <a:off x="3792" y="72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/>
                <a:t>HLA-C3</a:t>
              </a:r>
              <a:endParaRPr lang="hu-HU" b="0"/>
            </a:p>
          </p:txBody>
        </p:sp>
        <p:sp>
          <p:nvSpPr>
            <p:cNvPr id="108581" name="Text Box 37"/>
            <p:cNvSpPr txBox="1">
              <a:spLocks noChangeArrowheads="1"/>
            </p:cNvSpPr>
            <p:nvPr/>
          </p:nvSpPr>
          <p:spPr bwMode="auto">
            <a:xfrm>
              <a:off x="4320" y="110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/>
                <a:t>HLA-C1</a:t>
              </a:r>
              <a:endParaRPr lang="hu-HU" b="0"/>
            </a:p>
          </p:txBody>
        </p:sp>
      </p:grp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3505200" y="2362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0"/>
              <a:t>FAGOCITA SEJT</a:t>
            </a:r>
            <a:endParaRPr lang="en-US" sz="2400" b="0"/>
          </a:p>
        </p:txBody>
      </p:sp>
      <p:sp>
        <p:nvSpPr>
          <p:cNvPr id="108612" name="Text Box 68"/>
          <p:cNvSpPr txBox="1">
            <a:spLocks noChangeArrowheads="1"/>
          </p:cNvSpPr>
          <p:nvPr/>
        </p:nvSpPr>
        <p:spPr bwMode="auto">
          <a:xfrm>
            <a:off x="468313" y="404813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0"/>
              <a:t>MHC I. csoport</a:t>
            </a:r>
          </a:p>
        </p:txBody>
      </p:sp>
      <p:grpSp>
        <p:nvGrpSpPr>
          <p:cNvPr id="108614" name="Group 70"/>
          <p:cNvGrpSpPr>
            <a:grpSpLocks/>
          </p:cNvGrpSpPr>
          <p:nvPr/>
        </p:nvGrpSpPr>
        <p:grpSpPr bwMode="auto">
          <a:xfrm>
            <a:off x="1676400" y="3810000"/>
            <a:ext cx="7467600" cy="2524125"/>
            <a:chOff x="1056" y="2400"/>
            <a:chExt cx="4704" cy="1590"/>
          </a:xfrm>
        </p:grpSpPr>
        <p:grpSp>
          <p:nvGrpSpPr>
            <p:cNvPr id="108582" name="Group 38"/>
            <p:cNvGrpSpPr>
              <a:grpSpLocks/>
            </p:cNvGrpSpPr>
            <p:nvPr/>
          </p:nvGrpSpPr>
          <p:grpSpPr bwMode="auto">
            <a:xfrm>
              <a:off x="1056" y="2400"/>
              <a:ext cx="4704" cy="1095"/>
              <a:chOff x="1056" y="2400"/>
              <a:chExt cx="4704" cy="1095"/>
            </a:xfrm>
          </p:grpSpPr>
          <p:sp>
            <p:nvSpPr>
              <p:cNvPr id="108583" name="Freeform 39"/>
              <p:cNvSpPr>
                <a:spLocks/>
              </p:cNvSpPr>
              <p:nvPr/>
            </p:nvSpPr>
            <p:spPr bwMode="auto">
              <a:xfrm>
                <a:off x="2304" y="2832"/>
                <a:ext cx="72" cy="19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6" y="138"/>
                  </a:cxn>
                  <a:cxn ang="0">
                    <a:pos x="48" y="198"/>
                  </a:cxn>
                  <a:cxn ang="0">
                    <a:pos x="0" y="144"/>
                  </a:cxn>
                </a:cxnLst>
                <a:rect l="0" t="0" r="r" b="b"/>
                <a:pathLst>
                  <a:path w="72" h="198">
                    <a:moveTo>
                      <a:pt x="72" y="0"/>
                    </a:moveTo>
                    <a:cubicBezTo>
                      <a:pt x="70" y="46"/>
                      <a:pt x="69" y="92"/>
                      <a:pt x="66" y="138"/>
                    </a:cubicBezTo>
                    <a:cubicBezTo>
                      <a:pt x="64" y="159"/>
                      <a:pt x="48" y="198"/>
                      <a:pt x="48" y="198"/>
                    </a:cubicBezTo>
                    <a:cubicBezTo>
                      <a:pt x="21" y="189"/>
                      <a:pt x="21" y="165"/>
                      <a:pt x="0" y="144"/>
                    </a:cubicBezTo>
                  </a:path>
                </a:pathLst>
              </a:custGeom>
              <a:noFill/>
              <a:ln w="57150" cmpd="sng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84" name="Freeform 40"/>
              <p:cNvSpPr>
                <a:spLocks/>
              </p:cNvSpPr>
              <p:nvPr/>
            </p:nvSpPr>
            <p:spPr bwMode="auto">
              <a:xfrm>
                <a:off x="1968" y="2640"/>
                <a:ext cx="72" cy="19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6" y="138"/>
                  </a:cxn>
                  <a:cxn ang="0">
                    <a:pos x="48" y="198"/>
                  </a:cxn>
                  <a:cxn ang="0">
                    <a:pos x="0" y="144"/>
                  </a:cxn>
                </a:cxnLst>
                <a:rect l="0" t="0" r="r" b="b"/>
                <a:pathLst>
                  <a:path w="72" h="198">
                    <a:moveTo>
                      <a:pt x="72" y="0"/>
                    </a:moveTo>
                    <a:cubicBezTo>
                      <a:pt x="70" y="46"/>
                      <a:pt x="69" y="92"/>
                      <a:pt x="66" y="138"/>
                    </a:cubicBezTo>
                    <a:cubicBezTo>
                      <a:pt x="64" y="159"/>
                      <a:pt x="48" y="198"/>
                      <a:pt x="48" y="198"/>
                    </a:cubicBezTo>
                    <a:cubicBezTo>
                      <a:pt x="21" y="189"/>
                      <a:pt x="21" y="165"/>
                      <a:pt x="0" y="144"/>
                    </a:cubicBezTo>
                  </a:path>
                </a:pathLst>
              </a:custGeom>
              <a:noFill/>
              <a:ln w="57150" cmpd="sng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85" name="Freeform 41"/>
              <p:cNvSpPr>
                <a:spLocks/>
              </p:cNvSpPr>
              <p:nvPr/>
            </p:nvSpPr>
            <p:spPr bwMode="auto">
              <a:xfrm rot="2049425">
                <a:off x="2208" y="2784"/>
                <a:ext cx="84" cy="198"/>
              </a:xfrm>
              <a:custGeom>
                <a:avLst/>
                <a:gdLst/>
                <a:ahLst/>
                <a:cxnLst>
                  <a:cxn ang="0">
                    <a:pos x="95" y="114"/>
                  </a:cxn>
                  <a:cxn ang="0">
                    <a:pos x="23" y="138"/>
                  </a:cxn>
                  <a:cxn ang="0">
                    <a:pos x="53" y="72"/>
                  </a:cxn>
                  <a:cxn ang="0">
                    <a:pos x="53" y="0"/>
                  </a:cxn>
                </a:cxnLst>
                <a:rect l="0" t="0" r="r" b="b"/>
                <a:pathLst>
                  <a:path w="95" h="138">
                    <a:moveTo>
                      <a:pt x="95" y="114"/>
                    </a:moveTo>
                    <a:cubicBezTo>
                      <a:pt x="64" y="119"/>
                      <a:pt x="51" y="129"/>
                      <a:pt x="23" y="138"/>
                    </a:cubicBezTo>
                    <a:cubicBezTo>
                      <a:pt x="0" y="103"/>
                      <a:pt x="17" y="84"/>
                      <a:pt x="53" y="72"/>
                    </a:cubicBezTo>
                    <a:cubicBezTo>
                      <a:pt x="61" y="49"/>
                      <a:pt x="53" y="0"/>
                      <a:pt x="53" y="0"/>
                    </a:cubicBezTo>
                  </a:path>
                </a:pathLst>
              </a:custGeom>
              <a:noFill/>
              <a:ln w="57150" cmpd="sng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86" name="Freeform 42"/>
              <p:cNvSpPr>
                <a:spLocks/>
              </p:cNvSpPr>
              <p:nvPr/>
            </p:nvSpPr>
            <p:spPr bwMode="auto">
              <a:xfrm rot="1275446">
                <a:off x="1920" y="2592"/>
                <a:ext cx="84" cy="198"/>
              </a:xfrm>
              <a:custGeom>
                <a:avLst/>
                <a:gdLst/>
                <a:ahLst/>
                <a:cxnLst>
                  <a:cxn ang="0">
                    <a:pos x="95" y="114"/>
                  </a:cxn>
                  <a:cxn ang="0">
                    <a:pos x="23" y="138"/>
                  </a:cxn>
                  <a:cxn ang="0">
                    <a:pos x="53" y="72"/>
                  </a:cxn>
                  <a:cxn ang="0">
                    <a:pos x="53" y="0"/>
                  </a:cxn>
                </a:cxnLst>
                <a:rect l="0" t="0" r="r" b="b"/>
                <a:pathLst>
                  <a:path w="95" h="138">
                    <a:moveTo>
                      <a:pt x="95" y="114"/>
                    </a:moveTo>
                    <a:cubicBezTo>
                      <a:pt x="64" y="119"/>
                      <a:pt x="51" y="129"/>
                      <a:pt x="23" y="138"/>
                    </a:cubicBezTo>
                    <a:cubicBezTo>
                      <a:pt x="0" y="103"/>
                      <a:pt x="17" y="84"/>
                      <a:pt x="53" y="72"/>
                    </a:cubicBezTo>
                    <a:cubicBezTo>
                      <a:pt x="61" y="49"/>
                      <a:pt x="53" y="0"/>
                      <a:pt x="53" y="0"/>
                    </a:cubicBezTo>
                  </a:path>
                </a:pathLst>
              </a:custGeom>
              <a:noFill/>
              <a:ln w="57150" cmpd="sng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87" name="Freeform 43"/>
              <p:cNvSpPr>
                <a:spLocks/>
              </p:cNvSpPr>
              <p:nvPr/>
            </p:nvSpPr>
            <p:spPr bwMode="auto">
              <a:xfrm>
                <a:off x="1854" y="2743"/>
                <a:ext cx="221" cy="11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" y="27"/>
                  </a:cxn>
                  <a:cxn ang="0">
                    <a:pos x="121" y="91"/>
                  </a:cxn>
                  <a:cxn ang="0">
                    <a:pos x="176" y="119"/>
                  </a:cxn>
                  <a:cxn ang="0">
                    <a:pos x="221" y="110"/>
                  </a:cxn>
                </a:cxnLst>
                <a:rect l="0" t="0" r="r" b="b"/>
                <a:pathLst>
                  <a:path w="221" h="119">
                    <a:moveTo>
                      <a:pt x="11" y="0"/>
                    </a:moveTo>
                    <a:cubicBezTo>
                      <a:pt x="8" y="9"/>
                      <a:pt x="0" y="18"/>
                      <a:pt x="2" y="27"/>
                    </a:cubicBezTo>
                    <a:cubicBezTo>
                      <a:pt x="10" y="66"/>
                      <a:pt x="95" y="87"/>
                      <a:pt x="121" y="91"/>
                    </a:cubicBezTo>
                    <a:cubicBezTo>
                      <a:pt x="136" y="102"/>
                      <a:pt x="155" y="119"/>
                      <a:pt x="176" y="119"/>
                    </a:cubicBezTo>
                    <a:cubicBezTo>
                      <a:pt x="191" y="119"/>
                      <a:pt x="221" y="110"/>
                      <a:pt x="221" y="110"/>
                    </a:cubicBezTo>
                  </a:path>
                </a:pathLst>
              </a:custGeom>
              <a:noFill/>
              <a:ln w="76200" cmpd="sng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588" name="Freeform 44"/>
              <p:cNvSpPr>
                <a:spLocks/>
              </p:cNvSpPr>
              <p:nvPr/>
            </p:nvSpPr>
            <p:spPr bwMode="auto">
              <a:xfrm>
                <a:off x="2127" y="2926"/>
                <a:ext cx="268" cy="15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55"/>
                  </a:cxn>
                  <a:cxn ang="0">
                    <a:pos x="86" y="73"/>
                  </a:cxn>
                  <a:cxn ang="0">
                    <a:pos x="131" y="64"/>
                  </a:cxn>
                  <a:cxn ang="0">
                    <a:pos x="150" y="82"/>
                  </a:cxn>
                  <a:cxn ang="0">
                    <a:pos x="268" y="128"/>
                  </a:cxn>
                </a:cxnLst>
                <a:rect l="0" t="0" r="r" b="b"/>
                <a:pathLst>
                  <a:path w="268" h="151">
                    <a:moveTo>
                      <a:pt x="22" y="0"/>
                    </a:moveTo>
                    <a:cubicBezTo>
                      <a:pt x="14" y="28"/>
                      <a:pt x="0" y="39"/>
                      <a:pt x="31" y="55"/>
                    </a:cubicBezTo>
                    <a:cubicBezTo>
                      <a:pt x="48" y="64"/>
                      <a:pt x="86" y="73"/>
                      <a:pt x="86" y="73"/>
                    </a:cubicBezTo>
                    <a:cubicBezTo>
                      <a:pt x="101" y="70"/>
                      <a:pt x="116" y="62"/>
                      <a:pt x="131" y="64"/>
                    </a:cubicBezTo>
                    <a:cubicBezTo>
                      <a:pt x="140" y="65"/>
                      <a:pt x="143" y="77"/>
                      <a:pt x="150" y="82"/>
                    </a:cubicBezTo>
                    <a:cubicBezTo>
                      <a:pt x="184" y="109"/>
                      <a:pt x="223" y="151"/>
                      <a:pt x="268" y="128"/>
                    </a:cubicBezTo>
                  </a:path>
                </a:pathLst>
              </a:custGeom>
              <a:noFill/>
              <a:ln w="76200" cmpd="sng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08589" name="Group 45"/>
              <p:cNvGrpSpPr>
                <a:grpSpLocks/>
              </p:cNvGrpSpPr>
              <p:nvPr/>
            </p:nvGrpSpPr>
            <p:grpSpPr bwMode="auto">
              <a:xfrm>
                <a:off x="3024" y="2928"/>
                <a:ext cx="223" cy="254"/>
                <a:chOff x="2633" y="2928"/>
                <a:chExt cx="223" cy="254"/>
              </a:xfrm>
            </p:grpSpPr>
            <p:sp>
              <p:nvSpPr>
                <p:cNvPr id="108590" name="Freeform 46"/>
                <p:cNvSpPr>
                  <a:spLocks/>
                </p:cNvSpPr>
                <p:nvPr/>
              </p:nvSpPr>
              <p:spPr bwMode="auto">
                <a:xfrm rot="-1329885">
                  <a:off x="2784" y="2976"/>
                  <a:ext cx="72" cy="198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6" y="138"/>
                    </a:cxn>
                    <a:cxn ang="0">
                      <a:pos x="48" y="198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72" h="198">
                      <a:moveTo>
                        <a:pt x="72" y="0"/>
                      </a:moveTo>
                      <a:cubicBezTo>
                        <a:pt x="70" y="46"/>
                        <a:pt x="69" y="92"/>
                        <a:pt x="66" y="138"/>
                      </a:cubicBezTo>
                      <a:cubicBezTo>
                        <a:pt x="64" y="159"/>
                        <a:pt x="48" y="198"/>
                        <a:pt x="48" y="198"/>
                      </a:cubicBezTo>
                      <a:cubicBezTo>
                        <a:pt x="21" y="189"/>
                        <a:pt x="21" y="165"/>
                        <a:pt x="0" y="144"/>
                      </a:cubicBezTo>
                    </a:path>
                  </a:pathLst>
                </a:custGeom>
                <a:noFill/>
                <a:ln w="57150" cmpd="sng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591" name="Freeform 47"/>
                <p:cNvSpPr>
                  <a:spLocks/>
                </p:cNvSpPr>
                <p:nvPr/>
              </p:nvSpPr>
              <p:spPr bwMode="auto">
                <a:xfrm rot="1315669">
                  <a:off x="2688" y="2928"/>
                  <a:ext cx="84" cy="198"/>
                </a:xfrm>
                <a:custGeom>
                  <a:avLst/>
                  <a:gdLst/>
                  <a:ahLst/>
                  <a:cxnLst>
                    <a:cxn ang="0">
                      <a:pos x="95" y="114"/>
                    </a:cxn>
                    <a:cxn ang="0">
                      <a:pos x="23" y="138"/>
                    </a:cxn>
                    <a:cxn ang="0">
                      <a:pos x="53" y="72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95" h="138">
                      <a:moveTo>
                        <a:pt x="95" y="114"/>
                      </a:moveTo>
                      <a:cubicBezTo>
                        <a:pt x="64" y="119"/>
                        <a:pt x="51" y="129"/>
                        <a:pt x="23" y="138"/>
                      </a:cubicBezTo>
                      <a:cubicBezTo>
                        <a:pt x="0" y="103"/>
                        <a:pt x="17" y="84"/>
                        <a:pt x="53" y="72"/>
                      </a:cubicBezTo>
                      <a:cubicBezTo>
                        <a:pt x="61" y="49"/>
                        <a:pt x="53" y="0"/>
                        <a:pt x="53" y="0"/>
                      </a:cubicBezTo>
                    </a:path>
                  </a:pathLst>
                </a:custGeom>
                <a:noFill/>
                <a:ln w="57150" cmpd="sng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592" name="Freeform 48"/>
                <p:cNvSpPr>
                  <a:spLocks/>
                </p:cNvSpPr>
                <p:nvPr/>
              </p:nvSpPr>
              <p:spPr bwMode="auto">
                <a:xfrm>
                  <a:off x="2633" y="3081"/>
                  <a:ext cx="192" cy="1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6" y="64"/>
                    </a:cxn>
                    <a:cxn ang="0">
                      <a:pos x="165" y="92"/>
                    </a:cxn>
                    <a:cxn ang="0">
                      <a:pos x="192" y="101"/>
                    </a:cxn>
                  </a:cxnLst>
                  <a:rect l="0" t="0" r="r" b="b"/>
                  <a:pathLst>
                    <a:path w="192" h="101">
                      <a:moveTo>
                        <a:pt x="0" y="0"/>
                      </a:moveTo>
                      <a:cubicBezTo>
                        <a:pt x="17" y="86"/>
                        <a:pt x="53" y="56"/>
                        <a:pt x="156" y="64"/>
                      </a:cubicBezTo>
                      <a:cubicBezTo>
                        <a:pt x="159" y="73"/>
                        <a:pt x="158" y="85"/>
                        <a:pt x="165" y="92"/>
                      </a:cubicBezTo>
                      <a:cubicBezTo>
                        <a:pt x="172" y="99"/>
                        <a:pt x="192" y="101"/>
                        <a:pt x="192" y="101"/>
                      </a:cubicBezTo>
                    </a:path>
                  </a:pathLst>
                </a:custGeom>
                <a:noFill/>
                <a:ln w="76200" cmpd="sng">
                  <a:solidFill>
                    <a:srgbClr val="3399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08593" name="Group 49"/>
              <p:cNvGrpSpPr>
                <a:grpSpLocks/>
              </p:cNvGrpSpPr>
              <p:nvPr/>
            </p:nvGrpSpPr>
            <p:grpSpPr bwMode="auto">
              <a:xfrm>
                <a:off x="3456" y="2928"/>
                <a:ext cx="274" cy="252"/>
                <a:chOff x="3063" y="2976"/>
                <a:chExt cx="274" cy="252"/>
              </a:xfrm>
            </p:grpSpPr>
            <p:sp>
              <p:nvSpPr>
                <p:cNvPr id="108594" name="Freeform 50"/>
                <p:cNvSpPr>
                  <a:spLocks/>
                </p:cNvSpPr>
                <p:nvPr/>
              </p:nvSpPr>
              <p:spPr bwMode="auto">
                <a:xfrm rot="-1062388">
                  <a:off x="3168" y="2976"/>
                  <a:ext cx="72" cy="198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6" y="138"/>
                    </a:cxn>
                    <a:cxn ang="0">
                      <a:pos x="48" y="198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72" h="198">
                      <a:moveTo>
                        <a:pt x="72" y="0"/>
                      </a:moveTo>
                      <a:cubicBezTo>
                        <a:pt x="70" y="46"/>
                        <a:pt x="69" y="92"/>
                        <a:pt x="66" y="138"/>
                      </a:cubicBezTo>
                      <a:cubicBezTo>
                        <a:pt x="64" y="159"/>
                        <a:pt x="48" y="198"/>
                        <a:pt x="48" y="198"/>
                      </a:cubicBezTo>
                      <a:cubicBezTo>
                        <a:pt x="21" y="189"/>
                        <a:pt x="21" y="165"/>
                        <a:pt x="0" y="144"/>
                      </a:cubicBezTo>
                    </a:path>
                  </a:pathLst>
                </a:custGeom>
                <a:noFill/>
                <a:ln w="57150" cmpd="sng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595" name="Freeform 51"/>
                <p:cNvSpPr>
                  <a:spLocks/>
                </p:cNvSpPr>
                <p:nvPr/>
              </p:nvSpPr>
              <p:spPr bwMode="auto">
                <a:xfrm rot="472554">
                  <a:off x="3072" y="2976"/>
                  <a:ext cx="84" cy="198"/>
                </a:xfrm>
                <a:custGeom>
                  <a:avLst/>
                  <a:gdLst/>
                  <a:ahLst/>
                  <a:cxnLst>
                    <a:cxn ang="0">
                      <a:pos x="95" y="114"/>
                    </a:cxn>
                    <a:cxn ang="0">
                      <a:pos x="23" y="138"/>
                    </a:cxn>
                    <a:cxn ang="0">
                      <a:pos x="53" y="72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95" h="138">
                      <a:moveTo>
                        <a:pt x="95" y="114"/>
                      </a:moveTo>
                      <a:cubicBezTo>
                        <a:pt x="64" y="119"/>
                        <a:pt x="51" y="129"/>
                        <a:pt x="23" y="138"/>
                      </a:cubicBezTo>
                      <a:cubicBezTo>
                        <a:pt x="0" y="103"/>
                        <a:pt x="17" y="84"/>
                        <a:pt x="53" y="72"/>
                      </a:cubicBezTo>
                      <a:cubicBezTo>
                        <a:pt x="61" y="49"/>
                        <a:pt x="53" y="0"/>
                        <a:pt x="53" y="0"/>
                      </a:cubicBezTo>
                    </a:path>
                  </a:pathLst>
                </a:custGeom>
                <a:noFill/>
                <a:ln w="57150" cmpd="sng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596" name="Freeform 52"/>
                <p:cNvSpPr>
                  <a:spLocks/>
                </p:cNvSpPr>
                <p:nvPr/>
              </p:nvSpPr>
              <p:spPr bwMode="auto">
                <a:xfrm>
                  <a:off x="3063" y="3144"/>
                  <a:ext cx="274" cy="84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100" y="56"/>
                    </a:cxn>
                    <a:cxn ang="0">
                      <a:pos x="183" y="56"/>
                    </a:cxn>
                    <a:cxn ang="0">
                      <a:pos x="219" y="47"/>
                    </a:cxn>
                    <a:cxn ang="0">
                      <a:pos x="228" y="10"/>
                    </a:cxn>
                    <a:cxn ang="0">
                      <a:pos x="274" y="1"/>
                    </a:cxn>
                  </a:cxnLst>
                  <a:rect l="0" t="0" r="r" b="b"/>
                  <a:pathLst>
                    <a:path w="274" h="84">
                      <a:moveTo>
                        <a:pt x="0" y="29"/>
                      </a:moveTo>
                      <a:cubicBezTo>
                        <a:pt x="18" y="84"/>
                        <a:pt x="44" y="64"/>
                        <a:pt x="100" y="56"/>
                      </a:cubicBezTo>
                      <a:cubicBezTo>
                        <a:pt x="132" y="25"/>
                        <a:pt x="144" y="44"/>
                        <a:pt x="183" y="56"/>
                      </a:cubicBezTo>
                      <a:cubicBezTo>
                        <a:pt x="195" y="53"/>
                        <a:pt x="210" y="56"/>
                        <a:pt x="219" y="47"/>
                      </a:cubicBezTo>
                      <a:cubicBezTo>
                        <a:pt x="228" y="38"/>
                        <a:pt x="219" y="19"/>
                        <a:pt x="228" y="10"/>
                      </a:cubicBezTo>
                      <a:cubicBezTo>
                        <a:pt x="238" y="0"/>
                        <a:pt x="259" y="1"/>
                        <a:pt x="274" y="1"/>
                      </a:cubicBezTo>
                    </a:path>
                  </a:pathLst>
                </a:custGeom>
                <a:noFill/>
                <a:ln w="76200" cmpd="sng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08597" name="Group 53"/>
              <p:cNvGrpSpPr>
                <a:grpSpLocks/>
              </p:cNvGrpSpPr>
              <p:nvPr/>
            </p:nvGrpSpPr>
            <p:grpSpPr bwMode="auto">
              <a:xfrm>
                <a:off x="4176" y="2592"/>
                <a:ext cx="215" cy="271"/>
                <a:chOff x="3744" y="2880"/>
                <a:chExt cx="215" cy="271"/>
              </a:xfrm>
            </p:grpSpPr>
            <p:sp>
              <p:nvSpPr>
                <p:cNvPr id="108598" name="Freeform 54"/>
                <p:cNvSpPr>
                  <a:spLocks/>
                </p:cNvSpPr>
                <p:nvPr/>
              </p:nvSpPr>
              <p:spPr bwMode="auto">
                <a:xfrm rot="-4474069">
                  <a:off x="3807" y="2865"/>
                  <a:ext cx="72" cy="198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6" y="138"/>
                    </a:cxn>
                    <a:cxn ang="0">
                      <a:pos x="48" y="198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72" h="198">
                      <a:moveTo>
                        <a:pt x="72" y="0"/>
                      </a:moveTo>
                      <a:cubicBezTo>
                        <a:pt x="70" y="46"/>
                        <a:pt x="69" y="92"/>
                        <a:pt x="66" y="138"/>
                      </a:cubicBezTo>
                      <a:cubicBezTo>
                        <a:pt x="64" y="159"/>
                        <a:pt x="48" y="198"/>
                        <a:pt x="48" y="198"/>
                      </a:cubicBezTo>
                      <a:cubicBezTo>
                        <a:pt x="21" y="189"/>
                        <a:pt x="21" y="165"/>
                        <a:pt x="0" y="144"/>
                      </a:cubicBezTo>
                    </a:path>
                  </a:pathLst>
                </a:custGeom>
                <a:noFill/>
                <a:ln w="57150" cmpd="sng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599" name="Freeform 55"/>
                <p:cNvSpPr>
                  <a:spLocks/>
                </p:cNvSpPr>
                <p:nvPr/>
              </p:nvSpPr>
              <p:spPr bwMode="auto">
                <a:xfrm rot="-1000941">
                  <a:off x="3744" y="2880"/>
                  <a:ext cx="84" cy="198"/>
                </a:xfrm>
                <a:custGeom>
                  <a:avLst/>
                  <a:gdLst/>
                  <a:ahLst/>
                  <a:cxnLst>
                    <a:cxn ang="0">
                      <a:pos x="95" y="114"/>
                    </a:cxn>
                    <a:cxn ang="0">
                      <a:pos x="23" y="138"/>
                    </a:cxn>
                    <a:cxn ang="0">
                      <a:pos x="53" y="72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95" h="138">
                      <a:moveTo>
                        <a:pt x="95" y="114"/>
                      </a:moveTo>
                      <a:cubicBezTo>
                        <a:pt x="64" y="119"/>
                        <a:pt x="51" y="129"/>
                        <a:pt x="23" y="138"/>
                      </a:cubicBezTo>
                      <a:cubicBezTo>
                        <a:pt x="0" y="103"/>
                        <a:pt x="17" y="84"/>
                        <a:pt x="53" y="72"/>
                      </a:cubicBezTo>
                      <a:cubicBezTo>
                        <a:pt x="61" y="49"/>
                        <a:pt x="53" y="0"/>
                        <a:pt x="53" y="0"/>
                      </a:cubicBezTo>
                    </a:path>
                  </a:pathLst>
                </a:custGeom>
                <a:noFill/>
                <a:ln w="57150" cmpd="sng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600" name="Freeform 56"/>
                <p:cNvSpPr>
                  <a:spLocks/>
                </p:cNvSpPr>
                <p:nvPr/>
              </p:nvSpPr>
              <p:spPr bwMode="auto">
                <a:xfrm>
                  <a:off x="3749" y="2971"/>
                  <a:ext cx="210" cy="180"/>
                </a:xfrm>
                <a:custGeom>
                  <a:avLst/>
                  <a:gdLst/>
                  <a:ahLst/>
                  <a:cxnLst>
                    <a:cxn ang="0">
                      <a:pos x="0" y="156"/>
                    </a:cxn>
                    <a:cxn ang="0">
                      <a:pos x="82" y="165"/>
                    </a:cxn>
                    <a:cxn ang="0">
                      <a:pos x="91" y="119"/>
                    </a:cxn>
                    <a:cxn ang="0">
                      <a:pos x="182" y="92"/>
                    </a:cxn>
                    <a:cxn ang="0">
                      <a:pos x="210" y="0"/>
                    </a:cxn>
                  </a:cxnLst>
                  <a:rect l="0" t="0" r="r" b="b"/>
                  <a:pathLst>
                    <a:path w="210" h="180">
                      <a:moveTo>
                        <a:pt x="0" y="156"/>
                      </a:moveTo>
                      <a:cubicBezTo>
                        <a:pt x="63" y="177"/>
                        <a:pt x="36" y="180"/>
                        <a:pt x="82" y="165"/>
                      </a:cubicBezTo>
                      <a:cubicBezTo>
                        <a:pt x="85" y="150"/>
                        <a:pt x="80" y="130"/>
                        <a:pt x="91" y="119"/>
                      </a:cubicBezTo>
                      <a:cubicBezTo>
                        <a:pt x="98" y="112"/>
                        <a:pt x="166" y="96"/>
                        <a:pt x="182" y="92"/>
                      </a:cubicBezTo>
                      <a:cubicBezTo>
                        <a:pt x="210" y="65"/>
                        <a:pt x="210" y="37"/>
                        <a:pt x="210" y="0"/>
                      </a:cubicBezTo>
                    </a:path>
                  </a:pathLst>
                </a:custGeom>
                <a:noFill/>
                <a:ln w="76200" cmpd="sng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08601" name="Group 57"/>
              <p:cNvGrpSpPr>
                <a:grpSpLocks/>
              </p:cNvGrpSpPr>
              <p:nvPr/>
            </p:nvGrpSpPr>
            <p:grpSpPr bwMode="auto">
              <a:xfrm>
                <a:off x="4416" y="2400"/>
                <a:ext cx="238" cy="217"/>
                <a:chOff x="4032" y="2736"/>
                <a:chExt cx="238" cy="217"/>
              </a:xfrm>
            </p:grpSpPr>
            <p:sp>
              <p:nvSpPr>
                <p:cNvPr id="108602" name="Freeform 58"/>
                <p:cNvSpPr>
                  <a:spLocks/>
                </p:cNvSpPr>
                <p:nvPr/>
              </p:nvSpPr>
              <p:spPr bwMode="auto">
                <a:xfrm rot="-2383624">
                  <a:off x="4032" y="2736"/>
                  <a:ext cx="84" cy="198"/>
                </a:xfrm>
                <a:custGeom>
                  <a:avLst/>
                  <a:gdLst/>
                  <a:ahLst/>
                  <a:cxnLst>
                    <a:cxn ang="0">
                      <a:pos x="95" y="114"/>
                    </a:cxn>
                    <a:cxn ang="0">
                      <a:pos x="23" y="138"/>
                    </a:cxn>
                    <a:cxn ang="0">
                      <a:pos x="53" y="72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95" h="138">
                      <a:moveTo>
                        <a:pt x="95" y="114"/>
                      </a:moveTo>
                      <a:cubicBezTo>
                        <a:pt x="64" y="119"/>
                        <a:pt x="51" y="129"/>
                        <a:pt x="23" y="138"/>
                      </a:cubicBezTo>
                      <a:cubicBezTo>
                        <a:pt x="0" y="103"/>
                        <a:pt x="17" y="84"/>
                        <a:pt x="53" y="72"/>
                      </a:cubicBezTo>
                      <a:cubicBezTo>
                        <a:pt x="61" y="49"/>
                        <a:pt x="53" y="0"/>
                        <a:pt x="53" y="0"/>
                      </a:cubicBezTo>
                    </a:path>
                  </a:pathLst>
                </a:custGeom>
                <a:noFill/>
                <a:ln w="57150" cmpd="sng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603" name="Freeform 59"/>
                <p:cNvSpPr>
                  <a:spLocks/>
                </p:cNvSpPr>
                <p:nvPr/>
              </p:nvSpPr>
              <p:spPr bwMode="auto">
                <a:xfrm rot="-4630750">
                  <a:off x="4128" y="2688"/>
                  <a:ext cx="72" cy="198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6" y="138"/>
                    </a:cxn>
                    <a:cxn ang="0">
                      <a:pos x="48" y="198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72" h="198">
                      <a:moveTo>
                        <a:pt x="72" y="0"/>
                      </a:moveTo>
                      <a:cubicBezTo>
                        <a:pt x="70" y="46"/>
                        <a:pt x="69" y="92"/>
                        <a:pt x="66" y="138"/>
                      </a:cubicBezTo>
                      <a:cubicBezTo>
                        <a:pt x="64" y="159"/>
                        <a:pt x="48" y="198"/>
                        <a:pt x="48" y="198"/>
                      </a:cubicBezTo>
                      <a:cubicBezTo>
                        <a:pt x="21" y="189"/>
                        <a:pt x="21" y="165"/>
                        <a:pt x="0" y="144"/>
                      </a:cubicBezTo>
                    </a:path>
                  </a:pathLst>
                </a:custGeom>
                <a:noFill/>
                <a:ln w="57150" cmpd="sng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8604" name="Freeform 60"/>
                <p:cNvSpPr>
                  <a:spLocks/>
                </p:cNvSpPr>
                <p:nvPr/>
              </p:nvSpPr>
              <p:spPr bwMode="auto">
                <a:xfrm>
                  <a:off x="4142" y="2816"/>
                  <a:ext cx="128" cy="137"/>
                </a:xfrm>
                <a:custGeom>
                  <a:avLst/>
                  <a:gdLst/>
                  <a:ahLst/>
                  <a:cxnLst>
                    <a:cxn ang="0">
                      <a:pos x="0" y="137"/>
                    </a:cxn>
                    <a:cxn ang="0">
                      <a:pos x="64" y="82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137">
                      <a:moveTo>
                        <a:pt x="0" y="137"/>
                      </a:moveTo>
                      <a:cubicBezTo>
                        <a:pt x="21" y="106"/>
                        <a:pt x="28" y="94"/>
                        <a:pt x="64" y="82"/>
                      </a:cubicBezTo>
                      <a:cubicBezTo>
                        <a:pt x="112" y="51"/>
                        <a:pt x="128" y="54"/>
                        <a:pt x="128" y="0"/>
                      </a:cubicBezTo>
                    </a:path>
                  </a:pathLst>
                </a:custGeom>
                <a:noFill/>
                <a:ln w="76200" cmpd="sng">
                  <a:solidFill>
                    <a:srgbClr val="FFCC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680" y="302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/>
                  <a:t>HLA-DR2</a:t>
                </a:r>
                <a:endParaRPr lang="hu-HU" b="0"/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1056" y="2784"/>
                <a:ext cx="8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/>
                  <a:t>HLA-DR4</a:t>
                </a:r>
                <a:endParaRPr lang="hu-HU" b="0"/>
              </a:p>
            </p:txBody>
          </p:sp>
          <p:sp>
            <p:nvSpPr>
              <p:cNvPr id="108607" name="Text Box 63"/>
              <p:cNvSpPr txBox="1">
                <a:spLocks noChangeArrowheads="1"/>
              </p:cNvSpPr>
              <p:nvPr/>
            </p:nvSpPr>
            <p:spPr bwMode="auto">
              <a:xfrm>
                <a:off x="2496" y="3264"/>
                <a:ext cx="9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/>
                  <a:t>HLA-DP3</a:t>
                </a:r>
                <a:endParaRPr lang="hu-HU" b="0"/>
              </a:p>
            </p:txBody>
          </p:sp>
          <p:sp>
            <p:nvSpPr>
              <p:cNvPr id="108608" name="Text Box 64"/>
              <p:cNvSpPr txBox="1">
                <a:spLocks noChangeArrowheads="1"/>
              </p:cNvSpPr>
              <p:nvPr/>
            </p:nvSpPr>
            <p:spPr bwMode="auto">
              <a:xfrm>
                <a:off x="3552" y="3264"/>
                <a:ext cx="13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/>
                  <a:t>HLA-DP4</a:t>
                </a:r>
                <a:endParaRPr lang="hu-HU" b="0"/>
              </a:p>
            </p:txBody>
          </p:sp>
          <p:sp>
            <p:nvSpPr>
              <p:cNvPr id="108609" name="Text Box 65"/>
              <p:cNvSpPr txBox="1">
                <a:spLocks noChangeArrowheads="1"/>
              </p:cNvSpPr>
              <p:nvPr/>
            </p:nvSpPr>
            <p:spPr bwMode="auto">
              <a:xfrm>
                <a:off x="4272" y="2880"/>
                <a:ext cx="11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/>
                  <a:t>HLA-DQ2</a:t>
                </a:r>
                <a:endParaRPr lang="hu-HU" b="0"/>
              </a:p>
            </p:txBody>
          </p:sp>
          <p:sp>
            <p:nvSpPr>
              <p:cNvPr id="108610" name="Text Box 66"/>
              <p:cNvSpPr txBox="1">
                <a:spLocks noChangeArrowheads="1"/>
              </p:cNvSpPr>
              <p:nvPr/>
            </p:nvSpPr>
            <p:spPr bwMode="auto">
              <a:xfrm>
                <a:off x="4752" y="2448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/>
                  <a:t>HLA-DQ3</a:t>
                </a:r>
                <a:endParaRPr lang="hu-HU" b="0"/>
              </a:p>
            </p:txBody>
          </p:sp>
        </p:grpSp>
        <p:sp>
          <p:nvSpPr>
            <p:cNvPr id="108613" name="Text Box 69"/>
            <p:cNvSpPr txBox="1">
              <a:spLocks noChangeArrowheads="1"/>
            </p:cNvSpPr>
            <p:nvPr/>
          </p:nvSpPr>
          <p:spPr bwMode="auto">
            <a:xfrm>
              <a:off x="3152" y="3702"/>
              <a:ext cx="21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400" b="0"/>
                <a:t>MHC II. csoport</a:t>
              </a:r>
            </a:p>
          </p:txBody>
        </p:sp>
      </p:grpSp>
      <p:sp>
        <p:nvSpPr>
          <p:cNvPr id="108615" name="Text Box 71"/>
          <p:cNvSpPr txBox="1">
            <a:spLocks noChangeArrowheads="1"/>
          </p:cNvSpPr>
          <p:nvPr/>
        </p:nvSpPr>
        <p:spPr bwMode="auto">
          <a:xfrm>
            <a:off x="5219700" y="33575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0"/>
              <a:t>sejtmag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1295400"/>
            <a:ext cx="5178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/>
              <a:t>AZ MHC MOLEKULÁK EXPRESSZIÓJA SEJTTÍPUSONKÉNT ELTÉRŐ MÉRTÉKŰ</a:t>
            </a:r>
            <a:endParaRPr lang="en-US" sz="2400" b="0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867400" y="1219200"/>
            <a:ext cx="1371600" cy="5943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178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/>
              <a:t>3. MHC MOLEKULÁK FELÉPÍTÉSE</a:t>
            </a:r>
            <a:endParaRPr lang="en-US" sz="2400" b="0"/>
          </a:p>
        </p:txBody>
      </p:sp>
      <p:pic>
        <p:nvPicPr>
          <p:cNvPr id="26627" name="Picture 3" descr="1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943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457200" y="914400"/>
          <a:ext cx="3886200" cy="5429250"/>
        </p:xfrm>
        <a:graphic>
          <a:graphicData uri="http://schemas.openxmlformats.org/presentationml/2006/ole">
            <p:oleObj spid="_x0000_s139266" name="Image" r:id="rId3" imgW="5184610" imgH="7243205" progId="Photoshop.Image.5">
              <p:embed/>
            </p:oleObj>
          </a:graphicData>
        </a:graphic>
      </p:graphicFrame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200400" y="5257800"/>
            <a:ext cx="1784350" cy="822325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tx1"/>
                </a:solidFill>
                <a:sym typeface="Symbol" pitchFamily="18" charset="2"/>
              </a:rPr>
              <a:t></a:t>
            </a:r>
            <a:r>
              <a:rPr lang="en-GB" sz="2400" b="0">
                <a:solidFill>
                  <a:schemeClr val="tx1"/>
                </a:solidFill>
              </a:rPr>
              <a:t> 2-mi</a:t>
            </a:r>
            <a:r>
              <a:rPr lang="hu-HU" sz="2400" b="0">
                <a:solidFill>
                  <a:schemeClr val="tx1"/>
                </a:solidFill>
              </a:rPr>
              <a:t>k</a:t>
            </a:r>
            <a:r>
              <a:rPr lang="en-GB" sz="2400" b="0">
                <a:solidFill>
                  <a:schemeClr val="tx1"/>
                </a:solidFill>
              </a:rPr>
              <a:t>ro-globulin</a:t>
            </a:r>
          </a:p>
        </p:txBody>
      </p:sp>
      <p:sp>
        <p:nvSpPr>
          <p:cNvPr id="139268" name="Arc 4"/>
          <p:cNvSpPr>
            <a:spLocks/>
          </p:cNvSpPr>
          <p:nvPr/>
        </p:nvSpPr>
        <p:spPr bwMode="auto">
          <a:xfrm flipH="1" flipV="1">
            <a:off x="3200400" y="4648200"/>
            <a:ext cx="330200" cy="63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1905000" y="920750"/>
            <a:ext cx="1982788" cy="457200"/>
            <a:chOff x="1200" y="340"/>
            <a:chExt cx="1249" cy="288"/>
          </a:xfrm>
        </p:grpSpPr>
        <p:sp>
          <p:nvSpPr>
            <p:cNvPr id="139270" name="Arc 6"/>
            <p:cNvSpPr>
              <a:spLocks/>
            </p:cNvSpPr>
            <p:nvPr/>
          </p:nvSpPr>
          <p:spPr bwMode="auto">
            <a:xfrm flipH="1">
              <a:off x="1200" y="384"/>
              <a:ext cx="5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71" name="Text Box 7"/>
            <p:cNvSpPr txBox="1">
              <a:spLocks noChangeArrowheads="1"/>
            </p:cNvSpPr>
            <p:nvPr/>
          </p:nvSpPr>
          <p:spPr bwMode="auto">
            <a:xfrm>
              <a:off x="1764" y="340"/>
              <a:ext cx="68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FF0000"/>
                  </a:solidFill>
                </a:rPr>
                <a:t>Peptid</a:t>
              </a:r>
              <a:endParaRPr lang="en-GB" sz="2000" b="0">
                <a:solidFill>
                  <a:srgbClr val="FF0000"/>
                </a:solidFill>
              </a:endParaRPr>
            </a:p>
          </p:txBody>
        </p:sp>
      </p:grpSp>
      <p:sp>
        <p:nvSpPr>
          <p:cNvPr id="139272" name="Arc 8"/>
          <p:cNvSpPr>
            <a:spLocks/>
          </p:cNvSpPr>
          <p:nvPr/>
        </p:nvSpPr>
        <p:spPr bwMode="auto">
          <a:xfrm flipH="1">
            <a:off x="728663" y="3200400"/>
            <a:ext cx="495300" cy="571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79375" y="3657600"/>
            <a:ext cx="1133475" cy="457200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ym typeface="Symbol" pitchFamily="18" charset="2"/>
              </a:rPr>
              <a:t></a:t>
            </a:r>
            <a:r>
              <a:rPr lang="en-GB" sz="2400"/>
              <a:t>-</a:t>
            </a:r>
            <a:r>
              <a:rPr lang="hu-HU" sz="2400"/>
              <a:t>lánc</a:t>
            </a:r>
            <a:endParaRPr lang="en-GB" sz="2000" b="0"/>
          </a:p>
        </p:txBody>
      </p:sp>
      <p:graphicFrame>
        <p:nvGraphicFramePr>
          <p:cNvPr id="139274" name="Object 10"/>
          <p:cNvGraphicFramePr>
            <a:graphicFrameLocks noChangeAspect="1"/>
          </p:cNvGraphicFramePr>
          <p:nvPr/>
        </p:nvGraphicFramePr>
        <p:xfrm>
          <a:off x="5059363" y="762000"/>
          <a:ext cx="4084637" cy="5562600"/>
        </p:xfrm>
        <a:graphic>
          <a:graphicData uri="http://schemas.openxmlformats.org/presentationml/2006/ole">
            <p:oleObj spid="_x0000_s139274" name="Image" r:id="rId4" imgW="3075185" imgH="4244264" progId="Photoshop.Image.5">
              <p:embed/>
            </p:oleObj>
          </a:graphicData>
        </a:graphic>
      </p:graphicFrame>
      <p:sp>
        <p:nvSpPr>
          <p:cNvPr id="139275" name="Arc 11"/>
          <p:cNvSpPr>
            <a:spLocks/>
          </p:cNvSpPr>
          <p:nvPr/>
        </p:nvSpPr>
        <p:spPr bwMode="auto">
          <a:xfrm flipH="1">
            <a:off x="5284788" y="3657600"/>
            <a:ext cx="495300" cy="571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339933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4852988" y="4125913"/>
            <a:ext cx="1108075" cy="4572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chemeClr val="tx1"/>
                </a:solidFill>
                <a:sym typeface="Symbol" pitchFamily="18" charset="2"/>
              </a:rPr>
              <a:t></a:t>
            </a:r>
            <a:r>
              <a:rPr lang="en-GB" sz="2400">
                <a:solidFill>
                  <a:schemeClr val="tx1"/>
                </a:solidFill>
              </a:rPr>
              <a:t>-</a:t>
            </a:r>
            <a:r>
              <a:rPr lang="hu-HU" sz="2400">
                <a:solidFill>
                  <a:schemeClr val="tx1"/>
                </a:solidFill>
              </a:rPr>
              <a:t>lánc</a:t>
            </a:r>
            <a:endParaRPr lang="en-GB" sz="2000" b="0">
              <a:solidFill>
                <a:schemeClr val="bg2"/>
              </a:solidFill>
            </a:endParaRPr>
          </a:p>
        </p:txBody>
      </p:sp>
      <p:grpSp>
        <p:nvGrpSpPr>
          <p:cNvPr id="139277" name="Group 13"/>
          <p:cNvGrpSpPr>
            <a:grpSpLocks/>
          </p:cNvGrpSpPr>
          <p:nvPr/>
        </p:nvGrpSpPr>
        <p:grpSpPr bwMode="auto">
          <a:xfrm>
            <a:off x="7729538" y="5170488"/>
            <a:ext cx="1171575" cy="1047750"/>
            <a:chOff x="1992" y="3545"/>
            <a:chExt cx="738" cy="660"/>
          </a:xfrm>
        </p:grpSpPr>
        <p:sp>
          <p:nvSpPr>
            <p:cNvPr id="139278" name="Arc 14"/>
            <p:cNvSpPr>
              <a:spLocks/>
            </p:cNvSpPr>
            <p:nvPr/>
          </p:nvSpPr>
          <p:spPr bwMode="auto">
            <a:xfrm>
              <a:off x="2256" y="3545"/>
              <a:ext cx="288" cy="436"/>
            </a:xfrm>
            <a:custGeom>
              <a:avLst/>
              <a:gdLst>
                <a:gd name="G0" fmla="+- 0 0 0"/>
                <a:gd name="G1" fmla="+- 18829 0 0"/>
                <a:gd name="G2" fmla="+- 21600 0 0"/>
                <a:gd name="T0" fmla="*/ 10584 w 21600"/>
                <a:gd name="T1" fmla="*/ 0 h 19507"/>
                <a:gd name="T2" fmla="*/ 21589 w 21600"/>
                <a:gd name="T3" fmla="*/ 19507 h 19507"/>
                <a:gd name="T4" fmla="*/ 0 w 21600"/>
                <a:gd name="T5" fmla="*/ 18829 h 19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07" fill="none" extrusionOk="0">
                  <a:moveTo>
                    <a:pt x="10584" y="-1"/>
                  </a:moveTo>
                  <a:cubicBezTo>
                    <a:pt x="17388" y="3824"/>
                    <a:pt x="21600" y="11023"/>
                    <a:pt x="21600" y="18829"/>
                  </a:cubicBezTo>
                  <a:cubicBezTo>
                    <a:pt x="21600" y="19055"/>
                    <a:pt x="21596" y="19281"/>
                    <a:pt x="21589" y="19507"/>
                  </a:cubicBezTo>
                </a:path>
                <a:path w="21600" h="19507" stroke="0" extrusionOk="0">
                  <a:moveTo>
                    <a:pt x="10584" y="-1"/>
                  </a:moveTo>
                  <a:cubicBezTo>
                    <a:pt x="17388" y="3824"/>
                    <a:pt x="21600" y="11023"/>
                    <a:pt x="21600" y="18829"/>
                  </a:cubicBezTo>
                  <a:cubicBezTo>
                    <a:pt x="21600" y="19055"/>
                    <a:pt x="21596" y="19281"/>
                    <a:pt x="21589" y="19507"/>
                  </a:cubicBezTo>
                  <a:lnTo>
                    <a:pt x="0" y="188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79" name="Text Box 15"/>
            <p:cNvSpPr txBox="1">
              <a:spLocks noChangeArrowheads="1"/>
            </p:cNvSpPr>
            <p:nvPr/>
          </p:nvSpPr>
          <p:spPr bwMode="auto">
            <a:xfrm>
              <a:off x="1992" y="3893"/>
              <a:ext cx="738" cy="31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chemeClr val="tx1"/>
                  </a:solidFill>
                  <a:sym typeface="Symbol" pitchFamily="18" charset="2"/>
                </a:rPr>
                <a:t></a:t>
              </a:r>
              <a:r>
                <a:rPr lang="en-GB" sz="2400">
                  <a:solidFill>
                    <a:schemeClr val="tx1"/>
                  </a:solidFill>
                </a:rPr>
                <a:t>-</a:t>
              </a:r>
              <a:r>
                <a:rPr lang="hu-HU" sz="2400">
                  <a:solidFill>
                    <a:schemeClr val="tx1"/>
                  </a:solidFill>
                </a:rPr>
                <a:t>lánc</a:t>
              </a:r>
              <a:endParaRPr lang="en-GB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39280" name="Group 16"/>
          <p:cNvGrpSpPr>
            <a:grpSpLocks/>
          </p:cNvGrpSpPr>
          <p:nvPr/>
        </p:nvGrpSpPr>
        <p:grpSpPr bwMode="auto">
          <a:xfrm>
            <a:off x="6777038" y="768350"/>
            <a:ext cx="1763712" cy="457200"/>
            <a:chOff x="1200" y="340"/>
            <a:chExt cx="1311" cy="288"/>
          </a:xfrm>
        </p:grpSpPr>
        <p:sp>
          <p:nvSpPr>
            <p:cNvPr id="139281" name="Arc 17"/>
            <p:cNvSpPr>
              <a:spLocks/>
            </p:cNvSpPr>
            <p:nvPr/>
          </p:nvSpPr>
          <p:spPr bwMode="auto">
            <a:xfrm flipH="1">
              <a:off x="1200" y="384"/>
              <a:ext cx="5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1703" y="340"/>
              <a:ext cx="80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FF0000"/>
                  </a:solidFill>
                </a:rPr>
                <a:t>Peptid</a:t>
              </a:r>
              <a:endParaRPr lang="en-GB" sz="2000" b="0">
                <a:solidFill>
                  <a:srgbClr val="FF0000"/>
                </a:solidFill>
              </a:endParaRPr>
            </a:p>
          </p:txBody>
        </p:sp>
      </p:grpSp>
      <p:sp>
        <p:nvSpPr>
          <p:cNvPr id="139283" name="Freeform 19"/>
          <p:cNvSpPr>
            <a:spLocks/>
          </p:cNvSpPr>
          <p:nvPr/>
        </p:nvSpPr>
        <p:spPr bwMode="auto">
          <a:xfrm>
            <a:off x="6248400" y="1143000"/>
            <a:ext cx="990600" cy="66675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84" y="0"/>
              </a:cxn>
              <a:cxn ang="0">
                <a:pos x="204" y="96"/>
              </a:cxn>
              <a:cxn ang="0">
                <a:pos x="192" y="168"/>
              </a:cxn>
              <a:cxn ang="0">
                <a:pos x="156" y="180"/>
              </a:cxn>
              <a:cxn ang="0">
                <a:pos x="192" y="156"/>
              </a:cxn>
              <a:cxn ang="0">
                <a:pos x="324" y="264"/>
              </a:cxn>
              <a:cxn ang="0">
                <a:pos x="312" y="396"/>
              </a:cxn>
              <a:cxn ang="0">
                <a:pos x="240" y="420"/>
              </a:cxn>
              <a:cxn ang="0">
                <a:pos x="204" y="336"/>
              </a:cxn>
              <a:cxn ang="0">
                <a:pos x="300" y="348"/>
              </a:cxn>
              <a:cxn ang="0">
                <a:pos x="372" y="372"/>
              </a:cxn>
              <a:cxn ang="0">
                <a:pos x="444" y="288"/>
              </a:cxn>
              <a:cxn ang="0">
                <a:pos x="456" y="252"/>
              </a:cxn>
              <a:cxn ang="0">
                <a:pos x="444" y="168"/>
              </a:cxn>
              <a:cxn ang="0">
                <a:pos x="384" y="180"/>
              </a:cxn>
              <a:cxn ang="0">
                <a:pos x="396" y="264"/>
              </a:cxn>
              <a:cxn ang="0">
                <a:pos x="480" y="216"/>
              </a:cxn>
              <a:cxn ang="0">
                <a:pos x="504" y="144"/>
              </a:cxn>
              <a:cxn ang="0">
                <a:pos x="492" y="24"/>
              </a:cxn>
              <a:cxn ang="0">
                <a:pos x="444" y="12"/>
              </a:cxn>
              <a:cxn ang="0">
                <a:pos x="456" y="60"/>
              </a:cxn>
              <a:cxn ang="0">
                <a:pos x="540" y="108"/>
              </a:cxn>
              <a:cxn ang="0">
                <a:pos x="624" y="96"/>
              </a:cxn>
            </a:cxnLst>
            <a:rect l="0" t="0" r="r" b="b"/>
            <a:pathLst>
              <a:path w="624" h="420">
                <a:moveTo>
                  <a:pt x="0" y="72"/>
                </a:moveTo>
                <a:cubicBezTo>
                  <a:pt x="18" y="18"/>
                  <a:pt x="32" y="17"/>
                  <a:pt x="84" y="0"/>
                </a:cubicBezTo>
                <a:cubicBezTo>
                  <a:pt x="187" y="15"/>
                  <a:pt x="180" y="1"/>
                  <a:pt x="204" y="96"/>
                </a:cubicBezTo>
                <a:cubicBezTo>
                  <a:pt x="200" y="120"/>
                  <a:pt x="204" y="147"/>
                  <a:pt x="192" y="168"/>
                </a:cubicBezTo>
                <a:cubicBezTo>
                  <a:pt x="186" y="179"/>
                  <a:pt x="156" y="193"/>
                  <a:pt x="156" y="180"/>
                </a:cubicBezTo>
                <a:cubicBezTo>
                  <a:pt x="156" y="166"/>
                  <a:pt x="180" y="164"/>
                  <a:pt x="192" y="156"/>
                </a:cubicBezTo>
                <a:cubicBezTo>
                  <a:pt x="305" y="172"/>
                  <a:pt x="284" y="164"/>
                  <a:pt x="324" y="264"/>
                </a:cubicBezTo>
                <a:cubicBezTo>
                  <a:pt x="320" y="308"/>
                  <a:pt x="333" y="357"/>
                  <a:pt x="312" y="396"/>
                </a:cubicBezTo>
                <a:cubicBezTo>
                  <a:pt x="300" y="418"/>
                  <a:pt x="240" y="420"/>
                  <a:pt x="240" y="420"/>
                </a:cubicBezTo>
                <a:cubicBezTo>
                  <a:pt x="171" y="403"/>
                  <a:pt x="163" y="397"/>
                  <a:pt x="204" y="336"/>
                </a:cubicBezTo>
                <a:cubicBezTo>
                  <a:pt x="236" y="340"/>
                  <a:pt x="268" y="341"/>
                  <a:pt x="300" y="348"/>
                </a:cubicBezTo>
                <a:cubicBezTo>
                  <a:pt x="325" y="353"/>
                  <a:pt x="372" y="372"/>
                  <a:pt x="372" y="372"/>
                </a:cubicBezTo>
                <a:cubicBezTo>
                  <a:pt x="445" y="354"/>
                  <a:pt x="415" y="376"/>
                  <a:pt x="444" y="288"/>
                </a:cubicBezTo>
                <a:cubicBezTo>
                  <a:pt x="448" y="276"/>
                  <a:pt x="456" y="252"/>
                  <a:pt x="456" y="252"/>
                </a:cubicBezTo>
                <a:cubicBezTo>
                  <a:pt x="452" y="224"/>
                  <a:pt x="464" y="188"/>
                  <a:pt x="444" y="168"/>
                </a:cubicBezTo>
                <a:cubicBezTo>
                  <a:pt x="430" y="154"/>
                  <a:pt x="393" y="162"/>
                  <a:pt x="384" y="180"/>
                </a:cubicBezTo>
                <a:cubicBezTo>
                  <a:pt x="371" y="205"/>
                  <a:pt x="392" y="236"/>
                  <a:pt x="396" y="264"/>
                </a:cubicBezTo>
                <a:cubicBezTo>
                  <a:pt x="452" y="253"/>
                  <a:pt x="458" y="266"/>
                  <a:pt x="480" y="216"/>
                </a:cubicBezTo>
                <a:cubicBezTo>
                  <a:pt x="490" y="193"/>
                  <a:pt x="504" y="144"/>
                  <a:pt x="504" y="144"/>
                </a:cubicBezTo>
                <a:cubicBezTo>
                  <a:pt x="500" y="104"/>
                  <a:pt x="509" y="61"/>
                  <a:pt x="492" y="24"/>
                </a:cubicBezTo>
                <a:cubicBezTo>
                  <a:pt x="485" y="9"/>
                  <a:pt x="456" y="0"/>
                  <a:pt x="444" y="12"/>
                </a:cubicBezTo>
                <a:cubicBezTo>
                  <a:pt x="432" y="24"/>
                  <a:pt x="448" y="46"/>
                  <a:pt x="456" y="60"/>
                </a:cubicBezTo>
                <a:cubicBezTo>
                  <a:pt x="480" y="102"/>
                  <a:pt x="499" y="98"/>
                  <a:pt x="540" y="108"/>
                </a:cubicBezTo>
                <a:cubicBezTo>
                  <a:pt x="568" y="104"/>
                  <a:pt x="624" y="96"/>
                  <a:pt x="624" y="9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1600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/>
              <a:t>MHC I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867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/>
              <a:t>MHC II</a:t>
            </a:r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/>
              <a:t>MHC + PEPTID: </a:t>
            </a:r>
            <a:r>
              <a:rPr lang="hu-HU" sz="2400" b="0"/>
              <a:t>szoros kapcsolat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1905000"/>
            <a:ext cx="89154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0"/>
            <a:ext cx="8362950" cy="1143000"/>
          </a:xfrm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SPECIFIKUS ANTIGÉN FELISMERÉS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6678613" y="3044825"/>
            <a:ext cx="1087437" cy="109538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57" y="62"/>
              </a:cxn>
              <a:cxn ang="0">
                <a:pos x="117" y="65"/>
              </a:cxn>
              <a:cxn ang="0">
                <a:pos x="179" y="68"/>
              </a:cxn>
              <a:cxn ang="0">
                <a:pos x="243" y="68"/>
              </a:cxn>
              <a:cxn ang="0">
                <a:pos x="308" y="67"/>
              </a:cxn>
              <a:cxn ang="0">
                <a:pos x="373" y="63"/>
              </a:cxn>
              <a:cxn ang="0">
                <a:pos x="437" y="58"/>
              </a:cxn>
              <a:cxn ang="0">
                <a:pos x="500" y="49"/>
              </a:cxn>
              <a:cxn ang="0">
                <a:pos x="562" y="38"/>
              </a:cxn>
              <a:cxn ang="0">
                <a:pos x="684" y="3"/>
              </a:cxn>
              <a:cxn ang="0">
                <a:pos x="684" y="0"/>
              </a:cxn>
            </a:cxnLst>
            <a:rect l="0" t="0" r="r" b="b"/>
            <a:pathLst>
              <a:path w="685" h="69">
                <a:moveTo>
                  <a:pt x="0" y="58"/>
                </a:moveTo>
                <a:lnTo>
                  <a:pt x="57" y="62"/>
                </a:lnTo>
                <a:lnTo>
                  <a:pt x="117" y="65"/>
                </a:lnTo>
                <a:lnTo>
                  <a:pt x="179" y="68"/>
                </a:lnTo>
                <a:lnTo>
                  <a:pt x="243" y="68"/>
                </a:lnTo>
                <a:lnTo>
                  <a:pt x="308" y="67"/>
                </a:lnTo>
                <a:lnTo>
                  <a:pt x="373" y="63"/>
                </a:lnTo>
                <a:lnTo>
                  <a:pt x="437" y="58"/>
                </a:lnTo>
                <a:lnTo>
                  <a:pt x="500" y="49"/>
                </a:lnTo>
                <a:lnTo>
                  <a:pt x="562" y="38"/>
                </a:lnTo>
                <a:lnTo>
                  <a:pt x="684" y="3"/>
                </a:lnTo>
                <a:lnTo>
                  <a:pt x="684" y="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437313" y="3105150"/>
            <a:ext cx="3333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4999038" y="2903538"/>
            <a:ext cx="1244600" cy="217487"/>
          </a:xfrm>
          <a:custGeom>
            <a:avLst/>
            <a:gdLst/>
            <a:ahLst/>
            <a:cxnLst>
              <a:cxn ang="0">
                <a:pos x="783" y="135"/>
              </a:cxn>
              <a:cxn ang="0">
                <a:pos x="723" y="136"/>
              </a:cxn>
              <a:cxn ang="0">
                <a:pos x="660" y="135"/>
              </a:cxn>
              <a:cxn ang="0">
                <a:pos x="595" y="131"/>
              </a:cxn>
              <a:cxn ang="0">
                <a:pos x="527" y="126"/>
              </a:cxn>
              <a:cxn ang="0">
                <a:pos x="459" y="118"/>
              </a:cxn>
              <a:cxn ang="0">
                <a:pos x="391" y="109"/>
              </a:cxn>
              <a:cxn ang="0">
                <a:pos x="322" y="98"/>
              </a:cxn>
              <a:cxn ang="0">
                <a:pos x="254" y="83"/>
              </a:cxn>
              <a:cxn ang="0">
                <a:pos x="188" y="66"/>
              </a:cxn>
              <a:cxn ang="0">
                <a:pos x="123" y="48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784" h="137">
                <a:moveTo>
                  <a:pt x="783" y="135"/>
                </a:moveTo>
                <a:lnTo>
                  <a:pt x="723" y="136"/>
                </a:lnTo>
                <a:lnTo>
                  <a:pt x="660" y="135"/>
                </a:lnTo>
                <a:lnTo>
                  <a:pt x="595" y="131"/>
                </a:lnTo>
                <a:lnTo>
                  <a:pt x="527" y="126"/>
                </a:lnTo>
                <a:lnTo>
                  <a:pt x="459" y="118"/>
                </a:lnTo>
                <a:lnTo>
                  <a:pt x="391" y="109"/>
                </a:lnTo>
                <a:lnTo>
                  <a:pt x="322" y="98"/>
                </a:lnTo>
                <a:lnTo>
                  <a:pt x="254" y="83"/>
                </a:lnTo>
                <a:lnTo>
                  <a:pt x="188" y="66"/>
                </a:lnTo>
                <a:lnTo>
                  <a:pt x="123" y="48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735638" y="2179638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accent2"/>
                </a:solidFill>
              </a:rPr>
              <a:t>T-sejt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459538" y="3352800"/>
            <a:ext cx="2684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</a:rPr>
              <a:t>T-sejt receptor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084888" y="3073400"/>
            <a:ext cx="339725" cy="1219200"/>
          </a:xfrm>
          <a:custGeom>
            <a:avLst/>
            <a:gdLst/>
            <a:ahLst/>
            <a:cxnLst>
              <a:cxn ang="0">
                <a:pos x="4" y="767"/>
              </a:cxn>
              <a:cxn ang="0">
                <a:pos x="53" y="716"/>
              </a:cxn>
              <a:cxn ang="0">
                <a:pos x="155" y="736"/>
              </a:cxn>
              <a:cxn ang="0">
                <a:pos x="213" y="500"/>
              </a:cxn>
              <a:cxn ang="0">
                <a:pos x="212" y="1"/>
              </a:cxn>
              <a:cxn ang="0">
                <a:pos x="108" y="0"/>
              </a:cxn>
              <a:cxn ang="0">
                <a:pos x="108" y="511"/>
              </a:cxn>
              <a:cxn ang="0">
                <a:pos x="0" y="627"/>
              </a:cxn>
              <a:cxn ang="0">
                <a:pos x="4" y="767"/>
              </a:cxn>
            </a:cxnLst>
            <a:rect l="0" t="0" r="r" b="b"/>
            <a:pathLst>
              <a:path w="214" h="768">
                <a:moveTo>
                  <a:pt x="4" y="767"/>
                </a:moveTo>
                <a:lnTo>
                  <a:pt x="53" y="716"/>
                </a:lnTo>
                <a:lnTo>
                  <a:pt x="155" y="736"/>
                </a:lnTo>
                <a:lnTo>
                  <a:pt x="213" y="500"/>
                </a:lnTo>
                <a:lnTo>
                  <a:pt x="212" y="1"/>
                </a:lnTo>
                <a:lnTo>
                  <a:pt x="108" y="0"/>
                </a:lnTo>
                <a:lnTo>
                  <a:pt x="108" y="511"/>
                </a:lnTo>
                <a:lnTo>
                  <a:pt x="0" y="627"/>
                </a:lnTo>
                <a:lnTo>
                  <a:pt x="4" y="767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6470650" y="3084513"/>
            <a:ext cx="388938" cy="1204912"/>
          </a:xfrm>
          <a:custGeom>
            <a:avLst/>
            <a:gdLst/>
            <a:ahLst/>
            <a:cxnLst>
              <a:cxn ang="0">
                <a:pos x="244" y="758"/>
              </a:cxn>
              <a:cxn ang="0">
                <a:pos x="181" y="676"/>
              </a:cxn>
              <a:cxn ang="0">
                <a:pos x="73" y="714"/>
              </a:cxn>
              <a:cxn ang="0">
                <a:pos x="0" y="481"/>
              </a:cxn>
              <a:cxn ang="0">
                <a:pos x="1" y="1"/>
              </a:cxn>
              <a:cxn ang="0">
                <a:pos x="121" y="0"/>
              </a:cxn>
              <a:cxn ang="0">
                <a:pos x="121" y="461"/>
              </a:cxn>
              <a:cxn ang="0">
                <a:pos x="243" y="594"/>
              </a:cxn>
              <a:cxn ang="0">
                <a:pos x="244" y="758"/>
              </a:cxn>
            </a:cxnLst>
            <a:rect l="0" t="0" r="r" b="b"/>
            <a:pathLst>
              <a:path w="245" h="759">
                <a:moveTo>
                  <a:pt x="244" y="758"/>
                </a:moveTo>
                <a:lnTo>
                  <a:pt x="181" y="676"/>
                </a:lnTo>
                <a:lnTo>
                  <a:pt x="73" y="714"/>
                </a:lnTo>
                <a:lnTo>
                  <a:pt x="0" y="481"/>
                </a:lnTo>
                <a:lnTo>
                  <a:pt x="1" y="1"/>
                </a:lnTo>
                <a:lnTo>
                  <a:pt x="121" y="0"/>
                </a:lnTo>
                <a:lnTo>
                  <a:pt x="121" y="461"/>
                </a:lnTo>
                <a:lnTo>
                  <a:pt x="243" y="594"/>
                </a:lnTo>
                <a:lnTo>
                  <a:pt x="244" y="758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383213" y="5167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4694238" y="4357688"/>
            <a:ext cx="3570287" cy="2089150"/>
            <a:chOff x="2957" y="2745"/>
            <a:chExt cx="2249" cy="1316"/>
          </a:xfrm>
        </p:grpSpPr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2957" y="3773"/>
              <a:ext cx="2249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Antigén Bemutató Sejt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4012" y="3473"/>
              <a:ext cx="74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3168" y="3120"/>
              <a:ext cx="552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MHC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40" y="3463"/>
              <a:ext cx="667" cy="192"/>
            </a:xfrm>
            <a:custGeom>
              <a:avLst/>
              <a:gdLst/>
              <a:ahLst/>
              <a:cxnLst>
                <a:cxn ang="0">
                  <a:pos x="666" y="17"/>
                </a:cxn>
                <a:cxn ang="0">
                  <a:pos x="619" y="8"/>
                </a:cxn>
                <a:cxn ang="0">
                  <a:pos x="568" y="2"/>
                </a:cxn>
                <a:cxn ang="0">
                  <a:pos x="516" y="0"/>
                </a:cxn>
                <a:cxn ang="0">
                  <a:pos x="462" y="1"/>
                </a:cxn>
                <a:cxn ang="0">
                  <a:pos x="407" y="5"/>
                </a:cxn>
                <a:cxn ang="0">
                  <a:pos x="352" y="13"/>
                </a:cxn>
                <a:cxn ang="0">
                  <a:pos x="297" y="25"/>
                </a:cxn>
                <a:cxn ang="0">
                  <a:pos x="242" y="41"/>
                </a:cxn>
                <a:cxn ang="0">
                  <a:pos x="190" y="60"/>
                </a:cxn>
                <a:cxn ang="0">
                  <a:pos x="138" y="85"/>
                </a:cxn>
                <a:cxn ang="0">
                  <a:pos x="91" y="112"/>
                </a:cxn>
                <a:cxn ang="0">
                  <a:pos x="0" y="188"/>
                </a:cxn>
                <a:cxn ang="0">
                  <a:pos x="0" y="191"/>
                </a:cxn>
              </a:cxnLst>
              <a:rect l="0" t="0" r="r" b="b"/>
              <a:pathLst>
                <a:path w="667" h="192">
                  <a:moveTo>
                    <a:pt x="666" y="17"/>
                  </a:moveTo>
                  <a:lnTo>
                    <a:pt x="619" y="8"/>
                  </a:lnTo>
                  <a:lnTo>
                    <a:pt x="568" y="2"/>
                  </a:lnTo>
                  <a:lnTo>
                    <a:pt x="516" y="0"/>
                  </a:lnTo>
                  <a:lnTo>
                    <a:pt x="462" y="1"/>
                  </a:lnTo>
                  <a:lnTo>
                    <a:pt x="407" y="5"/>
                  </a:lnTo>
                  <a:lnTo>
                    <a:pt x="352" y="13"/>
                  </a:lnTo>
                  <a:lnTo>
                    <a:pt x="297" y="25"/>
                  </a:lnTo>
                  <a:lnTo>
                    <a:pt x="242" y="41"/>
                  </a:lnTo>
                  <a:lnTo>
                    <a:pt x="190" y="60"/>
                  </a:lnTo>
                  <a:lnTo>
                    <a:pt x="138" y="85"/>
                  </a:lnTo>
                  <a:lnTo>
                    <a:pt x="91" y="112"/>
                  </a:lnTo>
                  <a:lnTo>
                    <a:pt x="0" y="188"/>
                  </a:lnTo>
                  <a:lnTo>
                    <a:pt x="0" y="191"/>
                  </a:lnTo>
                </a:path>
              </a:pathLst>
            </a:custGeom>
            <a:solidFill>
              <a:srgbClr val="FFFF00"/>
            </a:solidFill>
            <a:ln w="254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11" y="3427"/>
              <a:ext cx="609" cy="1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0" y="6"/>
                </a:cxn>
                <a:cxn ang="0">
                  <a:pos x="82" y="2"/>
                </a:cxn>
                <a:cxn ang="0">
                  <a:pos x="126" y="0"/>
                </a:cxn>
                <a:cxn ang="0">
                  <a:pos x="171" y="2"/>
                </a:cxn>
                <a:cxn ang="0">
                  <a:pos x="217" y="8"/>
                </a:cxn>
                <a:cxn ang="0">
                  <a:pos x="263" y="15"/>
                </a:cxn>
                <a:cxn ang="0">
                  <a:pos x="310" y="26"/>
                </a:cxn>
                <a:cxn ang="0">
                  <a:pos x="355" y="40"/>
                </a:cxn>
                <a:cxn ang="0">
                  <a:pos x="401" y="57"/>
                </a:cxn>
                <a:cxn ang="0">
                  <a:pos x="446" y="77"/>
                </a:cxn>
                <a:cxn ang="0">
                  <a:pos x="489" y="99"/>
                </a:cxn>
                <a:cxn ang="0">
                  <a:pos x="530" y="125"/>
                </a:cxn>
                <a:cxn ang="0">
                  <a:pos x="608" y="184"/>
                </a:cxn>
                <a:cxn ang="0">
                  <a:pos x="608" y="186"/>
                </a:cxn>
              </a:cxnLst>
              <a:rect l="0" t="0" r="r" b="b"/>
              <a:pathLst>
                <a:path w="609" h="187">
                  <a:moveTo>
                    <a:pt x="0" y="14"/>
                  </a:moveTo>
                  <a:lnTo>
                    <a:pt x="40" y="6"/>
                  </a:lnTo>
                  <a:lnTo>
                    <a:pt x="82" y="2"/>
                  </a:lnTo>
                  <a:lnTo>
                    <a:pt x="126" y="0"/>
                  </a:lnTo>
                  <a:lnTo>
                    <a:pt x="171" y="2"/>
                  </a:lnTo>
                  <a:lnTo>
                    <a:pt x="217" y="8"/>
                  </a:lnTo>
                  <a:lnTo>
                    <a:pt x="263" y="15"/>
                  </a:lnTo>
                  <a:lnTo>
                    <a:pt x="310" y="26"/>
                  </a:lnTo>
                  <a:lnTo>
                    <a:pt x="355" y="40"/>
                  </a:lnTo>
                  <a:lnTo>
                    <a:pt x="401" y="57"/>
                  </a:lnTo>
                  <a:lnTo>
                    <a:pt x="446" y="77"/>
                  </a:lnTo>
                  <a:lnTo>
                    <a:pt x="489" y="99"/>
                  </a:lnTo>
                  <a:lnTo>
                    <a:pt x="530" y="125"/>
                  </a:lnTo>
                  <a:lnTo>
                    <a:pt x="608" y="184"/>
                  </a:lnTo>
                  <a:lnTo>
                    <a:pt x="608" y="186"/>
                  </a:lnTo>
                </a:path>
              </a:pathLst>
            </a:custGeom>
            <a:solidFill>
              <a:srgbClr val="FFFF00"/>
            </a:solidFill>
            <a:ln w="254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094" y="2745"/>
              <a:ext cx="225" cy="869"/>
            </a:xfrm>
            <a:custGeom>
              <a:avLst/>
              <a:gdLst/>
              <a:ahLst/>
              <a:cxnLst>
                <a:cxn ang="0">
                  <a:pos x="0" y="814"/>
                </a:cxn>
                <a:cxn ang="0">
                  <a:pos x="13" y="102"/>
                </a:cxn>
                <a:cxn ang="0">
                  <a:pos x="132" y="0"/>
                </a:cxn>
                <a:cxn ang="0">
                  <a:pos x="224" y="99"/>
                </a:cxn>
                <a:cxn ang="0">
                  <a:pos x="204" y="868"/>
                </a:cxn>
                <a:cxn ang="0">
                  <a:pos x="0" y="814"/>
                </a:cxn>
              </a:cxnLst>
              <a:rect l="0" t="0" r="r" b="b"/>
              <a:pathLst>
                <a:path w="225" h="869">
                  <a:moveTo>
                    <a:pt x="0" y="814"/>
                  </a:moveTo>
                  <a:lnTo>
                    <a:pt x="13" y="102"/>
                  </a:lnTo>
                  <a:lnTo>
                    <a:pt x="132" y="0"/>
                  </a:lnTo>
                  <a:lnTo>
                    <a:pt x="224" y="99"/>
                  </a:lnTo>
                  <a:lnTo>
                    <a:pt x="204" y="868"/>
                  </a:lnTo>
                  <a:lnTo>
                    <a:pt x="0" y="814"/>
                  </a:lnTo>
                </a:path>
              </a:pathLst>
            </a:custGeom>
            <a:solidFill>
              <a:srgbClr val="FFFF00"/>
            </a:solidFill>
            <a:ln w="254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3807" y="2751"/>
              <a:ext cx="211" cy="863"/>
            </a:xfrm>
            <a:custGeom>
              <a:avLst/>
              <a:gdLst/>
              <a:ahLst/>
              <a:cxnLst>
                <a:cxn ang="0">
                  <a:pos x="0" y="809"/>
                </a:cxn>
                <a:cxn ang="0">
                  <a:pos x="13" y="102"/>
                </a:cxn>
                <a:cxn ang="0">
                  <a:pos x="124" y="0"/>
                </a:cxn>
                <a:cxn ang="0">
                  <a:pos x="210" y="99"/>
                </a:cxn>
                <a:cxn ang="0">
                  <a:pos x="192" y="862"/>
                </a:cxn>
                <a:cxn ang="0">
                  <a:pos x="0" y="809"/>
                </a:cxn>
              </a:cxnLst>
              <a:rect l="0" t="0" r="r" b="b"/>
              <a:pathLst>
                <a:path w="211" h="863">
                  <a:moveTo>
                    <a:pt x="0" y="809"/>
                  </a:moveTo>
                  <a:lnTo>
                    <a:pt x="13" y="102"/>
                  </a:lnTo>
                  <a:lnTo>
                    <a:pt x="124" y="0"/>
                  </a:lnTo>
                  <a:lnTo>
                    <a:pt x="210" y="99"/>
                  </a:lnTo>
                  <a:lnTo>
                    <a:pt x="192" y="862"/>
                  </a:lnTo>
                  <a:lnTo>
                    <a:pt x="0" y="809"/>
                  </a:lnTo>
                </a:path>
              </a:pathLst>
            </a:custGeom>
            <a:solidFill>
              <a:srgbClr val="FFFF00"/>
            </a:solidFill>
            <a:ln w="254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16" name="Freeform 20"/>
          <p:cNvSpPr>
            <a:spLocks/>
          </p:cNvSpPr>
          <p:nvPr/>
        </p:nvSpPr>
        <p:spPr bwMode="auto">
          <a:xfrm>
            <a:off x="2379663" y="3362325"/>
            <a:ext cx="1087437" cy="109538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57" y="62"/>
              </a:cxn>
              <a:cxn ang="0">
                <a:pos x="117" y="65"/>
              </a:cxn>
              <a:cxn ang="0">
                <a:pos x="179" y="68"/>
              </a:cxn>
              <a:cxn ang="0">
                <a:pos x="243" y="68"/>
              </a:cxn>
              <a:cxn ang="0">
                <a:pos x="308" y="67"/>
              </a:cxn>
              <a:cxn ang="0">
                <a:pos x="373" y="63"/>
              </a:cxn>
              <a:cxn ang="0">
                <a:pos x="437" y="58"/>
              </a:cxn>
              <a:cxn ang="0">
                <a:pos x="500" y="49"/>
              </a:cxn>
              <a:cxn ang="0">
                <a:pos x="562" y="38"/>
              </a:cxn>
              <a:cxn ang="0">
                <a:pos x="684" y="3"/>
              </a:cxn>
              <a:cxn ang="0">
                <a:pos x="684" y="0"/>
              </a:cxn>
            </a:cxnLst>
            <a:rect l="0" t="0" r="r" b="b"/>
            <a:pathLst>
              <a:path w="685" h="69">
                <a:moveTo>
                  <a:pt x="0" y="58"/>
                </a:moveTo>
                <a:lnTo>
                  <a:pt x="57" y="62"/>
                </a:lnTo>
                <a:lnTo>
                  <a:pt x="117" y="65"/>
                </a:lnTo>
                <a:lnTo>
                  <a:pt x="179" y="68"/>
                </a:lnTo>
                <a:lnTo>
                  <a:pt x="243" y="68"/>
                </a:lnTo>
                <a:lnTo>
                  <a:pt x="308" y="67"/>
                </a:lnTo>
                <a:lnTo>
                  <a:pt x="373" y="63"/>
                </a:lnTo>
                <a:lnTo>
                  <a:pt x="437" y="58"/>
                </a:lnTo>
                <a:lnTo>
                  <a:pt x="500" y="49"/>
                </a:lnTo>
                <a:lnTo>
                  <a:pt x="562" y="38"/>
                </a:lnTo>
                <a:lnTo>
                  <a:pt x="684" y="3"/>
                </a:lnTo>
                <a:lnTo>
                  <a:pt x="684" y="0"/>
                </a:lnTo>
              </a:path>
            </a:pathLst>
          </a:custGeom>
          <a:solidFill>
            <a:srgbClr val="FF33CC"/>
          </a:solidFill>
          <a:ln w="25400" cap="rnd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2138363" y="3422650"/>
            <a:ext cx="33337" cy="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18" name="Freeform 22"/>
          <p:cNvSpPr>
            <a:spLocks/>
          </p:cNvSpPr>
          <p:nvPr/>
        </p:nvSpPr>
        <p:spPr bwMode="auto">
          <a:xfrm>
            <a:off x="700088" y="3221038"/>
            <a:ext cx="1244600" cy="217487"/>
          </a:xfrm>
          <a:custGeom>
            <a:avLst/>
            <a:gdLst/>
            <a:ahLst/>
            <a:cxnLst>
              <a:cxn ang="0">
                <a:pos x="783" y="135"/>
              </a:cxn>
              <a:cxn ang="0">
                <a:pos x="723" y="136"/>
              </a:cxn>
              <a:cxn ang="0">
                <a:pos x="660" y="135"/>
              </a:cxn>
              <a:cxn ang="0">
                <a:pos x="595" y="131"/>
              </a:cxn>
              <a:cxn ang="0">
                <a:pos x="527" y="126"/>
              </a:cxn>
              <a:cxn ang="0">
                <a:pos x="459" y="118"/>
              </a:cxn>
              <a:cxn ang="0">
                <a:pos x="391" y="109"/>
              </a:cxn>
              <a:cxn ang="0">
                <a:pos x="322" y="98"/>
              </a:cxn>
              <a:cxn ang="0">
                <a:pos x="254" y="83"/>
              </a:cxn>
              <a:cxn ang="0">
                <a:pos x="188" y="66"/>
              </a:cxn>
              <a:cxn ang="0">
                <a:pos x="123" y="48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784" h="137">
                <a:moveTo>
                  <a:pt x="783" y="135"/>
                </a:moveTo>
                <a:lnTo>
                  <a:pt x="723" y="136"/>
                </a:lnTo>
                <a:lnTo>
                  <a:pt x="660" y="135"/>
                </a:lnTo>
                <a:lnTo>
                  <a:pt x="595" y="131"/>
                </a:lnTo>
                <a:lnTo>
                  <a:pt x="527" y="126"/>
                </a:lnTo>
                <a:lnTo>
                  <a:pt x="459" y="118"/>
                </a:lnTo>
                <a:lnTo>
                  <a:pt x="391" y="109"/>
                </a:lnTo>
                <a:lnTo>
                  <a:pt x="322" y="98"/>
                </a:lnTo>
                <a:lnTo>
                  <a:pt x="254" y="83"/>
                </a:lnTo>
                <a:lnTo>
                  <a:pt x="188" y="66"/>
                </a:lnTo>
                <a:lnTo>
                  <a:pt x="123" y="48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F33CC"/>
          </a:solidFill>
          <a:ln w="25400" cap="rnd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468438" y="249713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33CC"/>
                </a:solidFill>
              </a:rPr>
              <a:t>B</a:t>
            </a:r>
            <a:r>
              <a:rPr lang="en-US">
                <a:solidFill>
                  <a:srgbClr val="FF33CC"/>
                </a:solidFill>
              </a:rPr>
              <a:t>-</a:t>
            </a:r>
            <a:r>
              <a:rPr lang="en-US" sz="2400">
                <a:solidFill>
                  <a:srgbClr val="FF33CC"/>
                </a:solidFill>
              </a:rPr>
              <a:t>sejt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2209800" y="36576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rgbClr val="FF33CC"/>
                </a:solidFill>
              </a:rPr>
              <a:t>B-sejt receptor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121" name="Freeform 25"/>
          <p:cNvSpPr>
            <a:spLocks/>
          </p:cNvSpPr>
          <p:nvPr/>
        </p:nvSpPr>
        <p:spPr bwMode="auto">
          <a:xfrm>
            <a:off x="1785938" y="3390900"/>
            <a:ext cx="339725" cy="1219200"/>
          </a:xfrm>
          <a:custGeom>
            <a:avLst/>
            <a:gdLst/>
            <a:ahLst/>
            <a:cxnLst>
              <a:cxn ang="0">
                <a:pos x="4" y="767"/>
              </a:cxn>
              <a:cxn ang="0">
                <a:pos x="53" y="716"/>
              </a:cxn>
              <a:cxn ang="0">
                <a:pos x="155" y="736"/>
              </a:cxn>
              <a:cxn ang="0">
                <a:pos x="213" y="500"/>
              </a:cxn>
              <a:cxn ang="0">
                <a:pos x="212" y="1"/>
              </a:cxn>
              <a:cxn ang="0">
                <a:pos x="108" y="0"/>
              </a:cxn>
              <a:cxn ang="0">
                <a:pos x="108" y="511"/>
              </a:cxn>
              <a:cxn ang="0">
                <a:pos x="0" y="627"/>
              </a:cxn>
              <a:cxn ang="0">
                <a:pos x="4" y="767"/>
              </a:cxn>
            </a:cxnLst>
            <a:rect l="0" t="0" r="r" b="b"/>
            <a:pathLst>
              <a:path w="214" h="768">
                <a:moveTo>
                  <a:pt x="4" y="767"/>
                </a:moveTo>
                <a:lnTo>
                  <a:pt x="53" y="716"/>
                </a:lnTo>
                <a:lnTo>
                  <a:pt x="155" y="736"/>
                </a:lnTo>
                <a:lnTo>
                  <a:pt x="213" y="500"/>
                </a:lnTo>
                <a:lnTo>
                  <a:pt x="212" y="1"/>
                </a:lnTo>
                <a:lnTo>
                  <a:pt x="108" y="0"/>
                </a:lnTo>
                <a:lnTo>
                  <a:pt x="108" y="511"/>
                </a:lnTo>
                <a:lnTo>
                  <a:pt x="0" y="627"/>
                </a:lnTo>
                <a:lnTo>
                  <a:pt x="4" y="767"/>
                </a:lnTo>
              </a:path>
            </a:pathLst>
          </a:custGeom>
          <a:solidFill>
            <a:srgbClr val="FF33CC"/>
          </a:solidFill>
          <a:ln w="12700" cap="rnd" cmpd="sng">
            <a:solidFill>
              <a:srgbClr val="FF33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>
            <a:off x="2133600" y="3429000"/>
            <a:ext cx="388938" cy="1204913"/>
          </a:xfrm>
          <a:custGeom>
            <a:avLst/>
            <a:gdLst/>
            <a:ahLst/>
            <a:cxnLst>
              <a:cxn ang="0">
                <a:pos x="244" y="758"/>
              </a:cxn>
              <a:cxn ang="0">
                <a:pos x="181" y="676"/>
              </a:cxn>
              <a:cxn ang="0">
                <a:pos x="73" y="714"/>
              </a:cxn>
              <a:cxn ang="0">
                <a:pos x="0" y="481"/>
              </a:cxn>
              <a:cxn ang="0">
                <a:pos x="1" y="1"/>
              </a:cxn>
              <a:cxn ang="0">
                <a:pos x="121" y="0"/>
              </a:cxn>
              <a:cxn ang="0">
                <a:pos x="121" y="461"/>
              </a:cxn>
              <a:cxn ang="0">
                <a:pos x="243" y="594"/>
              </a:cxn>
              <a:cxn ang="0">
                <a:pos x="244" y="758"/>
              </a:cxn>
            </a:cxnLst>
            <a:rect l="0" t="0" r="r" b="b"/>
            <a:pathLst>
              <a:path w="245" h="759">
                <a:moveTo>
                  <a:pt x="244" y="758"/>
                </a:moveTo>
                <a:lnTo>
                  <a:pt x="181" y="676"/>
                </a:lnTo>
                <a:lnTo>
                  <a:pt x="73" y="714"/>
                </a:lnTo>
                <a:lnTo>
                  <a:pt x="0" y="481"/>
                </a:lnTo>
                <a:lnTo>
                  <a:pt x="1" y="1"/>
                </a:lnTo>
                <a:lnTo>
                  <a:pt x="121" y="0"/>
                </a:lnTo>
                <a:lnTo>
                  <a:pt x="121" y="461"/>
                </a:lnTo>
                <a:lnTo>
                  <a:pt x="243" y="594"/>
                </a:lnTo>
                <a:lnTo>
                  <a:pt x="244" y="758"/>
                </a:lnTo>
              </a:path>
            </a:pathLst>
          </a:custGeom>
          <a:solidFill>
            <a:srgbClr val="FF33CC"/>
          </a:solidFill>
          <a:ln w="12700" cap="rnd" cmpd="sng">
            <a:solidFill>
              <a:srgbClr val="FF33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6324600" y="4267200"/>
            <a:ext cx="463550" cy="871538"/>
          </a:xfrm>
          <a:custGeom>
            <a:avLst/>
            <a:gdLst/>
            <a:ahLst/>
            <a:cxnLst>
              <a:cxn ang="0">
                <a:pos x="0" y="361"/>
              </a:cxn>
              <a:cxn ang="0">
                <a:pos x="68" y="353"/>
              </a:cxn>
              <a:cxn ang="0">
                <a:pos x="92" y="337"/>
              </a:cxn>
              <a:cxn ang="0">
                <a:pos x="96" y="325"/>
              </a:cxn>
              <a:cxn ang="0">
                <a:pos x="104" y="313"/>
              </a:cxn>
              <a:cxn ang="0">
                <a:pos x="112" y="289"/>
              </a:cxn>
              <a:cxn ang="0">
                <a:pos x="84" y="205"/>
              </a:cxn>
              <a:cxn ang="0">
                <a:pos x="52" y="177"/>
              </a:cxn>
              <a:cxn ang="0">
                <a:pos x="16" y="81"/>
              </a:cxn>
              <a:cxn ang="0">
                <a:pos x="68" y="1"/>
              </a:cxn>
              <a:cxn ang="0">
                <a:pos x="140" y="17"/>
              </a:cxn>
              <a:cxn ang="0">
                <a:pos x="176" y="77"/>
              </a:cxn>
              <a:cxn ang="0">
                <a:pos x="172" y="117"/>
              </a:cxn>
              <a:cxn ang="0">
                <a:pos x="140" y="141"/>
              </a:cxn>
              <a:cxn ang="0">
                <a:pos x="28" y="177"/>
              </a:cxn>
              <a:cxn ang="0">
                <a:pos x="36" y="237"/>
              </a:cxn>
              <a:cxn ang="0">
                <a:pos x="48" y="241"/>
              </a:cxn>
              <a:cxn ang="0">
                <a:pos x="72" y="257"/>
              </a:cxn>
              <a:cxn ang="0">
                <a:pos x="84" y="265"/>
              </a:cxn>
              <a:cxn ang="0">
                <a:pos x="92" y="277"/>
              </a:cxn>
              <a:cxn ang="0">
                <a:pos x="104" y="285"/>
              </a:cxn>
              <a:cxn ang="0">
                <a:pos x="120" y="305"/>
              </a:cxn>
              <a:cxn ang="0">
                <a:pos x="164" y="357"/>
              </a:cxn>
              <a:cxn ang="0">
                <a:pos x="188" y="365"/>
              </a:cxn>
              <a:cxn ang="0">
                <a:pos x="252" y="317"/>
              </a:cxn>
              <a:cxn ang="0">
                <a:pos x="220" y="237"/>
              </a:cxn>
              <a:cxn ang="0">
                <a:pos x="196" y="217"/>
              </a:cxn>
              <a:cxn ang="0">
                <a:pos x="144" y="149"/>
              </a:cxn>
              <a:cxn ang="0">
                <a:pos x="124" y="113"/>
              </a:cxn>
              <a:cxn ang="0">
                <a:pos x="108" y="61"/>
              </a:cxn>
              <a:cxn ang="0">
                <a:pos x="120" y="29"/>
              </a:cxn>
              <a:cxn ang="0">
                <a:pos x="144" y="21"/>
              </a:cxn>
              <a:cxn ang="0">
                <a:pos x="224" y="33"/>
              </a:cxn>
              <a:cxn ang="0">
                <a:pos x="248" y="49"/>
              </a:cxn>
              <a:cxn ang="0">
                <a:pos x="260" y="57"/>
              </a:cxn>
              <a:cxn ang="0">
                <a:pos x="272" y="81"/>
              </a:cxn>
              <a:cxn ang="0">
                <a:pos x="224" y="181"/>
              </a:cxn>
              <a:cxn ang="0">
                <a:pos x="188" y="221"/>
              </a:cxn>
              <a:cxn ang="0">
                <a:pos x="184" y="233"/>
              </a:cxn>
              <a:cxn ang="0">
                <a:pos x="176" y="245"/>
              </a:cxn>
              <a:cxn ang="0">
                <a:pos x="168" y="269"/>
              </a:cxn>
              <a:cxn ang="0">
                <a:pos x="200" y="389"/>
              </a:cxn>
              <a:cxn ang="0">
                <a:pos x="224" y="405"/>
              </a:cxn>
              <a:cxn ang="0">
                <a:pos x="236" y="409"/>
              </a:cxn>
              <a:cxn ang="0">
                <a:pos x="260" y="425"/>
              </a:cxn>
              <a:cxn ang="0">
                <a:pos x="272" y="433"/>
              </a:cxn>
              <a:cxn ang="0">
                <a:pos x="292" y="469"/>
              </a:cxn>
              <a:cxn ang="0">
                <a:pos x="288" y="505"/>
              </a:cxn>
              <a:cxn ang="0">
                <a:pos x="268" y="521"/>
              </a:cxn>
              <a:cxn ang="0">
                <a:pos x="188" y="549"/>
              </a:cxn>
              <a:cxn ang="0">
                <a:pos x="40" y="441"/>
              </a:cxn>
            </a:cxnLst>
            <a:rect l="0" t="0" r="r" b="b"/>
            <a:pathLst>
              <a:path w="292" h="549">
                <a:moveTo>
                  <a:pt x="0" y="361"/>
                </a:moveTo>
                <a:cubicBezTo>
                  <a:pt x="23" y="359"/>
                  <a:pt x="48" y="364"/>
                  <a:pt x="68" y="353"/>
                </a:cubicBezTo>
                <a:cubicBezTo>
                  <a:pt x="76" y="348"/>
                  <a:pt x="92" y="337"/>
                  <a:pt x="92" y="337"/>
                </a:cubicBezTo>
                <a:cubicBezTo>
                  <a:pt x="93" y="333"/>
                  <a:pt x="94" y="329"/>
                  <a:pt x="96" y="325"/>
                </a:cubicBezTo>
                <a:cubicBezTo>
                  <a:pt x="98" y="321"/>
                  <a:pt x="102" y="317"/>
                  <a:pt x="104" y="313"/>
                </a:cubicBezTo>
                <a:cubicBezTo>
                  <a:pt x="107" y="305"/>
                  <a:pt x="112" y="289"/>
                  <a:pt x="112" y="289"/>
                </a:cubicBezTo>
                <a:cubicBezTo>
                  <a:pt x="109" y="252"/>
                  <a:pt x="115" y="226"/>
                  <a:pt x="84" y="205"/>
                </a:cubicBezTo>
                <a:cubicBezTo>
                  <a:pt x="76" y="193"/>
                  <a:pt x="52" y="177"/>
                  <a:pt x="52" y="177"/>
                </a:cubicBezTo>
                <a:cubicBezTo>
                  <a:pt x="41" y="143"/>
                  <a:pt x="22" y="117"/>
                  <a:pt x="16" y="81"/>
                </a:cubicBezTo>
                <a:cubicBezTo>
                  <a:pt x="21" y="40"/>
                  <a:pt x="25" y="15"/>
                  <a:pt x="68" y="1"/>
                </a:cubicBezTo>
                <a:cubicBezTo>
                  <a:pt x="103" y="4"/>
                  <a:pt x="115" y="0"/>
                  <a:pt x="140" y="17"/>
                </a:cubicBezTo>
                <a:cubicBezTo>
                  <a:pt x="153" y="37"/>
                  <a:pt x="163" y="58"/>
                  <a:pt x="176" y="77"/>
                </a:cubicBezTo>
                <a:cubicBezTo>
                  <a:pt x="175" y="90"/>
                  <a:pt x="175" y="104"/>
                  <a:pt x="172" y="117"/>
                </a:cubicBezTo>
                <a:cubicBezTo>
                  <a:pt x="169" y="129"/>
                  <a:pt x="150" y="137"/>
                  <a:pt x="140" y="141"/>
                </a:cubicBezTo>
                <a:cubicBezTo>
                  <a:pt x="104" y="157"/>
                  <a:pt x="62" y="155"/>
                  <a:pt x="28" y="177"/>
                </a:cubicBezTo>
                <a:cubicBezTo>
                  <a:pt x="10" y="203"/>
                  <a:pt x="18" y="210"/>
                  <a:pt x="36" y="237"/>
                </a:cubicBezTo>
                <a:cubicBezTo>
                  <a:pt x="38" y="241"/>
                  <a:pt x="44" y="239"/>
                  <a:pt x="48" y="241"/>
                </a:cubicBezTo>
                <a:cubicBezTo>
                  <a:pt x="56" y="246"/>
                  <a:pt x="64" y="252"/>
                  <a:pt x="72" y="257"/>
                </a:cubicBezTo>
                <a:cubicBezTo>
                  <a:pt x="76" y="260"/>
                  <a:pt x="84" y="265"/>
                  <a:pt x="84" y="265"/>
                </a:cubicBezTo>
                <a:cubicBezTo>
                  <a:pt x="87" y="269"/>
                  <a:pt x="89" y="274"/>
                  <a:pt x="92" y="277"/>
                </a:cubicBezTo>
                <a:cubicBezTo>
                  <a:pt x="95" y="280"/>
                  <a:pt x="101" y="281"/>
                  <a:pt x="104" y="285"/>
                </a:cubicBezTo>
                <a:cubicBezTo>
                  <a:pt x="126" y="313"/>
                  <a:pt x="86" y="282"/>
                  <a:pt x="120" y="305"/>
                </a:cubicBezTo>
                <a:cubicBezTo>
                  <a:pt x="129" y="333"/>
                  <a:pt x="141" y="341"/>
                  <a:pt x="164" y="357"/>
                </a:cubicBezTo>
                <a:cubicBezTo>
                  <a:pt x="171" y="362"/>
                  <a:pt x="188" y="365"/>
                  <a:pt x="188" y="365"/>
                </a:cubicBezTo>
                <a:cubicBezTo>
                  <a:pt x="225" y="360"/>
                  <a:pt x="240" y="353"/>
                  <a:pt x="252" y="317"/>
                </a:cubicBezTo>
                <a:cubicBezTo>
                  <a:pt x="248" y="283"/>
                  <a:pt x="244" y="261"/>
                  <a:pt x="220" y="237"/>
                </a:cubicBezTo>
                <a:cubicBezTo>
                  <a:pt x="197" y="214"/>
                  <a:pt x="219" y="246"/>
                  <a:pt x="196" y="217"/>
                </a:cubicBezTo>
                <a:cubicBezTo>
                  <a:pt x="178" y="194"/>
                  <a:pt x="168" y="165"/>
                  <a:pt x="144" y="149"/>
                </a:cubicBezTo>
                <a:cubicBezTo>
                  <a:pt x="137" y="128"/>
                  <a:pt x="142" y="141"/>
                  <a:pt x="124" y="113"/>
                </a:cubicBezTo>
                <a:cubicBezTo>
                  <a:pt x="116" y="101"/>
                  <a:pt x="112" y="76"/>
                  <a:pt x="108" y="61"/>
                </a:cubicBezTo>
                <a:cubicBezTo>
                  <a:pt x="110" y="53"/>
                  <a:pt x="111" y="35"/>
                  <a:pt x="120" y="29"/>
                </a:cubicBezTo>
                <a:cubicBezTo>
                  <a:pt x="127" y="25"/>
                  <a:pt x="144" y="21"/>
                  <a:pt x="144" y="21"/>
                </a:cubicBezTo>
                <a:cubicBezTo>
                  <a:pt x="208" y="26"/>
                  <a:pt x="182" y="19"/>
                  <a:pt x="224" y="33"/>
                </a:cubicBezTo>
                <a:cubicBezTo>
                  <a:pt x="233" y="36"/>
                  <a:pt x="240" y="44"/>
                  <a:pt x="248" y="49"/>
                </a:cubicBezTo>
                <a:cubicBezTo>
                  <a:pt x="252" y="52"/>
                  <a:pt x="260" y="57"/>
                  <a:pt x="260" y="57"/>
                </a:cubicBezTo>
                <a:cubicBezTo>
                  <a:pt x="263" y="65"/>
                  <a:pt x="271" y="72"/>
                  <a:pt x="272" y="81"/>
                </a:cubicBezTo>
                <a:cubicBezTo>
                  <a:pt x="275" y="122"/>
                  <a:pt x="257" y="159"/>
                  <a:pt x="224" y="181"/>
                </a:cubicBezTo>
                <a:cubicBezTo>
                  <a:pt x="219" y="197"/>
                  <a:pt x="202" y="212"/>
                  <a:pt x="188" y="221"/>
                </a:cubicBezTo>
                <a:cubicBezTo>
                  <a:pt x="187" y="225"/>
                  <a:pt x="186" y="229"/>
                  <a:pt x="184" y="233"/>
                </a:cubicBezTo>
                <a:cubicBezTo>
                  <a:pt x="182" y="237"/>
                  <a:pt x="178" y="241"/>
                  <a:pt x="176" y="245"/>
                </a:cubicBezTo>
                <a:cubicBezTo>
                  <a:pt x="173" y="253"/>
                  <a:pt x="168" y="269"/>
                  <a:pt x="168" y="269"/>
                </a:cubicBezTo>
                <a:cubicBezTo>
                  <a:pt x="170" y="295"/>
                  <a:pt x="169" y="369"/>
                  <a:pt x="200" y="389"/>
                </a:cubicBezTo>
                <a:cubicBezTo>
                  <a:pt x="208" y="394"/>
                  <a:pt x="215" y="402"/>
                  <a:pt x="224" y="405"/>
                </a:cubicBezTo>
                <a:cubicBezTo>
                  <a:pt x="228" y="406"/>
                  <a:pt x="232" y="407"/>
                  <a:pt x="236" y="409"/>
                </a:cubicBezTo>
                <a:cubicBezTo>
                  <a:pt x="244" y="414"/>
                  <a:pt x="252" y="420"/>
                  <a:pt x="260" y="425"/>
                </a:cubicBezTo>
                <a:cubicBezTo>
                  <a:pt x="264" y="428"/>
                  <a:pt x="272" y="433"/>
                  <a:pt x="272" y="433"/>
                </a:cubicBezTo>
                <a:cubicBezTo>
                  <a:pt x="280" y="445"/>
                  <a:pt x="284" y="457"/>
                  <a:pt x="292" y="469"/>
                </a:cubicBezTo>
                <a:cubicBezTo>
                  <a:pt x="291" y="481"/>
                  <a:pt x="291" y="493"/>
                  <a:pt x="288" y="505"/>
                </a:cubicBezTo>
                <a:cubicBezTo>
                  <a:pt x="284" y="520"/>
                  <a:pt x="279" y="516"/>
                  <a:pt x="268" y="521"/>
                </a:cubicBezTo>
                <a:cubicBezTo>
                  <a:pt x="242" y="534"/>
                  <a:pt x="217" y="543"/>
                  <a:pt x="188" y="549"/>
                </a:cubicBezTo>
                <a:cubicBezTo>
                  <a:pt x="125" y="543"/>
                  <a:pt x="40" y="519"/>
                  <a:pt x="40" y="44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6324600" y="4114800"/>
            <a:ext cx="2819400" cy="1096963"/>
            <a:chOff x="3984" y="2592"/>
            <a:chExt cx="1776" cy="691"/>
          </a:xfrm>
        </p:grpSpPr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4272" y="2736"/>
              <a:ext cx="25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3984" y="2688"/>
              <a:ext cx="152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28"/>
                </a:cxn>
                <a:cxn ang="0">
                  <a:pos x="16" y="24"/>
                </a:cxn>
                <a:cxn ang="0">
                  <a:pos x="80" y="2"/>
                </a:cxn>
                <a:cxn ang="0">
                  <a:pos x="94" y="4"/>
                </a:cxn>
                <a:cxn ang="0">
                  <a:pos x="106" y="14"/>
                </a:cxn>
              </a:cxnLst>
              <a:rect l="0" t="0" r="r" b="b"/>
              <a:pathLst>
                <a:path w="106" h="40">
                  <a:moveTo>
                    <a:pt x="0" y="40"/>
                  </a:moveTo>
                  <a:cubicBezTo>
                    <a:pt x="1" y="36"/>
                    <a:pt x="3" y="32"/>
                    <a:pt x="4" y="28"/>
                  </a:cubicBezTo>
                  <a:cubicBezTo>
                    <a:pt x="5" y="24"/>
                    <a:pt x="16" y="24"/>
                    <a:pt x="16" y="24"/>
                  </a:cubicBezTo>
                  <a:cubicBezTo>
                    <a:pt x="32" y="0"/>
                    <a:pt x="51" y="4"/>
                    <a:pt x="80" y="2"/>
                  </a:cubicBezTo>
                  <a:cubicBezTo>
                    <a:pt x="85" y="3"/>
                    <a:pt x="89" y="3"/>
                    <a:pt x="94" y="4"/>
                  </a:cubicBezTo>
                  <a:cubicBezTo>
                    <a:pt x="100" y="6"/>
                    <a:pt x="101" y="14"/>
                    <a:pt x="106" y="1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4491" y="2592"/>
              <a:ext cx="1269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FF0000"/>
                  </a:solidFill>
                </a:rPr>
                <a:t>Feldolgozott peptid</a:t>
              </a:r>
              <a:endParaRPr lang="en-US" sz="1400">
                <a:solidFill>
                  <a:schemeClr val="tx1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(</a:t>
              </a:r>
              <a:r>
                <a:rPr lang="en-US">
                  <a:solidFill>
                    <a:srgbClr val="FF0000"/>
                  </a:solidFill>
                </a:rPr>
                <a:t>lineáris epitóp</a:t>
              </a:r>
              <a:r>
                <a:rPr lang="en-US" sz="1400">
                  <a:solidFill>
                    <a:srgbClr val="FF0000"/>
                  </a:solidFill>
                </a:rPr>
                <a:t>)</a:t>
              </a:r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1905000" y="4343400"/>
            <a:ext cx="2565400" cy="1552575"/>
            <a:chOff x="1200" y="2736"/>
            <a:chExt cx="1616" cy="978"/>
          </a:xfrm>
        </p:grpSpPr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flipV="1">
              <a:off x="1680" y="2976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1728" y="2736"/>
              <a:ext cx="108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FF0000"/>
                  </a:solidFill>
                </a:rPr>
                <a:t>Teljes molekula</a:t>
              </a:r>
              <a:endParaRPr lang="en-US" sz="2400">
                <a:solidFill>
                  <a:schemeClr val="tx1"/>
                </a:solidFill>
              </a:endParaRPr>
            </a:p>
            <a:p>
              <a:pPr algn="ctr" eaLnBrk="0" hangingPunct="0"/>
              <a:r>
                <a:rPr lang="en-US" sz="2400">
                  <a:solidFill>
                    <a:srgbClr val="FF0000"/>
                  </a:solidFill>
                </a:rPr>
                <a:t>(</a:t>
              </a:r>
              <a:r>
                <a:rPr lang="en-US">
                  <a:solidFill>
                    <a:srgbClr val="FF0000"/>
                  </a:solidFill>
                </a:rPr>
                <a:t>konformációs</a:t>
              </a:r>
              <a:r>
                <a:rPr lang="en-US" sz="2000">
                  <a:solidFill>
                    <a:srgbClr val="FF0000"/>
                  </a:solidFill>
                </a:rPr>
                <a:t> </a:t>
              </a:r>
              <a:r>
                <a:rPr lang="en-US">
                  <a:solidFill>
                    <a:srgbClr val="FF0000"/>
                  </a:solidFill>
                </a:rPr>
                <a:t>epitóp</a:t>
              </a:r>
              <a:r>
                <a:rPr lang="en-US" sz="2400">
                  <a:solidFill>
                    <a:srgbClr val="FF0000"/>
                  </a:solidFill>
                </a:rPr>
                <a:t>)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131" name="Group 35"/>
            <p:cNvGrpSpPr>
              <a:grpSpLocks/>
            </p:cNvGrpSpPr>
            <p:nvPr/>
          </p:nvGrpSpPr>
          <p:grpSpPr bwMode="auto">
            <a:xfrm>
              <a:off x="1200" y="2832"/>
              <a:ext cx="323" cy="550"/>
              <a:chOff x="1228" y="2774"/>
              <a:chExt cx="292" cy="550"/>
            </a:xfrm>
          </p:grpSpPr>
          <p:grpSp>
            <p:nvGrpSpPr>
              <p:cNvPr id="4132" name="Group 36"/>
              <p:cNvGrpSpPr>
                <a:grpSpLocks/>
              </p:cNvGrpSpPr>
              <p:nvPr/>
            </p:nvGrpSpPr>
            <p:grpSpPr bwMode="auto">
              <a:xfrm>
                <a:off x="1228" y="2775"/>
                <a:ext cx="292" cy="549"/>
                <a:chOff x="2920" y="2463"/>
                <a:chExt cx="292" cy="549"/>
              </a:xfrm>
            </p:grpSpPr>
            <p:sp>
              <p:nvSpPr>
                <p:cNvPr id="4133" name="Freeform 37"/>
                <p:cNvSpPr>
                  <a:spLocks/>
                </p:cNvSpPr>
                <p:nvPr/>
              </p:nvSpPr>
              <p:spPr bwMode="auto">
                <a:xfrm>
                  <a:off x="2920" y="2463"/>
                  <a:ext cx="292" cy="549"/>
                </a:xfrm>
                <a:custGeom>
                  <a:avLst/>
                  <a:gdLst/>
                  <a:ahLst/>
                  <a:cxnLst>
                    <a:cxn ang="0">
                      <a:pos x="0" y="361"/>
                    </a:cxn>
                    <a:cxn ang="0">
                      <a:pos x="68" y="353"/>
                    </a:cxn>
                    <a:cxn ang="0">
                      <a:pos x="92" y="337"/>
                    </a:cxn>
                    <a:cxn ang="0">
                      <a:pos x="96" y="325"/>
                    </a:cxn>
                    <a:cxn ang="0">
                      <a:pos x="104" y="313"/>
                    </a:cxn>
                    <a:cxn ang="0">
                      <a:pos x="112" y="289"/>
                    </a:cxn>
                    <a:cxn ang="0">
                      <a:pos x="84" y="205"/>
                    </a:cxn>
                    <a:cxn ang="0">
                      <a:pos x="52" y="177"/>
                    </a:cxn>
                    <a:cxn ang="0">
                      <a:pos x="16" y="81"/>
                    </a:cxn>
                    <a:cxn ang="0">
                      <a:pos x="68" y="1"/>
                    </a:cxn>
                    <a:cxn ang="0">
                      <a:pos x="140" y="17"/>
                    </a:cxn>
                    <a:cxn ang="0">
                      <a:pos x="176" y="77"/>
                    </a:cxn>
                    <a:cxn ang="0">
                      <a:pos x="172" y="117"/>
                    </a:cxn>
                    <a:cxn ang="0">
                      <a:pos x="140" y="141"/>
                    </a:cxn>
                    <a:cxn ang="0">
                      <a:pos x="28" y="177"/>
                    </a:cxn>
                    <a:cxn ang="0">
                      <a:pos x="36" y="237"/>
                    </a:cxn>
                    <a:cxn ang="0">
                      <a:pos x="48" y="241"/>
                    </a:cxn>
                    <a:cxn ang="0">
                      <a:pos x="72" y="257"/>
                    </a:cxn>
                    <a:cxn ang="0">
                      <a:pos x="84" y="265"/>
                    </a:cxn>
                    <a:cxn ang="0">
                      <a:pos x="92" y="277"/>
                    </a:cxn>
                    <a:cxn ang="0">
                      <a:pos x="104" y="285"/>
                    </a:cxn>
                    <a:cxn ang="0">
                      <a:pos x="120" y="305"/>
                    </a:cxn>
                    <a:cxn ang="0">
                      <a:pos x="164" y="357"/>
                    </a:cxn>
                    <a:cxn ang="0">
                      <a:pos x="188" y="365"/>
                    </a:cxn>
                    <a:cxn ang="0">
                      <a:pos x="252" y="317"/>
                    </a:cxn>
                    <a:cxn ang="0">
                      <a:pos x="220" y="237"/>
                    </a:cxn>
                    <a:cxn ang="0">
                      <a:pos x="196" y="217"/>
                    </a:cxn>
                    <a:cxn ang="0">
                      <a:pos x="144" y="149"/>
                    </a:cxn>
                    <a:cxn ang="0">
                      <a:pos x="124" y="113"/>
                    </a:cxn>
                    <a:cxn ang="0">
                      <a:pos x="108" y="61"/>
                    </a:cxn>
                    <a:cxn ang="0">
                      <a:pos x="120" y="29"/>
                    </a:cxn>
                    <a:cxn ang="0">
                      <a:pos x="144" y="21"/>
                    </a:cxn>
                    <a:cxn ang="0">
                      <a:pos x="224" y="33"/>
                    </a:cxn>
                    <a:cxn ang="0">
                      <a:pos x="248" y="49"/>
                    </a:cxn>
                    <a:cxn ang="0">
                      <a:pos x="260" y="57"/>
                    </a:cxn>
                    <a:cxn ang="0">
                      <a:pos x="272" y="81"/>
                    </a:cxn>
                    <a:cxn ang="0">
                      <a:pos x="224" y="181"/>
                    </a:cxn>
                    <a:cxn ang="0">
                      <a:pos x="188" y="221"/>
                    </a:cxn>
                    <a:cxn ang="0">
                      <a:pos x="184" y="233"/>
                    </a:cxn>
                    <a:cxn ang="0">
                      <a:pos x="176" y="245"/>
                    </a:cxn>
                    <a:cxn ang="0">
                      <a:pos x="168" y="269"/>
                    </a:cxn>
                    <a:cxn ang="0">
                      <a:pos x="200" y="389"/>
                    </a:cxn>
                    <a:cxn ang="0">
                      <a:pos x="224" y="405"/>
                    </a:cxn>
                    <a:cxn ang="0">
                      <a:pos x="236" y="409"/>
                    </a:cxn>
                    <a:cxn ang="0">
                      <a:pos x="260" y="425"/>
                    </a:cxn>
                    <a:cxn ang="0">
                      <a:pos x="272" y="433"/>
                    </a:cxn>
                    <a:cxn ang="0">
                      <a:pos x="292" y="469"/>
                    </a:cxn>
                    <a:cxn ang="0">
                      <a:pos x="288" y="505"/>
                    </a:cxn>
                    <a:cxn ang="0">
                      <a:pos x="268" y="521"/>
                    </a:cxn>
                    <a:cxn ang="0">
                      <a:pos x="188" y="549"/>
                    </a:cxn>
                    <a:cxn ang="0">
                      <a:pos x="40" y="441"/>
                    </a:cxn>
                  </a:cxnLst>
                  <a:rect l="0" t="0" r="r" b="b"/>
                  <a:pathLst>
                    <a:path w="292" h="549">
                      <a:moveTo>
                        <a:pt x="0" y="361"/>
                      </a:moveTo>
                      <a:cubicBezTo>
                        <a:pt x="23" y="359"/>
                        <a:pt x="48" y="364"/>
                        <a:pt x="68" y="353"/>
                      </a:cubicBezTo>
                      <a:cubicBezTo>
                        <a:pt x="76" y="348"/>
                        <a:pt x="92" y="337"/>
                        <a:pt x="92" y="337"/>
                      </a:cubicBezTo>
                      <a:cubicBezTo>
                        <a:pt x="93" y="333"/>
                        <a:pt x="94" y="329"/>
                        <a:pt x="96" y="325"/>
                      </a:cubicBezTo>
                      <a:cubicBezTo>
                        <a:pt x="98" y="321"/>
                        <a:pt x="102" y="317"/>
                        <a:pt x="104" y="313"/>
                      </a:cubicBezTo>
                      <a:cubicBezTo>
                        <a:pt x="107" y="305"/>
                        <a:pt x="112" y="289"/>
                        <a:pt x="112" y="289"/>
                      </a:cubicBezTo>
                      <a:cubicBezTo>
                        <a:pt x="109" y="252"/>
                        <a:pt x="115" y="226"/>
                        <a:pt x="84" y="205"/>
                      </a:cubicBezTo>
                      <a:cubicBezTo>
                        <a:pt x="76" y="193"/>
                        <a:pt x="52" y="177"/>
                        <a:pt x="52" y="177"/>
                      </a:cubicBezTo>
                      <a:cubicBezTo>
                        <a:pt x="41" y="143"/>
                        <a:pt x="22" y="117"/>
                        <a:pt x="16" y="81"/>
                      </a:cubicBezTo>
                      <a:cubicBezTo>
                        <a:pt x="21" y="40"/>
                        <a:pt x="25" y="15"/>
                        <a:pt x="68" y="1"/>
                      </a:cubicBezTo>
                      <a:cubicBezTo>
                        <a:pt x="103" y="4"/>
                        <a:pt x="115" y="0"/>
                        <a:pt x="140" y="17"/>
                      </a:cubicBezTo>
                      <a:cubicBezTo>
                        <a:pt x="153" y="37"/>
                        <a:pt x="163" y="58"/>
                        <a:pt x="176" y="77"/>
                      </a:cubicBezTo>
                      <a:cubicBezTo>
                        <a:pt x="175" y="90"/>
                        <a:pt x="175" y="104"/>
                        <a:pt x="172" y="117"/>
                      </a:cubicBezTo>
                      <a:cubicBezTo>
                        <a:pt x="169" y="129"/>
                        <a:pt x="150" y="137"/>
                        <a:pt x="140" y="141"/>
                      </a:cubicBezTo>
                      <a:cubicBezTo>
                        <a:pt x="104" y="157"/>
                        <a:pt x="62" y="155"/>
                        <a:pt x="28" y="177"/>
                      </a:cubicBezTo>
                      <a:cubicBezTo>
                        <a:pt x="10" y="203"/>
                        <a:pt x="18" y="210"/>
                        <a:pt x="36" y="237"/>
                      </a:cubicBezTo>
                      <a:cubicBezTo>
                        <a:pt x="38" y="241"/>
                        <a:pt x="44" y="239"/>
                        <a:pt x="48" y="241"/>
                      </a:cubicBezTo>
                      <a:cubicBezTo>
                        <a:pt x="56" y="246"/>
                        <a:pt x="64" y="252"/>
                        <a:pt x="72" y="257"/>
                      </a:cubicBezTo>
                      <a:cubicBezTo>
                        <a:pt x="76" y="260"/>
                        <a:pt x="84" y="265"/>
                        <a:pt x="84" y="265"/>
                      </a:cubicBezTo>
                      <a:cubicBezTo>
                        <a:pt x="87" y="269"/>
                        <a:pt x="89" y="274"/>
                        <a:pt x="92" y="277"/>
                      </a:cubicBezTo>
                      <a:cubicBezTo>
                        <a:pt x="95" y="280"/>
                        <a:pt x="101" y="281"/>
                        <a:pt x="104" y="285"/>
                      </a:cubicBezTo>
                      <a:cubicBezTo>
                        <a:pt x="126" y="313"/>
                        <a:pt x="86" y="282"/>
                        <a:pt x="120" y="305"/>
                      </a:cubicBezTo>
                      <a:cubicBezTo>
                        <a:pt x="129" y="333"/>
                        <a:pt x="141" y="341"/>
                        <a:pt x="164" y="357"/>
                      </a:cubicBezTo>
                      <a:cubicBezTo>
                        <a:pt x="171" y="362"/>
                        <a:pt x="188" y="365"/>
                        <a:pt x="188" y="365"/>
                      </a:cubicBezTo>
                      <a:cubicBezTo>
                        <a:pt x="225" y="360"/>
                        <a:pt x="240" y="353"/>
                        <a:pt x="252" y="317"/>
                      </a:cubicBezTo>
                      <a:cubicBezTo>
                        <a:pt x="248" y="283"/>
                        <a:pt x="244" y="261"/>
                        <a:pt x="220" y="237"/>
                      </a:cubicBezTo>
                      <a:cubicBezTo>
                        <a:pt x="197" y="214"/>
                        <a:pt x="219" y="246"/>
                        <a:pt x="196" y="217"/>
                      </a:cubicBezTo>
                      <a:cubicBezTo>
                        <a:pt x="178" y="194"/>
                        <a:pt x="168" y="165"/>
                        <a:pt x="144" y="149"/>
                      </a:cubicBezTo>
                      <a:cubicBezTo>
                        <a:pt x="137" y="128"/>
                        <a:pt x="142" y="141"/>
                        <a:pt x="124" y="113"/>
                      </a:cubicBezTo>
                      <a:cubicBezTo>
                        <a:pt x="116" y="101"/>
                        <a:pt x="112" y="76"/>
                        <a:pt x="108" y="61"/>
                      </a:cubicBezTo>
                      <a:cubicBezTo>
                        <a:pt x="110" y="53"/>
                        <a:pt x="111" y="35"/>
                        <a:pt x="120" y="29"/>
                      </a:cubicBezTo>
                      <a:cubicBezTo>
                        <a:pt x="127" y="25"/>
                        <a:pt x="144" y="21"/>
                        <a:pt x="144" y="21"/>
                      </a:cubicBezTo>
                      <a:cubicBezTo>
                        <a:pt x="208" y="26"/>
                        <a:pt x="182" y="19"/>
                        <a:pt x="224" y="33"/>
                      </a:cubicBezTo>
                      <a:cubicBezTo>
                        <a:pt x="233" y="36"/>
                        <a:pt x="240" y="44"/>
                        <a:pt x="248" y="49"/>
                      </a:cubicBezTo>
                      <a:cubicBezTo>
                        <a:pt x="252" y="52"/>
                        <a:pt x="260" y="57"/>
                        <a:pt x="260" y="57"/>
                      </a:cubicBezTo>
                      <a:cubicBezTo>
                        <a:pt x="263" y="65"/>
                        <a:pt x="271" y="72"/>
                        <a:pt x="272" y="81"/>
                      </a:cubicBezTo>
                      <a:cubicBezTo>
                        <a:pt x="275" y="122"/>
                        <a:pt x="257" y="159"/>
                        <a:pt x="224" y="181"/>
                      </a:cubicBezTo>
                      <a:cubicBezTo>
                        <a:pt x="219" y="197"/>
                        <a:pt x="202" y="212"/>
                        <a:pt x="188" y="221"/>
                      </a:cubicBezTo>
                      <a:cubicBezTo>
                        <a:pt x="187" y="225"/>
                        <a:pt x="186" y="229"/>
                        <a:pt x="184" y="233"/>
                      </a:cubicBezTo>
                      <a:cubicBezTo>
                        <a:pt x="182" y="237"/>
                        <a:pt x="178" y="241"/>
                        <a:pt x="176" y="245"/>
                      </a:cubicBezTo>
                      <a:cubicBezTo>
                        <a:pt x="173" y="253"/>
                        <a:pt x="168" y="269"/>
                        <a:pt x="168" y="269"/>
                      </a:cubicBezTo>
                      <a:cubicBezTo>
                        <a:pt x="170" y="295"/>
                        <a:pt x="169" y="369"/>
                        <a:pt x="200" y="389"/>
                      </a:cubicBezTo>
                      <a:cubicBezTo>
                        <a:pt x="208" y="394"/>
                        <a:pt x="215" y="402"/>
                        <a:pt x="224" y="405"/>
                      </a:cubicBezTo>
                      <a:cubicBezTo>
                        <a:pt x="228" y="406"/>
                        <a:pt x="232" y="407"/>
                        <a:pt x="236" y="409"/>
                      </a:cubicBezTo>
                      <a:cubicBezTo>
                        <a:pt x="244" y="414"/>
                        <a:pt x="252" y="420"/>
                        <a:pt x="260" y="425"/>
                      </a:cubicBezTo>
                      <a:cubicBezTo>
                        <a:pt x="264" y="428"/>
                        <a:pt x="272" y="433"/>
                        <a:pt x="272" y="433"/>
                      </a:cubicBezTo>
                      <a:cubicBezTo>
                        <a:pt x="280" y="445"/>
                        <a:pt x="284" y="457"/>
                        <a:pt x="292" y="469"/>
                      </a:cubicBezTo>
                      <a:cubicBezTo>
                        <a:pt x="291" y="481"/>
                        <a:pt x="291" y="493"/>
                        <a:pt x="288" y="505"/>
                      </a:cubicBezTo>
                      <a:cubicBezTo>
                        <a:pt x="284" y="520"/>
                        <a:pt x="279" y="516"/>
                        <a:pt x="268" y="521"/>
                      </a:cubicBezTo>
                      <a:cubicBezTo>
                        <a:pt x="242" y="534"/>
                        <a:pt x="217" y="543"/>
                        <a:pt x="188" y="549"/>
                      </a:cubicBezTo>
                      <a:cubicBezTo>
                        <a:pt x="125" y="543"/>
                        <a:pt x="40" y="519"/>
                        <a:pt x="40" y="441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/>
              </p:nvSpPr>
              <p:spPr bwMode="auto">
                <a:xfrm>
                  <a:off x="3027" y="2486"/>
                  <a:ext cx="67" cy="118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" y="16"/>
                    </a:cxn>
                    <a:cxn ang="0">
                      <a:pos x="5" y="52"/>
                    </a:cxn>
                    <a:cxn ang="0">
                      <a:pos x="39" y="118"/>
                    </a:cxn>
                    <a:cxn ang="0">
                      <a:pos x="57" y="106"/>
                    </a:cxn>
                    <a:cxn ang="0">
                      <a:pos x="67" y="86"/>
                    </a:cxn>
                    <a:cxn ang="0">
                      <a:pos x="61" y="62"/>
                    </a:cxn>
                    <a:cxn ang="0">
                      <a:pos x="55" y="36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67" h="118">
                      <a:moveTo>
                        <a:pt x="35" y="0"/>
                      </a:moveTo>
                      <a:cubicBezTo>
                        <a:pt x="12" y="3"/>
                        <a:pt x="20" y="6"/>
                        <a:pt x="5" y="16"/>
                      </a:cubicBezTo>
                      <a:cubicBezTo>
                        <a:pt x="0" y="31"/>
                        <a:pt x="2" y="22"/>
                        <a:pt x="5" y="52"/>
                      </a:cubicBezTo>
                      <a:cubicBezTo>
                        <a:pt x="7" y="67"/>
                        <a:pt x="23" y="113"/>
                        <a:pt x="39" y="118"/>
                      </a:cubicBezTo>
                      <a:cubicBezTo>
                        <a:pt x="49" y="116"/>
                        <a:pt x="49" y="111"/>
                        <a:pt x="57" y="106"/>
                      </a:cubicBezTo>
                      <a:cubicBezTo>
                        <a:pt x="67" y="92"/>
                        <a:pt x="64" y="99"/>
                        <a:pt x="67" y="86"/>
                      </a:cubicBezTo>
                      <a:cubicBezTo>
                        <a:pt x="66" y="78"/>
                        <a:pt x="61" y="62"/>
                        <a:pt x="61" y="62"/>
                      </a:cubicBezTo>
                      <a:cubicBezTo>
                        <a:pt x="58" y="44"/>
                        <a:pt x="60" y="52"/>
                        <a:pt x="55" y="36"/>
                      </a:cubicBezTo>
                      <a:cubicBezTo>
                        <a:pt x="51" y="23"/>
                        <a:pt x="35" y="15"/>
                        <a:pt x="35" y="0"/>
                      </a:cubicBezTo>
                      <a:close/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4135" name="Freeform 39"/>
              <p:cNvSpPr>
                <a:spLocks/>
              </p:cNvSpPr>
              <p:nvPr/>
            </p:nvSpPr>
            <p:spPr bwMode="auto">
              <a:xfrm>
                <a:off x="1246" y="2774"/>
                <a:ext cx="248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26" y="16"/>
                  </a:cxn>
                  <a:cxn ang="0">
                    <a:pos x="56" y="4"/>
                  </a:cxn>
                  <a:cxn ang="0">
                    <a:pos x="68" y="0"/>
                  </a:cxn>
                  <a:cxn ang="0">
                    <a:pos x="120" y="12"/>
                  </a:cxn>
                  <a:cxn ang="0">
                    <a:pos x="152" y="20"/>
                  </a:cxn>
                  <a:cxn ang="0">
                    <a:pos x="222" y="38"/>
                  </a:cxn>
                  <a:cxn ang="0">
                    <a:pos x="238" y="58"/>
                  </a:cxn>
                  <a:cxn ang="0">
                    <a:pos x="248" y="68"/>
                  </a:cxn>
                </a:cxnLst>
                <a:rect l="0" t="0" r="r" b="b"/>
                <a:pathLst>
                  <a:path w="248" h="82">
                    <a:moveTo>
                      <a:pt x="0" y="82"/>
                    </a:moveTo>
                    <a:cubicBezTo>
                      <a:pt x="2" y="52"/>
                      <a:pt x="6" y="36"/>
                      <a:pt x="26" y="16"/>
                    </a:cubicBezTo>
                    <a:cubicBezTo>
                      <a:pt x="33" y="9"/>
                      <a:pt x="46" y="7"/>
                      <a:pt x="56" y="4"/>
                    </a:cubicBezTo>
                    <a:cubicBezTo>
                      <a:pt x="60" y="3"/>
                      <a:pt x="68" y="0"/>
                      <a:pt x="68" y="0"/>
                    </a:cubicBezTo>
                    <a:cubicBezTo>
                      <a:pt x="89" y="3"/>
                      <a:pt x="98" y="10"/>
                      <a:pt x="120" y="12"/>
                    </a:cubicBezTo>
                    <a:cubicBezTo>
                      <a:pt x="125" y="28"/>
                      <a:pt x="136" y="21"/>
                      <a:pt x="152" y="20"/>
                    </a:cubicBezTo>
                    <a:cubicBezTo>
                      <a:pt x="173" y="22"/>
                      <a:pt x="204" y="26"/>
                      <a:pt x="222" y="38"/>
                    </a:cubicBezTo>
                    <a:cubicBezTo>
                      <a:pt x="228" y="47"/>
                      <a:pt x="232" y="47"/>
                      <a:pt x="238" y="58"/>
                    </a:cubicBezTo>
                    <a:cubicBezTo>
                      <a:pt x="240" y="62"/>
                      <a:pt x="248" y="68"/>
                      <a:pt x="248" y="68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179388" y="1325563"/>
            <a:ext cx="8839200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 MHC</a:t>
            </a:r>
            <a:r>
              <a:rPr lang="en-US" sz="2800" b="0"/>
              <a:t>: </a:t>
            </a:r>
            <a:r>
              <a:rPr lang="en-US" sz="2800"/>
              <a:t>Major Histocompatibility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 animBg="1"/>
      <p:bldP spid="41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MHC-I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MHC-II</a:t>
            </a:r>
            <a:endParaRPr lang="en-US" sz="2400" b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762000" y="914400"/>
          <a:ext cx="7543800" cy="2493963"/>
        </p:xfrm>
        <a:graphic>
          <a:graphicData uri="http://schemas.openxmlformats.org/presentationml/2006/ole">
            <p:oleObj spid="_x0000_s32772" name="Image" r:id="rId3" imgW="6429933" imgH="2312743" progId="Photoshop.Image.5">
              <p:embed/>
            </p:oleObj>
          </a:graphicData>
        </a:graphic>
      </p:graphicFrame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38200" y="3505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/>
              <a:t>        zárt zseb			nyitott árok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85800" y="39624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0"/>
              <a:t>8-9 aminosav 		11-25 aminosav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0" y="4495800"/>
            <a:ext cx="8610600" cy="2854325"/>
            <a:chOff x="0" y="2767"/>
            <a:chExt cx="5424" cy="2034"/>
          </a:xfrm>
        </p:grpSpPr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0" y="2767"/>
              <a:ext cx="2784" cy="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2400" b="0"/>
                <a:t>endogén peptid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hu-HU" sz="2400" b="0"/>
                <a:t>saját, vírus, sejten belüli  parazita, tumor</a:t>
              </a:r>
              <a:endParaRPr lang="en-US" sz="2400" b="0"/>
            </a:p>
            <a:p>
              <a:pPr eaLnBrk="0" hangingPunct="0">
                <a:spcBef>
                  <a:spcPct val="50000"/>
                </a:spcBef>
              </a:pPr>
              <a:endParaRPr lang="en-US" sz="2400"/>
            </a:p>
            <a:p>
              <a:pPr eaLnBrk="0" hangingPunct="0">
                <a:spcBef>
                  <a:spcPct val="50000"/>
                </a:spcBef>
              </a:pPr>
              <a:endParaRPr lang="en-US" sz="2400" b="0"/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2976" y="2784"/>
              <a:ext cx="2448" cy="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/>
                <a:t>exogén peptid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400" b="0"/>
                <a:t> </a:t>
              </a:r>
              <a:r>
                <a:rPr lang="hu-HU" sz="2400" b="0"/>
                <a:t>extracelluláris baktériumok és egyéb paraziták fragmentjei </a:t>
              </a:r>
              <a:endParaRPr lang="en-US" sz="2400"/>
            </a:p>
            <a:p>
              <a:pPr algn="ctr" eaLnBrk="0" hangingPunct="0">
                <a:spcBef>
                  <a:spcPct val="50000"/>
                </a:spcBef>
              </a:pPr>
              <a:endParaRPr lang="en-US" sz="2400"/>
            </a:p>
            <a:p>
              <a:pPr algn="ctr" eaLnBrk="0" hangingPunct="0">
                <a:spcBef>
                  <a:spcPct val="50000"/>
                </a:spcBef>
              </a:pPr>
              <a:endParaRPr lang="en-US" sz="2400" b="0"/>
            </a:p>
          </p:txBody>
        </p:sp>
      </p:grp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/>
              <a:t>minden magvas sejten	  antigén bemutató sejteken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  <p:bldP spid="3277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 b="0"/>
              <a:t>MHC SZEREPE: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400" b="0"/>
              <a:t>ANTIGÉN BEMUTATÁS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400" b="0"/>
              <a:t>Genetikailag meghatározott </a:t>
            </a:r>
            <a:r>
              <a:rPr lang="en-US" sz="2400" b="0"/>
              <a:t>HLA molekulák </a:t>
            </a:r>
            <a:endParaRPr lang="hu-HU" sz="2400" b="0"/>
          </a:p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FF9900"/>
                </a:solidFill>
              </a:rPr>
              <a:t>kis antigén-peptideket</a:t>
            </a:r>
            <a:r>
              <a:rPr lang="en-US" sz="2400" b="0"/>
              <a:t> mutatnak be a </a:t>
            </a:r>
            <a:r>
              <a:rPr lang="en-US" sz="2400" b="0">
                <a:solidFill>
                  <a:srgbClr val="FF9900"/>
                </a:solidFill>
              </a:rPr>
              <a:t>T-sejteknek</a:t>
            </a:r>
            <a:r>
              <a:rPr lang="en-US" sz="2400" b="0"/>
              <a:t>: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68313" y="3213100"/>
            <a:ext cx="81534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hu-HU" sz="3200"/>
              <a:t>JELENTŐSÉGE</a:t>
            </a:r>
          </a:p>
          <a:p>
            <a:pPr marL="342900" indent="-342900" algn="ctr" eaLnBrk="0" hangingPunct="0">
              <a:spcBef>
                <a:spcPct val="50000"/>
              </a:spcBef>
            </a:pPr>
            <a:r>
              <a:rPr lang="hu-HU" sz="3200"/>
              <a:t>Immunrendszer folyamatos informálása a belső és külső környezetről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FF9900"/>
                </a:solidFill>
              </a:rPr>
              <a:t>MHC + PEPTID</a:t>
            </a:r>
            <a:r>
              <a:rPr lang="en-US" sz="2400" b="0"/>
              <a:t>: </a:t>
            </a:r>
            <a:r>
              <a:rPr lang="hu-HU" sz="2400" b="0"/>
              <a:t>szoros kapcsolat, 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400" b="0"/>
              <a:t>a sejt felszínén </a:t>
            </a:r>
            <a:r>
              <a:rPr lang="hu-HU" sz="2400" b="0">
                <a:solidFill>
                  <a:srgbClr val="FF9900"/>
                </a:solidFill>
              </a:rPr>
              <a:t>mindig együtt</a:t>
            </a:r>
            <a:r>
              <a:rPr lang="hu-HU" sz="2400" b="0"/>
              <a:t> jelennek meg</a:t>
            </a:r>
            <a:endParaRPr lang="en-US" sz="2400" b="0"/>
          </a:p>
        </p:txBody>
      </p:sp>
      <p:grpSp>
        <p:nvGrpSpPr>
          <p:cNvPr id="114700" name="Group 12"/>
          <p:cNvGrpSpPr>
            <a:grpSpLocks/>
          </p:cNvGrpSpPr>
          <p:nvPr/>
        </p:nvGrpSpPr>
        <p:grpSpPr bwMode="auto">
          <a:xfrm>
            <a:off x="0" y="4076700"/>
            <a:ext cx="9070975" cy="822325"/>
            <a:chOff x="0" y="2568"/>
            <a:chExt cx="5714" cy="518"/>
          </a:xfrm>
        </p:grpSpPr>
        <p:sp>
          <p:nvSpPr>
            <p:cNvPr id="114695" name="Text Box 7"/>
            <p:cNvSpPr txBox="1">
              <a:spLocks noChangeArrowheads="1"/>
            </p:cNvSpPr>
            <p:nvPr/>
          </p:nvSpPr>
          <p:spPr bwMode="auto">
            <a:xfrm>
              <a:off x="0" y="2568"/>
              <a:ext cx="278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0"/>
                <a:t>Antigénpeptidek sejten belül keletkeznek</a:t>
              </a:r>
            </a:p>
          </p:txBody>
        </p:sp>
        <p:sp>
          <p:nvSpPr>
            <p:cNvPr id="114696" name="Text Box 8"/>
            <p:cNvSpPr txBox="1">
              <a:spLocks noChangeArrowheads="1"/>
            </p:cNvSpPr>
            <p:nvPr/>
          </p:nvSpPr>
          <p:spPr bwMode="auto">
            <a:xfrm>
              <a:off x="3016" y="2568"/>
              <a:ext cx="269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0"/>
                <a:t>MHC molekulák sejten belül szintetizálódnak</a:t>
              </a:r>
            </a:p>
          </p:txBody>
        </p:sp>
      </p:grpSp>
      <p:grpSp>
        <p:nvGrpSpPr>
          <p:cNvPr id="114701" name="Group 13"/>
          <p:cNvGrpSpPr>
            <a:grpSpLocks/>
          </p:cNvGrpSpPr>
          <p:nvPr/>
        </p:nvGrpSpPr>
        <p:grpSpPr bwMode="auto">
          <a:xfrm>
            <a:off x="0" y="1844675"/>
            <a:ext cx="8964613" cy="2232025"/>
            <a:chOff x="0" y="1162"/>
            <a:chExt cx="5647" cy="1406"/>
          </a:xfrm>
        </p:grpSpPr>
        <p:sp>
          <p:nvSpPr>
            <p:cNvPr id="114693" name="Line 5"/>
            <p:cNvSpPr>
              <a:spLocks noChangeShapeType="1"/>
            </p:cNvSpPr>
            <p:nvPr/>
          </p:nvSpPr>
          <p:spPr bwMode="auto">
            <a:xfrm flipV="1">
              <a:off x="2880" y="1162"/>
              <a:ext cx="0" cy="45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4697" name="Line 9"/>
            <p:cNvSpPr>
              <a:spLocks noChangeShapeType="1"/>
            </p:cNvSpPr>
            <p:nvPr/>
          </p:nvSpPr>
          <p:spPr bwMode="auto">
            <a:xfrm flipV="1">
              <a:off x="2064" y="2160"/>
              <a:ext cx="596" cy="36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4698" name="Line 10"/>
            <p:cNvSpPr>
              <a:spLocks noChangeShapeType="1"/>
            </p:cNvSpPr>
            <p:nvPr/>
          </p:nvSpPr>
          <p:spPr bwMode="auto">
            <a:xfrm flipH="1" flipV="1">
              <a:off x="3016" y="2160"/>
              <a:ext cx="571" cy="40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4699" name="Text Box 11"/>
            <p:cNvSpPr txBox="1">
              <a:spLocks noChangeArrowheads="1"/>
            </p:cNvSpPr>
            <p:nvPr/>
          </p:nvSpPr>
          <p:spPr bwMode="auto">
            <a:xfrm>
              <a:off x="0" y="1752"/>
              <a:ext cx="56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0"/>
                <a:t>MHC és antigénpeptid sejten belül kapcsolódik össze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0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38400"/>
            <a:ext cx="3744913" cy="3700463"/>
          </a:xfrm>
          <a:prstGeom prst="rect">
            <a:avLst/>
          </a:prstGeom>
          <a:noFill/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-36513" y="549275"/>
            <a:ext cx="9074151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/>
          </a:p>
          <a:p>
            <a:pPr algn="ctr"/>
            <a:r>
              <a:rPr lang="hu-HU" sz="2400"/>
              <a:t>Kétféle módja az antigénfelvételnek</a:t>
            </a:r>
            <a:r>
              <a:rPr lang="en-US" sz="2400"/>
              <a:t>: </a:t>
            </a:r>
            <a:endParaRPr lang="hu-HU" sz="2400"/>
          </a:p>
          <a:p>
            <a:pPr algn="ctr"/>
            <a:r>
              <a:rPr lang="en-US" sz="2400"/>
              <a:t>c</a:t>
            </a:r>
            <a:r>
              <a:rPr lang="hu-HU" sz="2400"/>
              <a:t>i</a:t>
            </a:r>
            <a:r>
              <a:rPr lang="en-US" sz="2400"/>
              <a:t>tos</a:t>
            </a:r>
            <a:r>
              <a:rPr lang="hu-HU" sz="2400"/>
              <a:t>z</a:t>
            </a:r>
            <a:r>
              <a:rPr lang="en-US" sz="2400"/>
              <a:t>ol</a:t>
            </a:r>
            <a:r>
              <a:rPr lang="hu-HU" sz="2400"/>
              <a:t>ból</a:t>
            </a:r>
            <a:r>
              <a:rPr lang="en-US" sz="2400"/>
              <a:t> </a:t>
            </a:r>
            <a:r>
              <a:rPr lang="hu-HU" sz="2400"/>
              <a:t>és</a:t>
            </a:r>
            <a:r>
              <a:rPr lang="en-US" sz="2400"/>
              <a:t> endos</a:t>
            </a:r>
            <a:r>
              <a:rPr lang="hu-HU" sz="2400"/>
              <a:t>z</a:t>
            </a:r>
            <a:r>
              <a:rPr lang="en-US" sz="2400"/>
              <a:t>om</a:t>
            </a:r>
            <a:r>
              <a:rPr lang="hu-HU" sz="2400"/>
              <a:t>ális</a:t>
            </a:r>
            <a:r>
              <a:rPr lang="en-US" sz="2400"/>
              <a:t>/l</a:t>
            </a:r>
            <a:r>
              <a:rPr lang="hu-HU" sz="2400"/>
              <a:t>izomális úton</a:t>
            </a:r>
            <a:endParaRPr lang="en-US" sz="2400"/>
          </a:p>
        </p:txBody>
      </p:sp>
      <p:sp>
        <p:nvSpPr>
          <p:cNvPr id="130052" name="Oval 4"/>
          <p:cNvSpPr>
            <a:spLocks noChangeArrowheads="1"/>
          </p:cNvSpPr>
          <p:nvPr/>
        </p:nvSpPr>
        <p:spPr bwMode="auto">
          <a:xfrm rot="-5508529">
            <a:off x="3733800" y="2425700"/>
            <a:ext cx="1223963" cy="6397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0053" name="Oval 5"/>
          <p:cNvSpPr>
            <a:spLocks noChangeArrowheads="1"/>
          </p:cNvSpPr>
          <p:nvPr/>
        </p:nvSpPr>
        <p:spPr bwMode="auto">
          <a:xfrm rot="-2035536">
            <a:off x="2600325" y="3838575"/>
            <a:ext cx="1249363" cy="187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066800" y="1143000"/>
          <a:ext cx="7467600" cy="3543300"/>
        </p:xfrm>
        <a:graphic>
          <a:graphicData uri="http://schemas.openxmlformats.org/presentationml/2006/ole">
            <p:oleObj spid="_x0000_s132098" name="Image" r:id="rId4" imgW="10902930" imgH="5070244" progId="Photoshop.Image.5">
              <p:embed/>
            </p:oleObj>
          </a:graphicData>
        </a:graphic>
      </p:graphicFrame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962400" y="1125538"/>
            <a:ext cx="4572000" cy="3598862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981200" y="1125538"/>
            <a:ext cx="1905000" cy="3598862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979613" y="5229225"/>
            <a:ext cx="1800225" cy="7016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0">
                <a:solidFill>
                  <a:schemeClr val="tx1"/>
                </a:solidFill>
                <a:latin typeface="Times New Roman" pitchFamily="18" charset="0"/>
              </a:rPr>
              <a:t>pl. vírusok és tumor Ags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924300" y="5229225"/>
            <a:ext cx="2376488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0">
                <a:solidFill>
                  <a:schemeClr val="tx1"/>
                </a:solidFill>
                <a:latin typeface="Times New Roman" pitchFamily="18" charset="0"/>
              </a:rPr>
              <a:t>pl. intracelluláris baktériumok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6372225" y="5229225"/>
            <a:ext cx="2160588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0">
                <a:solidFill>
                  <a:schemeClr val="tx1"/>
                </a:solidFill>
                <a:latin typeface="Times New Roman" pitchFamily="18" charset="0"/>
              </a:rPr>
              <a:t>extracelluláris baktériumok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34938" y="0"/>
            <a:ext cx="9009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 b="0"/>
              <a:t>A sejten belül a patogének és termékeik a citoszolban és vezikulumokban egyaránt előfordulhatnak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406400" y="1316038"/>
            <a:ext cx="7505700" cy="5065712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hu-HU" sz="2800">
              <a:solidFill>
                <a:schemeClr val="bg2"/>
              </a:solidFill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827088" y="1773238"/>
            <a:ext cx="6594475" cy="2087562"/>
          </a:xfrm>
          <a:prstGeom prst="ellipse">
            <a:avLst/>
          </a:prstGeom>
          <a:solidFill>
            <a:srgbClr val="CCFFFF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808413" y="1728788"/>
            <a:ext cx="682625" cy="3937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hu-HU" sz="2000" b="0">
                <a:solidFill>
                  <a:schemeClr val="tx1"/>
                </a:solidFill>
              </a:rPr>
              <a:t>DER</a:t>
            </a:r>
            <a:endParaRPr lang="en-GB" sz="2000" b="0">
              <a:solidFill>
                <a:schemeClr val="tx1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692275" y="5445125"/>
            <a:ext cx="4289425" cy="4540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400" b="0"/>
              <a:t>C</a:t>
            </a:r>
            <a:r>
              <a:rPr lang="hu-HU" sz="2400" b="0"/>
              <a:t>itoszolban PROTEOSZÓMA</a:t>
            </a:r>
            <a:endParaRPr lang="en-GB" sz="2400" b="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95288" y="836613"/>
            <a:ext cx="8124825" cy="4540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hu-HU" sz="2400"/>
              <a:t>MHC I és peptidek fizikailag szeparáltak</a:t>
            </a:r>
            <a:endParaRPr lang="en-GB" sz="2400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3513138" y="4545013"/>
            <a:ext cx="1101725" cy="414337"/>
          </a:xfrm>
          <a:custGeom>
            <a:avLst/>
            <a:gdLst/>
            <a:ahLst/>
            <a:cxnLst>
              <a:cxn ang="0">
                <a:pos x="8" y="282"/>
              </a:cxn>
              <a:cxn ang="0">
                <a:pos x="15" y="188"/>
              </a:cxn>
              <a:cxn ang="0">
                <a:pos x="30" y="85"/>
              </a:cxn>
              <a:cxn ang="0">
                <a:pos x="91" y="19"/>
              </a:cxn>
              <a:cxn ang="0">
                <a:pos x="113" y="141"/>
              </a:cxn>
              <a:cxn ang="0">
                <a:pos x="121" y="254"/>
              </a:cxn>
              <a:cxn ang="0">
                <a:pos x="128" y="348"/>
              </a:cxn>
              <a:cxn ang="0">
                <a:pos x="189" y="311"/>
              </a:cxn>
              <a:cxn ang="0">
                <a:pos x="226" y="179"/>
              </a:cxn>
              <a:cxn ang="0">
                <a:pos x="234" y="75"/>
              </a:cxn>
              <a:cxn ang="0">
                <a:pos x="294" y="38"/>
              </a:cxn>
              <a:cxn ang="0">
                <a:pos x="309" y="141"/>
              </a:cxn>
              <a:cxn ang="0">
                <a:pos x="302" y="254"/>
              </a:cxn>
              <a:cxn ang="0">
                <a:pos x="317" y="348"/>
              </a:cxn>
              <a:cxn ang="0">
                <a:pos x="385" y="376"/>
              </a:cxn>
              <a:cxn ang="0">
                <a:pos x="415" y="264"/>
              </a:cxn>
              <a:cxn ang="0">
                <a:pos x="415" y="169"/>
              </a:cxn>
              <a:cxn ang="0">
                <a:pos x="415" y="66"/>
              </a:cxn>
              <a:cxn ang="0">
                <a:pos x="453" y="9"/>
              </a:cxn>
              <a:cxn ang="0">
                <a:pos x="491" y="94"/>
              </a:cxn>
              <a:cxn ang="0">
                <a:pos x="498" y="188"/>
              </a:cxn>
              <a:cxn ang="0">
                <a:pos x="506" y="301"/>
              </a:cxn>
              <a:cxn ang="0">
                <a:pos x="528" y="395"/>
              </a:cxn>
              <a:cxn ang="0">
                <a:pos x="581" y="320"/>
              </a:cxn>
              <a:cxn ang="0">
                <a:pos x="581" y="198"/>
              </a:cxn>
              <a:cxn ang="0">
                <a:pos x="589" y="85"/>
              </a:cxn>
              <a:cxn ang="0">
                <a:pos x="642" y="56"/>
              </a:cxn>
              <a:cxn ang="0">
                <a:pos x="687" y="160"/>
              </a:cxn>
              <a:cxn ang="0">
                <a:pos x="694" y="273"/>
              </a:cxn>
              <a:cxn ang="0">
                <a:pos x="709" y="395"/>
              </a:cxn>
              <a:cxn ang="0">
                <a:pos x="755" y="471"/>
              </a:cxn>
              <a:cxn ang="0">
                <a:pos x="823" y="395"/>
              </a:cxn>
              <a:cxn ang="0">
                <a:pos x="808" y="273"/>
              </a:cxn>
              <a:cxn ang="0">
                <a:pos x="808" y="151"/>
              </a:cxn>
              <a:cxn ang="0">
                <a:pos x="823" y="66"/>
              </a:cxn>
              <a:cxn ang="0">
                <a:pos x="898" y="85"/>
              </a:cxn>
              <a:cxn ang="0">
                <a:pos x="951" y="198"/>
              </a:cxn>
              <a:cxn ang="0">
                <a:pos x="966" y="320"/>
              </a:cxn>
              <a:cxn ang="0">
                <a:pos x="996" y="424"/>
              </a:cxn>
              <a:cxn ang="0">
                <a:pos x="1057" y="424"/>
              </a:cxn>
              <a:cxn ang="0">
                <a:pos x="1049" y="301"/>
              </a:cxn>
              <a:cxn ang="0">
                <a:pos x="1042" y="198"/>
              </a:cxn>
              <a:cxn ang="0">
                <a:pos x="1057" y="104"/>
              </a:cxn>
              <a:cxn ang="0">
                <a:pos x="1109" y="160"/>
              </a:cxn>
              <a:cxn ang="0">
                <a:pos x="1132" y="254"/>
              </a:cxn>
              <a:cxn ang="0">
                <a:pos x="1140" y="367"/>
              </a:cxn>
              <a:cxn ang="0">
                <a:pos x="1192" y="348"/>
              </a:cxn>
              <a:cxn ang="0">
                <a:pos x="1177" y="235"/>
              </a:cxn>
              <a:cxn ang="0">
                <a:pos x="1192" y="141"/>
              </a:cxn>
              <a:cxn ang="0">
                <a:pos x="1230" y="47"/>
              </a:cxn>
              <a:cxn ang="0">
                <a:pos x="1306" y="0"/>
              </a:cxn>
              <a:cxn ang="0">
                <a:pos x="1336" y="113"/>
              </a:cxn>
              <a:cxn ang="0">
                <a:pos x="1396" y="188"/>
              </a:cxn>
            </a:cxnLst>
            <a:rect l="0" t="0" r="r" b="b"/>
            <a:pathLst>
              <a:path w="1435" h="481">
                <a:moveTo>
                  <a:pt x="8" y="367"/>
                </a:moveTo>
                <a:lnTo>
                  <a:pt x="0" y="348"/>
                </a:lnTo>
                <a:lnTo>
                  <a:pt x="0" y="329"/>
                </a:lnTo>
                <a:lnTo>
                  <a:pt x="8" y="311"/>
                </a:lnTo>
                <a:lnTo>
                  <a:pt x="8" y="282"/>
                </a:lnTo>
                <a:lnTo>
                  <a:pt x="15" y="264"/>
                </a:lnTo>
                <a:lnTo>
                  <a:pt x="15" y="245"/>
                </a:lnTo>
                <a:lnTo>
                  <a:pt x="15" y="226"/>
                </a:lnTo>
                <a:lnTo>
                  <a:pt x="15" y="207"/>
                </a:lnTo>
                <a:lnTo>
                  <a:pt x="15" y="188"/>
                </a:lnTo>
                <a:lnTo>
                  <a:pt x="8" y="169"/>
                </a:lnTo>
                <a:lnTo>
                  <a:pt x="15" y="151"/>
                </a:lnTo>
                <a:lnTo>
                  <a:pt x="23" y="132"/>
                </a:lnTo>
                <a:lnTo>
                  <a:pt x="23" y="104"/>
                </a:lnTo>
                <a:lnTo>
                  <a:pt x="30" y="85"/>
                </a:lnTo>
                <a:lnTo>
                  <a:pt x="38" y="66"/>
                </a:lnTo>
                <a:lnTo>
                  <a:pt x="45" y="38"/>
                </a:lnTo>
                <a:lnTo>
                  <a:pt x="60" y="9"/>
                </a:lnTo>
                <a:lnTo>
                  <a:pt x="75" y="9"/>
                </a:lnTo>
                <a:lnTo>
                  <a:pt x="91" y="19"/>
                </a:lnTo>
                <a:lnTo>
                  <a:pt x="98" y="47"/>
                </a:lnTo>
                <a:lnTo>
                  <a:pt x="106" y="66"/>
                </a:lnTo>
                <a:lnTo>
                  <a:pt x="113" y="85"/>
                </a:lnTo>
                <a:lnTo>
                  <a:pt x="113" y="113"/>
                </a:lnTo>
                <a:lnTo>
                  <a:pt x="113" y="141"/>
                </a:lnTo>
                <a:lnTo>
                  <a:pt x="113" y="169"/>
                </a:lnTo>
                <a:lnTo>
                  <a:pt x="113" y="188"/>
                </a:lnTo>
                <a:lnTo>
                  <a:pt x="113" y="207"/>
                </a:lnTo>
                <a:lnTo>
                  <a:pt x="121" y="226"/>
                </a:lnTo>
                <a:lnTo>
                  <a:pt x="121" y="254"/>
                </a:lnTo>
                <a:lnTo>
                  <a:pt x="113" y="273"/>
                </a:lnTo>
                <a:lnTo>
                  <a:pt x="121" y="292"/>
                </a:lnTo>
                <a:lnTo>
                  <a:pt x="128" y="311"/>
                </a:lnTo>
                <a:lnTo>
                  <a:pt x="128" y="329"/>
                </a:lnTo>
                <a:lnTo>
                  <a:pt x="128" y="348"/>
                </a:lnTo>
                <a:lnTo>
                  <a:pt x="143" y="367"/>
                </a:lnTo>
                <a:lnTo>
                  <a:pt x="158" y="376"/>
                </a:lnTo>
                <a:lnTo>
                  <a:pt x="166" y="358"/>
                </a:lnTo>
                <a:lnTo>
                  <a:pt x="181" y="329"/>
                </a:lnTo>
                <a:lnTo>
                  <a:pt x="189" y="311"/>
                </a:lnTo>
                <a:lnTo>
                  <a:pt x="211" y="282"/>
                </a:lnTo>
                <a:lnTo>
                  <a:pt x="211" y="254"/>
                </a:lnTo>
                <a:lnTo>
                  <a:pt x="219" y="226"/>
                </a:lnTo>
                <a:lnTo>
                  <a:pt x="219" y="207"/>
                </a:lnTo>
                <a:lnTo>
                  <a:pt x="226" y="179"/>
                </a:lnTo>
                <a:lnTo>
                  <a:pt x="226" y="151"/>
                </a:lnTo>
                <a:lnTo>
                  <a:pt x="226" y="132"/>
                </a:lnTo>
                <a:lnTo>
                  <a:pt x="226" y="113"/>
                </a:lnTo>
                <a:lnTo>
                  <a:pt x="234" y="94"/>
                </a:lnTo>
                <a:lnTo>
                  <a:pt x="234" y="75"/>
                </a:lnTo>
                <a:lnTo>
                  <a:pt x="242" y="56"/>
                </a:lnTo>
                <a:lnTo>
                  <a:pt x="249" y="28"/>
                </a:lnTo>
                <a:lnTo>
                  <a:pt x="264" y="19"/>
                </a:lnTo>
                <a:lnTo>
                  <a:pt x="279" y="19"/>
                </a:lnTo>
                <a:lnTo>
                  <a:pt x="294" y="38"/>
                </a:lnTo>
                <a:lnTo>
                  <a:pt x="302" y="66"/>
                </a:lnTo>
                <a:lnTo>
                  <a:pt x="309" y="85"/>
                </a:lnTo>
                <a:lnTo>
                  <a:pt x="309" y="104"/>
                </a:lnTo>
                <a:lnTo>
                  <a:pt x="309" y="122"/>
                </a:lnTo>
                <a:lnTo>
                  <a:pt x="309" y="141"/>
                </a:lnTo>
                <a:lnTo>
                  <a:pt x="309" y="160"/>
                </a:lnTo>
                <a:lnTo>
                  <a:pt x="309" y="179"/>
                </a:lnTo>
                <a:lnTo>
                  <a:pt x="302" y="198"/>
                </a:lnTo>
                <a:lnTo>
                  <a:pt x="302" y="235"/>
                </a:lnTo>
                <a:lnTo>
                  <a:pt x="302" y="254"/>
                </a:lnTo>
                <a:lnTo>
                  <a:pt x="309" y="273"/>
                </a:lnTo>
                <a:lnTo>
                  <a:pt x="309" y="292"/>
                </a:lnTo>
                <a:lnTo>
                  <a:pt x="309" y="311"/>
                </a:lnTo>
                <a:lnTo>
                  <a:pt x="309" y="329"/>
                </a:lnTo>
                <a:lnTo>
                  <a:pt x="317" y="348"/>
                </a:lnTo>
                <a:lnTo>
                  <a:pt x="325" y="367"/>
                </a:lnTo>
                <a:lnTo>
                  <a:pt x="340" y="376"/>
                </a:lnTo>
                <a:lnTo>
                  <a:pt x="355" y="376"/>
                </a:lnTo>
                <a:lnTo>
                  <a:pt x="370" y="376"/>
                </a:lnTo>
                <a:lnTo>
                  <a:pt x="385" y="376"/>
                </a:lnTo>
                <a:lnTo>
                  <a:pt x="385" y="358"/>
                </a:lnTo>
                <a:lnTo>
                  <a:pt x="400" y="329"/>
                </a:lnTo>
                <a:lnTo>
                  <a:pt x="400" y="311"/>
                </a:lnTo>
                <a:lnTo>
                  <a:pt x="408" y="282"/>
                </a:lnTo>
                <a:lnTo>
                  <a:pt x="415" y="264"/>
                </a:lnTo>
                <a:lnTo>
                  <a:pt x="415" y="245"/>
                </a:lnTo>
                <a:lnTo>
                  <a:pt x="415" y="226"/>
                </a:lnTo>
                <a:lnTo>
                  <a:pt x="415" y="207"/>
                </a:lnTo>
                <a:lnTo>
                  <a:pt x="415" y="188"/>
                </a:lnTo>
                <a:lnTo>
                  <a:pt x="415" y="169"/>
                </a:lnTo>
                <a:lnTo>
                  <a:pt x="415" y="151"/>
                </a:lnTo>
                <a:lnTo>
                  <a:pt x="415" y="132"/>
                </a:lnTo>
                <a:lnTo>
                  <a:pt x="408" y="113"/>
                </a:lnTo>
                <a:lnTo>
                  <a:pt x="408" y="94"/>
                </a:lnTo>
                <a:lnTo>
                  <a:pt x="415" y="66"/>
                </a:lnTo>
                <a:lnTo>
                  <a:pt x="415" y="47"/>
                </a:lnTo>
                <a:lnTo>
                  <a:pt x="423" y="28"/>
                </a:lnTo>
                <a:lnTo>
                  <a:pt x="423" y="9"/>
                </a:lnTo>
                <a:lnTo>
                  <a:pt x="438" y="0"/>
                </a:lnTo>
                <a:lnTo>
                  <a:pt x="453" y="9"/>
                </a:lnTo>
                <a:lnTo>
                  <a:pt x="468" y="9"/>
                </a:lnTo>
                <a:lnTo>
                  <a:pt x="468" y="28"/>
                </a:lnTo>
                <a:lnTo>
                  <a:pt x="475" y="56"/>
                </a:lnTo>
                <a:lnTo>
                  <a:pt x="483" y="75"/>
                </a:lnTo>
                <a:lnTo>
                  <a:pt x="491" y="94"/>
                </a:lnTo>
                <a:lnTo>
                  <a:pt x="491" y="113"/>
                </a:lnTo>
                <a:lnTo>
                  <a:pt x="498" y="132"/>
                </a:lnTo>
                <a:lnTo>
                  <a:pt x="498" y="151"/>
                </a:lnTo>
                <a:lnTo>
                  <a:pt x="498" y="169"/>
                </a:lnTo>
                <a:lnTo>
                  <a:pt x="498" y="188"/>
                </a:lnTo>
                <a:lnTo>
                  <a:pt x="498" y="207"/>
                </a:lnTo>
                <a:lnTo>
                  <a:pt x="498" y="226"/>
                </a:lnTo>
                <a:lnTo>
                  <a:pt x="498" y="245"/>
                </a:lnTo>
                <a:lnTo>
                  <a:pt x="506" y="273"/>
                </a:lnTo>
                <a:lnTo>
                  <a:pt x="506" y="301"/>
                </a:lnTo>
                <a:lnTo>
                  <a:pt x="506" y="320"/>
                </a:lnTo>
                <a:lnTo>
                  <a:pt x="521" y="339"/>
                </a:lnTo>
                <a:lnTo>
                  <a:pt x="521" y="358"/>
                </a:lnTo>
                <a:lnTo>
                  <a:pt x="521" y="376"/>
                </a:lnTo>
                <a:lnTo>
                  <a:pt x="528" y="395"/>
                </a:lnTo>
                <a:lnTo>
                  <a:pt x="543" y="405"/>
                </a:lnTo>
                <a:lnTo>
                  <a:pt x="559" y="386"/>
                </a:lnTo>
                <a:lnTo>
                  <a:pt x="574" y="367"/>
                </a:lnTo>
                <a:lnTo>
                  <a:pt x="574" y="339"/>
                </a:lnTo>
                <a:lnTo>
                  <a:pt x="581" y="320"/>
                </a:lnTo>
                <a:lnTo>
                  <a:pt x="589" y="292"/>
                </a:lnTo>
                <a:lnTo>
                  <a:pt x="589" y="273"/>
                </a:lnTo>
                <a:lnTo>
                  <a:pt x="581" y="245"/>
                </a:lnTo>
                <a:lnTo>
                  <a:pt x="581" y="216"/>
                </a:lnTo>
                <a:lnTo>
                  <a:pt x="581" y="198"/>
                </a:lnTo>
                <a:lnTo>
                  <a:pt x="581" y="169"/>
                </a:lnTo>
                <a:lnTo>
                  <a:pt x="581" y="141"/>
                </a:lnTo>
                <a:lnTo>
                  <a:pt x="581" y="122"/>
                </a:lnTo>
                <a:lnTo>
                  <a:pt x="589" y="104"/>
                </a:lnTo>
                <a:lnTo>
                  <a:pt x="589" y="85"/>
                </a:lnTo>
                <a:lnTo>
                  <a:pt x="589" y="66"/>
                </a:lnTo>
                <a:lnTo>
                  <a:pt x="604" y="56"/>
                </a:lnTo>
                <a:lnTo>
                  <a:pt x="619" y="47"/>
                </a:lnTo>
                <a:lnTo>
                  <a:pt x="634" y="38"/>
                </a:lnTo>
                <a:lnTo>
                  <a:pt x="642" y="56"/>
                </a:lnTo>
                <a:lnTo>
                  <a:pt x="657" y="75"/>
                </a:lnTo>
                <a:lnTo>
                  <a:pt x="672" y="94"/>
                </a:lnTo>
                <a:lnTo>
                  <a:pt x="672" y="113"/>
                </a:lnTo>
                <a:lnTo>
                  <a:pt x="687" y="141"/>
                </a:lnTo>
                <a:lnTo>
                  <a:pt x="687" y="160"/>
                </a:lnTo>
                <a:lnTo>
                  <a:pt x="687" y="179"/>
                </a:lnTo>
                <a:lnTo>
                  <a:pt x="694" y="207"/>
                </a:lnTo>
                <a:lnTo>
                  <a:pt x="694" y="235"/>
                </a:lnTo>
                <a:lnTo>
                  <a:pt x="694" y="254"/>
                </a:lnTo>
                <a:lnTo>
                  <a:pt x="694" y="273"/>
                </a:lnTo>
                <a:lnTo>
                  <a:pt x="702" y="301"/>
                </a:lnTo>
                <a:lnTo>
                  <a:pt x="702" y="329"/>
                </a:lnTo>
                <a:lnTo>
                  <a:pt x="709" y="348"/>
                </a:lnTo>
                <a:lnTo>
                  <a:pt x="709" y="376"/>
                </a:lnTo>
                <a:lnTo>
                  <a:pt x="709" y="395"/>
                </a:lnTo>
                <a:lnTo>
                  <a:pt x="717" y="414"/>
                </a:lnTo>
                <a:lnTo>
                  <a:pt x="732" y="424"/>
                </a:lnTo>
                <a:lnTo>
                  <a:pt x="732" y="442"/>
                </a:lnTo>
                <a:lnTo>
                  <a:pt x="740" y="461"/>
                </a:lnTo>
                <a:lnTo>
                  <a:pt x="755" y="471"/>
                </a:lnTo>
                <a:lnTo>
                  <a:pt x="770" y="480"/>
                </a:lnTo>
                <a:lnTo>
                  <a:pt x="792" y="461"/>
                </a:lnTo>
                <a:lnTo>
                  <a:pt x="808" y="433"/>
                </a:lnTo>
                <a:lnTo>
                  <a:pt x="815" y="414"/>
                </a:lnTo>
                <a:lnTo>
                  <a:pt x="823" y="395"/>
                </a:lnTo>
                <a:lnTo>
                  <a:pt x="823" y="376"/>
                </a:lnTo>
                <a:lnTo>
                  <a:pt x="830" y="358"/>
                </a:lnTo>
                <a:lnTo>
                  <a:pt x="823" y="329"/>
                </a:lnTo>
                <a:lnTo>
                  <a:pt x="815" y="301"/>
                </a:lnTo>
                <a:lnTo>
                  <a:pt x="808" y="273"/>
                </a:lnTo>
                <a:lnTo>
                  <a:pt x="808" y="245"/>
                </a:lnTo>
                <a:lnTo>
                  <a:pt x="800" y="226"/>
                </a:lnTo>
                <a:lnTo>
                  <a:pt x="800" y="198"/>
                </a:lnTo>
                <a:lnTo>
                  <a:pt x="800" y="179"/>
                </a:lnTo>
                <a:lnTo>
                  <a:pt x="808" y="151"/>
                </a:lnTo>
                <a:lnTo>
                  <a:pt x="808" y="132"/>
                </a:lnTo>
                <a:lnTo>
                  <a:pt x="808" y="113"/>
                </a:lnTo>
                <a:lnTo>
                  <a:pt x="808" y="94"/>
                </a:lnTo>
                <a:lnTo>
                  <a:pt x="808" y="75"/>
                </a:lnTo>
                <a:lnTo>
                  <a:pt x="823" y="66"/>
                </a:lnTo>
                <a:lnTo>
                  <a:pt x="838" y="56"/>
                </a:lnTo>
                <a:lnTo>
                  <a:pt x="853" y="56"/>
                </a:lnTo>
                <a:lnTo>
                  <a:pt x="868" y="56"/>
                </a:lnTo>
                <a:lnTo>
                  <a:pt x="883" y="75"/>
                </a:lnTo>
                <a:lnTo>
                  <a:pt x="898" y="85"/>
                </a:lnTo>
                <a:lnTo>
                  <a:pt x="913" y="113"/>
                </a:lnTo>
                <a:lnTo>
                  <a:pt x="928" y="141"/>
                </a:lnTo>
                <a:lnTo>
                  <a:pt x="936" y="160"/>
                </a:lnTo>
                <a:lnTo>
                  <a:pt x="943" y="179"/>
                </a:lnTo>
                <a:lnTo>
                  <a:pt x="951" y="198"/>
                </a:lnTo>
                <a:lnTo>
                  <a:pt x="951" y="226"/>
                </a:lnTo>
                <a:lnTo>
                  <a:pt x="951" y="254"/>
                </a:lnTo>
                <a:lnTo>
                  <a:pt x="959" y="273"/>
                </a:lnTo>
                <a:lnTo>
                  <a:pt x="966" y="301"/>
                </a:lnTo>
                <a:lnTo>
                  <a:pt x="966" y="320"/>
                </a:lnTo>
                <a:lnTo>
                  <a:pt x="974" y="339"/>
                </a:lnTo>
                <a:lnTo>
                  <a:pt x="974" y="358"/>
                </a:lnTo>
                <a:lnTo>
                  <a:pt x="989" y="386"/>
                </a:lnTo>
                <a:lnTo>
                  <a:pt x="996" y="405"/>
                </a:lnTo>
                <a:lnTo>
                  <a:pt x="996" y="424"/>
                </a:lnTo>
                <a:lnTo>
                  <a:pt x="1011" y="433"/>
                </a:lnTo>
                <a:lnTo>
                  <a:pt x="1026" y="452"/>
                </a:lnTo>
                <a:lnTo>
                  <a:pt x="1042" y="461"/>
                </a:lnTo>
                <a:lnTo>
                  <a:pt x="1057" y="442"/>
                </a:lnTo>
                <a:lnTo>
                  <a:pt x="1057" y="424"/>
                </a:lnTo>
                <a:lnTo>
                  <a:pt x="1057" y="395"/>
                </a:lnTo>
                <a:lnTo>
                  <a:pt x="1057" y="367"/>
                </a:lnTo>
                <a:lnTo>
                  <a:pt x="1057" y="348"/>
                </a:lnTo>
                <a:lnTo>
                  <a:pt x="1049" y="320"/>
                </a:lnTo>
                <a:lnTo>
                  <a:pt x="1049" y="301"/>
                </a:lnTo>
                <a:lnTo>
                  <a:pt x="1049" y="282"/>
                </a:lnTo>
                <a:lnTo>
                  <a:pt x="1042" y="264"/>
                </a:lnTo>
                <a:lnTo>
                  <a:pt x="1042" y="235"/>
                </a:lnTo>
                <a:lnTo>
                  <a:pt x="1042" y="216"/>
                </a:lnTo>
                <a:lnTo>
                  <a:pt x="1042" y="198"/>
                </a:lnTo>
                <a:lnTo>
                  <a:pt x="1042" y="179"/>
                </a:lnTo>
                <a:lnTo>
                  <a:pt x="1042" y="160"/>
                </a:lnTo>
                <a:lnTo>
                  <a:pt x="1042" y="141"/>
                </a:lnTo>
                <a:lnTo>
                  <a:pt x="1049" y="122"/>
                </a:lnTo>
                <a:lnTo>
                  <a:pt x="1057" y="104"/>
                </a:lnTo>
                <a:lnTo>
                  <a:pt x="1072" y="94"/>
                </a:lnTo>
                <a:lnTo>
                  <a:pt x="1087" y="94"/>
                </a:lnTo>
                <a:lnTo>
                  <a:pt x="1094" y="113"/>
                </a:lnTo>
                <a:lnTo>
                  <a:pt x="1109" y="132"/>
                </a:lnTo>
                <a:lnTo>
                  <a:pt x="1109" y="160"/>
                </a:lnTo>
                <a:lnTo>
                  <a:pt x="1117" y="179"/>
                </a:lnTo>
                <a:lnTo>
                  <a:pt x="1117" y="198"/>
                </a:lnTo>
                <a:lnTo>
                  <a:pt x="1125" y="216"/>
                </a:lnTo>
                <a:lnTo>
                  <a:pt x="1125" y="235"/>
                </a:lnTo>
                <a:lnTo>
                  <a:pt x="1132" y="254"/>
                </a:lnTo>
                <a:lnTo>
                  <a:pt x="1132" y="273"/>
                </a:lnTo>
                <a:lnTo>
                  <a:pt x="1140" y="311"/>
                </a:lnTo>
                <a:lnTo>
                  <a:pt x="1140" y="329"/>
                </a:lnTo>
                <a:lnTo>
                  <a:pt x="1140" y="348"/>
                </a:lnTo>
                <a:lnTo>
                  <a:pt x="1140" y="367"/>
                </a:lnTo>
                <a:lnTo>
                  <a:pt x="1147" y="386"/>
                </a:lnTo>
                <a:lnTo>
                  <a:pt x="1162" y="395"/>
                </a:lnTo>
                <a:lnTo>
                  <a:pt x="1177" y="395"/>
                </a:lnTo>
                <a:lnTo>
                  <a:pt x="1192" y="376"/>
                </a:lnTo>
                <a:lnTo>
                  <a:pt x="1192" y="348"/>
                </a:lnTo>
                <a:lnTo>
                  <a:pt x="1185" y="329"/>
                </a:lnTo>
                <a:lnTo>
                  <a:pt x="1185" y="311"/>
                </a:lnTo>
                <a:lnTo>
                  <a:pt x="1177" y="292"/>
                </a:lnTo>
                <a:lnTo>
                  <a:pt x="1177" y="264"/>
                </a:lnTo>
                <a:lnTo>
                  <a:pt x="1177" y="235"/>
                </a:lnTo>
                <a:lnTo>
                  <a:pt x="1177" y="216"/>
                </a:lnTo>
                <a:lnTo>
                  <a:pt x="1185" y="198"/>
                </a:lnTo>
                <a:lnTo>
                  <a:pt x="1185" y="179"/>
                </a:lnTo>
                <a:lnTo>
                  <a:pt x="1192" y="160"/>
                </a:lnTo>
                <a:lnTo>
                  <a:pt x="1192" y="141"/>
                </a:lnTo>
                <a:lnTo>
                  <a:pt x="1192" y="122"/>
                </a:lnTo>
                <a:lnTo>
                  <a:pt x="1192" y="104"/>
                </a:lnTo>
                <a:lnTo>
                  <a:pt x="1208" y="85"/>
                </a:lnTo>
                <a:lnTo>
                  <a:pt x="1215" y="66"/>
                </a:lnTo>
                <a:lnTo>
                  <a:pt x="1230" y="47"/>
                </a:lnTo>
                <a:lnTo>
                  <a:pt x="1245" y="28"/>
                </a:lnTo>
                <a:lnTo>
                  <a:pt x="1260" y="19"/>
                </a:lnTo>
                <a:lnTo>
                  <a:pt x="1276" y="0"/>
                </a:lnTo>
                <a:lnTo>
                  <a:pt x="1291" y="0"/>
                </a:lnTo>
                <a:lnTo>
                  <a:pt x="1306" y="0"/>
                </a:lnTo>
                <a:lnTo>
                  <a:pt x="1321" y="28"/>
                </a:lnTo>
                <a:lnTo>
                  <a:pt x="1321" y="47"/>
                </a:lnTo>
                <a:lnTo>
                  <a:pt x="1321" y="66"/>
                </a:lnTo>
                <a:lnTo>
                  <a:pt x="1336" y="94"/>
                </a:lnTo>
                <a:lnTo>
                  <a:pt x="1336" y="113"/>
                </a:lnTo>
                <a:lnTo>
                  <a:pt x="1351" y="132"/>
                </a:lnTo>
                <a:lnTo>
                  <a:pt x="1359" y="151"/>
                </a:lnTo>
                <a:lnTo>
                  <a:pt x="1366" y="169"/>
                </a:lnTo>
                <a:lnTo>
                  <a:pt x="1381" y="179"/>
                </a:lnTo>
                <a:lnTo>
                  <a:pt x="1396" y="188"/>
                </a:lnTo>
                <a:lnTo>
                  <a:pt x="1411" y="188"/>
                </a:lnTo>
                <a:lnTo>
                  <a:pt x="1426" y="179"/>
                </a:lnTo>
                <a:lnTo>
                  <a:pt x="1434" y="179"/>
                </a:lnTo>
                <a:lnTo>
                  <a:pt x="1426" y="179"/>
                </a:lnTo>
              </a:path>
            </a:pathLst>
          </a:custGeom>
          <a:noFill/>
          <a:ln w="28575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 rot="-5400000">
            <a:off x="4624387" y="4164013"/>
            <a:ext cx="1001713" cy="915988"/>
            <a:chOff x="3579" y="1270"/>
            <a:chExt cx="1161" cy="1118"/>
          </a:xfrm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3827" y="1270"/>
              <a:ext cx="18" cy="4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4001" y="1937"/>
              <a:ext cx="404" cy="26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flipH="1">
              <a:off x="3860" y="2129"/>
              <a:ext cx="497" cy="2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 flipH="1" flipV="1">
              <a:off x="3579" y="1886"/>
              <a:ext cx="552" cy="1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flipH="1">
              <a:off x="4261" y="1587"/>
              <a:ext cx="395" cy="3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3647" y="1798"/>
              <a:ext cx="339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flipH="1">
              <a:off x="4246" y="2086"/>
              <a:ext cx="494" cy="2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 flipH="1">
              <a:off x="3719" y="1549"/>
              <a:ext cx="541" cy="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 flipH="1" flipV="1">
              <a:off x="4437" y="1810"/>
              <a:ext cx="197" cy="5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 flipH="1" flipV="1">
              <a:off x="3970" y="1298"/>
              <a:ext cx="534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3027" name="Arc 19"/>
          <p:cNvSpPr>
            <a:spLocks/>
          </p:cNvSpPr>
          <p:nvPr/>
        </p:nvSpPr>
        <p:spPr bwMode="auto">
          <a:xfrm>
            <a:off x="2692400" y="4300538"/>
            <a:ext cx="644525" cy="2762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73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73" y="21599"/>
                </a:moveTo>
                <a:cubicBezTo>
                  <a:pt x="9654" y="21585"/>
                  <a:pt x="0" y="11918"/>
                  <a:pt x="0" y="0"/>
                </a:cubicBezTo>
              </a:path>
              <a:path w="21600" h="21600" stroke="0" extrusionOk="0">
                <a:moveTo>
                  <a:pt x="21573" y="21599"/>
                </a:moveTo>
                <a:cubicBezTo>
                  <a:pt x="9654" y="21585"/>
                  <a:pt x="0" y="11918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1524000" y="4191000"/>
            <a:ext cx="1101725" cy="414338"/>
          </a:xfrm>
          <a:custGeom>
            <a:avLst/>
            <a:gdLst/>
            <a:ahLst/>
            <a:cxnLst>
              <a:cxn ang="0">
                <a:pos x="8" y="282"/>
              </a:cxn>
              <a:cxn ang="0">
                <a:pos x="15" y="188"/>
              </a:cxn>
              <a:cxn ang="0">
                <a:pos x="30" y="85"/>
              </a:cxn>
              <a:cxn ang="0">
                <a:pos x="91" y="19"/>
              </a:cxn>
              <a:cxn ang="0">
                <a:pos x="113" y="141"/>
              </a:cxn>
              <a:cxn ang="0">
                <a:pos x="121" y="254"/>
              </a:cxn>
              <a:cxn ang="0">
                <a:pos x="128" y="348"/>
              </a:cxn>
              <a:cxn ang="0">
                <a:pos x="189" y="311"/>
              </a:cxn>
              <a:cxn ang="0">
                <a:pos x="226" y="179"/>
              </a:cxn>
              <a:cxn ang="0">
                <a:pos x="234" y="75"/>
              </a:cxn>
              <a:cxn ang="0">
                <a:pos x="294" y="38"/>
              </a:cxn>
              <a:cxn ang="0">
                <a:pos x="309" y="141"/>
              </a:cxn>
              <a:cxn ang="0">
                <a:pos x="302" y="254"/>
              </a:cxn>
              <a:cxn ang="0">
                <a:pos x="317" y="348"/>
              </a:cxn>
              <a:cxn ang="0">
                <a:pos x="385" y="376"/>
              </a:cxn>
              <a:cxn ang="0">
                <a:pos x="415" y="264"/>
              </a:cxn>
              <a:cxn ang="0">
                <a:pos x="415" y="169"/>
              </a:cxn>
              <a:cxn ang="0">
                <a:pos x="415" y="66"/>
              </a:cxn>
              <a:cxn ang="0">
                <a:pos x="453" y="9"/>
              </a:cxn>
              <a:cxn ang="0">
                <a:pos x="491" y="94"/>
              </a:cxn>
              <a:cxn ang="0">
                <a:pos x="498" y="188"/>
              </a:cxn>
              <a:cxn ang="0">
                <a:pos x="506" y="301"/>
              </a:cxn>
              <a:cxn ang="0">
                <a:pos x="528" y="395"/>
              </a:cxn>
              <a:cxn ang="0">
                <a:pos x="581" y="320"/>
              </a:cxn>
              <a:cxn ang="0">
                <a:pos x="581" y="198"/>
              </a:cxn>
              <a:cxn ang="0">
                <a:pos x="589" y="85"/>
              </a:cxn>
              <a:cxn ang="0">
                <a:pos x="642" y="56"/>
              </a:cxn>
              <a:cxn ang="0">
                <a:pos x="687" y="160"/>
              </a:cxn>
              <a:cxn ang="0">
                <a:pos x="694" y="273"/>
              </a:cxn>
              <a:cxn ang="0">
                <a:pos x="709" y="395"/>
              </a:cxn>
              <a:cxn ang="0">
                <a:pos x="755" y="471"/>
              </a:cxn>
              <a:cxn ang="0">
                <a:pos x="823" y="395"/>
              </a:cxn>
              <a:cxn ang="0">
                <a:pos x="808" y="273"/>
              </a:cxn>
              <a:cxn ang="0">
                <a:pos x="808" y="151"/>
              </a:cxn>
              <a:cxn ang="0">
                <a:pos x="823" y="66"/>
              </a:cxn>
              <a:cxn ang="0">
                <a:pos x="898" y="85"/>
              </a:cxn>
              <a:cxn ang="0">
                <a:pos x="951" y="198"/>
              </a:cxn>
              <a:cxn ang="0">
                <a:pos x="966" y="320"/>
              </a:cxn>
              <a:cxn ang="0">
                <a:pos x="996" y="424"/>
              </a:cxn>
              <a:cxn ang="0">
                <a:pos x="1057" y="424"/>
              </a:cxn>
              <a:cxn ang="0">
                <a:pos x="1049" y="301"/>
              </a:cxn>
              <a:cxn ang="0">
                <a:pos x="1042" y="198"/>
              </a:cxn>
              <a:cxn ang="0">
                <a:pos x="1057" y="104"/>
              </a:cxn>
              <a:cxn ang="0">
                <a:pos x="1109" y="160"/>
              </a:cxn>
              <a:cxn ang="0">
                <a:pos x="1132" y="254"/>
              </a:cxn>
              <a:cxn ang="0">
                <a:pos x="1140" y="367"/>
              </a:cxn>
              <a:cxn ang="0">
                <a:pos x="1192" y="348"/>
              </a:cxn>
              <a:cxn ang="0">
                <a:pos x="1177" y="235"/>
              </a:cxn>
              <a:cxn ang="0">
                <a:pos x="1192" y="141"/>
              </a:cxn>
              <a:cxn ang="0">
                <a:pos x="1230" y="47"/>
              </a:cxn>
              <a:cxn ang="0">
                <a:pos x="1306" y="0"/>
              </a:cxn>
              <a:cxn ang="0">
                <a:pos x="1336" y="113"/>
              </a:cxn>
              <a:cxn ang="0">
                <a:pos x="1396" y="188"/>
              </a:cxn>
            </a:cxnLst>
            <a:rect l="0" t="0" r="r" b="b"/>
            <a:pathLst>
              <a:path w="1435" h="481">
                <a:moveTo>
                  <a:pt x="8" y="367"/>
                </a:moveTo>
                <a:lnTo>
                  <a:pt x="0" y="348"/>
                </a:lnTo>
                <a:lnTo>
                  <a:pt x="0" y="329"/>
                </a:lnTo>
                <a:lnTo>
                  <a:pt x="8" y="311"/>
                </a:lnTo>
                <a:lnTo>
                  <a:pt x="8" y="282"/>
                </a:lnTo>
                <a:lnTo>
                  <a:pt x="15" y="264"/>
                </a:lnTo>
                <a:lnTo>
                  <a:pt x="15" y="245"/>
                </a:lnTo>
                <a:lnTo>
                  <a:pt x="15" y="226"/>
                </a:lnTo>
                <a:lnTo>
                  <a:pt x="15" y="207"/>
                </a:lnTo>
                <a:lnTo>
                  <a:pt x="15" y="188"/>
                </a:lnTo>
                <a:lnTo>
                  <a:pt x="8" y="169"/>
                </a:lnTo>
                <a:lnTo>
                  <a:pt x="15" y="151"/>
                </a:lnTo>
                <a:lnTo>
                  <a:pt x="23" y="132"/>
                </a:lnTo>
                <a:lnTo>
                  <a:pt x="23" y="104"/>
                </a:lnTo>
                <a:lnTo>
                  <a:pt x="30" y="85"/>
                </a:lnTo>
                <a:lnTo>
                  <a:pt x="38" y="66"/>
                </a:lnTo>
                <a:lnTo>
                  <a:pt x="45" y="38"/>
                </a:lnTo>
                <a:lnTo>
                  <a:pt x="60" y="9"/>
                </a:lnTo>
                <a:lnTo>
                  <a:pt x="75" y="9"/>
                </a:lnTo>
                <a:lnTo>
                  <a:pt x="91" y="19"/>
                </a:lnTo>
                <a:lnTo>
                  <a:pt x="98" y="47"/>
                </a:lnTo>
                <a:lnTo>
                  <a:pt x="106" y="66"/>
                </a:lnTo>
                <a:lnTo>
                  <a:pt x="113" y="85"/>
                </a:lnTo>
                <a:lnTo>
                  <a:pt x="113" y="113"/>
                </a:lnTo>
                <a:lnTo>
                  <a:pt x="113" y="141"/>
                </a:lnTo>
                <a:lnTo>
                  <a:pt x="113" y="169"/>
                </a:lnTo>
                <a:lnTo>
                  <a:pt x="113" y="188"/>
                </a:lnTo>
                <a:lnTo>
                  <a:pt x="113" y="207"/>
                </a:lnTo>
                <a:lnTo>
                  <a:pt x="121" y="226"/>
                </a:lnTo>
                <a:lnTo>
                  <a:pt x="121" y="254"/>
                </a:lnTo>
                <a:lnTo>
                  <a:pt x="113" y="273"/>
                </a:lnTo>
                <a:lnTo>
                  <a:pt x="121" y="292"/>
                </a:lnTo>
                <a:lnTo>
                  <a:pt x="128" y="311"/>
                </a:lnTo>
                <a:lnTo>
                  <a:pt x="128" y="329"/>
                </a:lnTo>
                <a:lnTo>
                  <a:pt x="128" y="348"/>
                </a:lnTo>
                <a:lnTo>
                  <a:pt x="143" y="367"/>
                </a:lnTo>
                <a:lnTo>
                  <a:pt x="158" y="376"/>
                </a:lnTo>
                <a:lnTo>
                  <a:pt x="166" y="358"/>
                </a:lnTo>
                <a:lnTo>
                  <a:pt x="181" y="329"/>
                </a:lnTo>
                <a:lnTo>
                  <a:pt x="189" y="311"/>
                </a:lnTo>
                <a:lnTo>
                  <a:pt x="211" y="282"/>
                </a:lnTo>
                <a:lnTo>
                  <a:pt x="211" y="254"/>
                </a:lnTo>
                <a:lnTo>
                  <a:pt x="219" y="226"/>
                </a:lnTo>
                <a:lnTo>
                  <a:pt x="219" y="207"/>
                </a:lnTo>
                <a:lnTo>
                  <a:pt x="226" y="179"/>
                </a:lnTo>
                <a:lnTo>
                  <a:pt x="226" y="151"/>
                </a:lnTo>
                <a:lnTo>
                  <a:pt x="226" y="132"/>
                </a:lnTo>
                <a:lnTo>
                  <a:pt x="226" y="113"/>
                </a:lnTo>
                <a:lnTo>
                  <a:pt x="234" y="94"/>
                </a:lnTo>
                <a:lnTo>
                  <a:pt x="234" y="75"/>
                </a:lnTo>
                <a:lnTo>
                  <a:pt x="242" y="56"/>
                </a:lnTo>
                <a:lnTo>
                  <a:pt x="249" y="28"/>
                </a:lnTo>
                <a:lnTo>
                  <a:pt x="264" y="19"/>
                </a:lnTo>
                <a:lnTo>
                  <a:pt x="279" y="19"/>
                </a:lnTo>
                <a:lnTo>
                  <a:pt x="294" y="38"/>
                </a:lnTo>
                <a:lnTo>
                  <a:pt x="302" y="66"/>
                </a:lnTo>
                <a:lnTo>
                  <a:pt x="309" y="85"/>
                </a:lnTo>
                <a:lnTo>
                  <a:pt x="309" y="104"/>
                </a:lnTo>
                <a:lnTo>
                  <a:pt x="309" y="122"/>
                </a:lnTo>
                <a:lnTo>
                  <a:pt x="309" y="141"/>
                </a:lnTo>
                <a:lnTo>
                  <a:pt x="309" y="160"/>
                </a:lnTo>
                <a:lnTo>
                  <a:pt x="309" y="179"/>
                </a:lnTo>
                <a:lnTo>
                  <a:pt x="302" y="198"/>
                </a:lnTo>
                <a:lnTo>
                  <a:pt x="302" y="235"/>
                </a:lnTo>
                <a:lnTo>
                  <a:pt x="302" y="254"/>
                </a:lnTo>
                <a:lnTo>
                  <a:pt x="309" y="273"/>
                </a:lnTo>
                <a:lnTo>
                  <a:pt x="309" y="292"/>
                </a:lnTo>
                <a:lnTo>
                  <a:pt x="309" y="311"/>
                </a:lnTo>
                <a:lnTo>
                  <a:pt x="309" y="329"/>
                </a:lnTo>
                <a:lnTo>
                  <a:pt x="317" y="348"/>
                </a:lnTo>
                <a:lnTo>
                  <a:pt x="325" y="367"/>
                </a:lnTo>
                <a:lnTo>
                  <a:pt x="340" y="376"/>
                </a:lnTo>
                <a:lnTo>
                  <a:pt x="355" y="376"/>
                </a:lnTo>
                <a:lnTo>
                  <a:pt x="370" y="376"/>
                </a:lnTo>
                <a:lnTo>
                  <a:pt x="385" y="376"/>
                </a:lnTo>
                <a:lnTo>
                  <a:pt x="385" y="358"/>
                </a:lnTo>
                <a:lnTo>
                  <a:pt x="400" y="329"/>
                </a:lnTo>
                <a:lnTo>
                  <a:pt x="400" y="311"/>
                </a:lnTo>
                <a:lnTo>
                  <a:pt x="408" y="282"/>
                </a:lnTo>
                <a:lnTo>
                  <a:pt x="415" y="264"/>
                </a:lnTo>
                <a:lnTo>
                  <a:pt x="415" y="245"/>
                </a:lnTo>
                <a:lnTo>
                  <a:pt x="415" y="226"/>
                </a:lnTo>
                <a:lnTo>
                  <a:pt x="415" y="207"/>
                </a:lnTo>
                <a:lnTo>
                  <a:pt x="415" y="188"/>
                </a:lnTo>
                <a:lnTo>
                  <a:pt x="415" y="169"/>
                </a:lnTo>
                <a:lnTo>
                  <a:pt x="415" y="151"/>
                </a:lnTo>
                <a:lnTo>
                  <a:pt x="415" y="132"/>
                </a:lnTo>
                <a:lnTo>
                  <a:pt x="408" y="113"/>
                </a:lnTo>
                <a:lnTo>
                  <a:pt x="408" y="94"/>
                </a:lnTo>
                <a:lnTo>
                  <a:pt x="415" y="66"/>
                </a:lnTo>
                <a:lnTo>
                  <a:pt x="415" y="47"/>
                </a:lnTo>
                <a:lnTo>
                  <a:pt x="423" y="28"/>
                </a:lnTo>
                <a:lnTo>
                  <a:pt x="423" y="9"/>
                </a:lnTo>
                <a:lnTo>
                  <a:pt x="438" y="0"/>
                </a:lnTo>
                <a:lnTo>
                  <a:pt x="453" y="9"/>
                </a:lnTo>
                <a:lnTo>
                  <a:pt x="468" y="9"/>
                </a:lnTo>
                <a:lnTo>
                  <a:pt x="468" y="28"/>
                </a:lnTo>
                <a:lnTo>
                  <a:pt x="475" y="56"/>
                </a:lnTo>
                <a:lnTo>
                  <a:pt x="483" y="75"/>
                </a:lnTo>
                <a:lnTo>
                  <a:pt x="491" y="94"/>
                </a:lnTo>
                <a:lnTo>
                  <a:pt x="491" y="113"/>
                </a:lnTo>
                <a:lnTo>
                  <a:pt x="498" y="132"/>
                </a:lnTo>
                <a:lnTo>
                  <a:pt x="498" y="151"/>
                </a:lnTo>
                <a:lnTo>
                  <a:pt x="498" y="169"/>
                </a:lnTo>
                <a:lnTo>
                  <a:pt x="498" y="188"/>
                </a:lnTo>
                <a:lnTo>
                  <a:pt x="498" y="207"/>
                </a:lnTo>
                <a:lnTo>
                  <a:pt x="498" y="226"/>
                </a:lnTo>
                <a:lnTo>
                  <a:pt x="498" y="245"/>
                </a:lnTo>
                <a:lnTo>
                  <a:pt x="506" y="273"/>
                </a:lnTo>
                <a:lnTo>
                  <a:pt x="506" y="301"/>
                </a:lnTo>
                <a:lnTo>
                  <a:pt x="506" y="320"/>
                </a:lnTo>
                <a:lnTo>
                  <a:pt x="521" y="339"/>
                </a:lnTo>
                <a:lnTo>
                  <a:pt x="521" y="358"/>
                </a:lnTo>
                <a:lnTo>
                  <a:pt x="521" y="376"/>
                </a:lnTo>
                <a:lnTo>
                  <a:pt x="528" y="395"/>
                </a:lnTo>
                <a:lnTo>
                  <a:pt x="543" y="405"/>
                </a:lnTo>
                <a:lnTo>
                  <a:pt x="559" y="386"/>
                </a:lnTo>
                <a:lnTo>
                  <a:pt x="574" y="367"/>
                </a:lnTo>
                <a:lnTo>
                  <a:pt x="574" y="339"/>
                </a:lnTo>
                <a:lnTo>
                  <a:pt x="581" y="320"/>
                </a:lnTo>
                <a:lnTo>
                  <a:pt x="589" y="292"/>
                </a:lnTo>
                <a:lnTo>
                  <a:pt x="589" y="273"/>
                </a:lnTo>
                <a:lnTo>
                  <a:pt x="581" y="245"/>
                </a:lnTo>
                <a:lnTo>
                  <a:pt x="581" y="216"/>
                </a:lnTo>
                <a:lnTo>
                  <a:pt x="581" y="198"/>
                </a:lnTo>
                <a:lnTo>
                  <a:pt x="581" y="169"/>
                </a:lnTo>
                <a:lnTo>
                  <a:pt x="581" y="141"/>
                </a:lnTo>
                <a:lnTo>
                  <a:pt x="581" y="122"/>
                </a:lnTo>
                <a:lnTo>
                  <a:pt x="589" y="104"/>
                </a:lnTo>
                <a:lnTo>
                  <a:pt x="589" y="85"/>
                </a:lnTo>
                <a:lnTo>
                  <a:pt x="589" y="66"/>
                </a:lnTo>
                <a:lnTo>
                  <a:pt x="604" y="56"/>
                </a:lnTo>
                <a:lnTo>
                  <a:pt x="619" y="47"/>
                </a:lnTo>
                <a:lnTo>
                  <a:pt x="634" y="38"/>
                </a:lnTo>
                <a:lnTo>
                  <a:pt x="642" y="56"/>
                </a:lnTo>
                <a:lnTo>
                  <a:pt x="657" y="75"/>
                </a:lnTo>
                <a:lnTo>
                  <a:pt x="672" y="94"/>
                </a:lnTo>
                <a:lnTo>
                  <a:pt x="672" y="113"/>
                </a:lnTo>
                <a:lnTo>
                  <a:pt x="687" y="141"/>
                </a:lnTo>
                <a:lnTo>
                  <a:pt x="687" y="160"/>
                </a:lnTo>
                <a:lnTo>
                  <a:pt x="687" y="179"/>
                </a:lnTo>
                <a:lnTo>
                  <a:pt x="694" y="207"/>
                </a:lnTo>
                <a:lnTo>
                  <a:pt x="694" y="235"/>
                </a:lnTo>
                <a:lnTo>
                  <a:pt x="694" y="254"/>
                </a:lnTo>
                <a:lnTo>
                  <a:pt x="694" y="273"/>
                </a:lnTo>
                <a:lnTo>
                  <a:pt x="702" y="301"/>
                </a:lnTo>
                <a:lnTo>
                  <a:pt x="702" y="329"/>
                </a:lnTo>
                <a:lnTo>
                  <a:pt x="709" y="348"/>
                </a:lnTo>
                <a:lnTo>
                  <a:pt x="709" y="376"/>
                </a:lnTo>
                <a:lnTo>
                  <a:pt x="709" y="395"/>
                </a:lnTo>
                <a:lnTo>
                  <a:pt x="717" y="414"/>
                </a:lnTo>
                <a:lnTo>
                  <a:pt x="732" y="424"/>
                </a:lnTo>
                <a:lnTo>
                  <a:pt x="732" y="442"/>
                </a:lnTo>
                <a:lnTo>
                  <a:pt x="740" y="461"/>
                </a:lnTo>
                <a:lnTo>
                  <a:pt x="755" y="471"/>
                </a:lnTo>
                <a:lnTo>
                  <a:pt x="770" y="480"/>
                </a:lnTo>
                <a:lnTo>
                  <a:pt x="792" y="461"/>
                </a:lnTo>
                <a:lnTo>
                  <a:pt x="808" y="433"/>
                </a:lnTo>
                <a:lnTo>
                  <a:pt x="815" y="414"/>
                </a:lnTo>
                <a:lnTo>
                  <a:pt x="823" y="395"/>
                </a:lnTo>
                <a:lnTo>
                  <a:pt x="823" y="376"/>
                </a:lnTo>
                <a:lnTo>
                  <a:pt x="830" y="358"/>
                </a:lnTo>
                <a:lnTo>
                  <a:pt x="823" y="329"/>
                </a:lnTo>
                <a:lnTo>
                  <a:pt x="815" y="301"/>
                </a:lnTo>
                <a:lnTo>
                  <a:pt x="808" y="273"/>
                </a:lnTo>
                <a:lnTo>
                  <a:pt x="808" y="245"/>
                </a:lnTo>
                <a:lnTo>
                  <a:pt x="800" y="226"/>
                </a:lnTo>
                <a:lnTo>
                  <a:pt x="800" y="198"/>
                </a:lnTo>
                <a:lnTo>
                  <a:pt x="800" y="179"/>
                </a:lnTo>
                <a:lnTo>
                  <a:pt x="808" y="151"/>
                </a:lnTo>
                <a:lnTo>
                  <a:pt x="808" y="132"/>
                </a:lnTo>
                <a:lnTo>
                  <a:pt x="808" y="113"/>
                </a:lnTo>
                <a:lnTo>
                  <a:pt x="808" y="94"/>
                </a:lnTo>
                <a:lnTo>
                  <a:pt x="808" y="75"/>
                </a:lnTo>
                <a:lnTo>
                  <a:pt x="823" y="66"/>
                </a:lnTo>
                <a:lnTo>
                  <a:pt x="838" y="56"/>
                </a:lnTo>
                <a:lnTo>
                  <a:pt x="853" y="56"/>
                </a:lnTo>
                <a:lnTo>
                  <a:pt x="868" y="56"/>
                </a:lnTo>
                <a:lnTo>
                  <a:pt x="883" y="75"/>
                </a:lnTo>
                <a:lnTo>
                  <a:pt x="898" y="85"/>
                </a:lnTo>
                <a:lnTo>
                  <a:pt x="913" y="113"/>
                </a:lnTo>
                <a:lnTo>
                  <a:pt x="928" y="141"/>
                </a:lnTo>
                <a:lnTo>
                  <a:pt x="936" y="160"/>
                </a:lnTo>
                <a:lnTo>
                  <a:pt x="943" y="179"/>
                </a:lnTo>
                <a:lnTo>
                  <a:pt x="951" y="198"/>
                </a:lnTo>
                <a:lnTo>
                  <a:pt x="951" y="226"/>
                </a:lnTo>
                <a:lnTo>
                  <a:pt x="951" y="254"/>
                </a:lnTo>
                <a:lnTo>
                  <a:pt x="959" y="273"/>
                </a:lnTo>
                <a:lnTo>
                  <a:pt x="966" y="301"/>
                </a:lnTo>
                <a:lnTo>
                  <a:pt x="966" y="320"/>
                </a:lnTo>
                <a:lnTo>
                  <a:pt x="974" y="339"/>
                </a:lnTo>
                <a:lnTo>
                  <a:pt x="974" y="358"/>
                </a:lnTo>
                <a:lnTo>
                  <a:pt x="989" y="386"/>
                </a:lnTo>
                <a:lnTo>
                  <a:pt x="996" y="405"/>
                </a:lnTo>
                <a:lnTo>
                  <a:pt x="996" y="424"/>
                </a:lnTo>
                <a:lnTo>
                  <a:pt x="1011" y="433"/>
                </a:lnTo>
                <a:lnTo>
                  <a:pt x="1026" y="452"/>
                </a:lnTo>
                <a:lnTo>
                  <a:pt x="1042" y="461"/>
                </a:lnTo>
                <a:lnTo>
                  <a:pt x="1057" y="442"/>
                </a:lnTo>
                <a:lnTo>
                  <a:pt x="1057" y="424"/>
                </a:lnTo>
                <a:lnTo>
                  <a:pt x="1057" y="395"/>
                </a:lnTo>
                <a:lnTo>
                  <a:pt x="1057" y="367"/>
                </a:lnTo>
                <a:lnTo>
                  <a:pt x="1057" y="348"/>
                </a:lnTo>
                <a:lnTo>
                  <a:pt x="1049" y="320"/>
                </a:lnTo>
                <a:lnTo>
                  <a:pt x="1049" y="301"/>
                </a:lnTo>
                <a:lnTo>
                  <a:pt x="1049" y="282"/>
                </a:lnTo>
                <a:lnTo>
                  <a:pt x="1042" y="264"/>
                </a:lnTo>
                <a:lnTo>
                  <a:pt x="1042" y="235"/>
                </a:lnTo>
                <a:lnTo>
                  <a:pt x="1042" y="216"/>
                </a:lnTo>
                <a:lnTo>
                  <a:pt x="1042" y="198"/>
                </a:lnTo>
                <a:lnTo>
                  <a:pt x="1042" y="179"/>
                </a:lnTo>
                <a:lnTo>
                  <a:pt x="1042" y="160"/>
                </a:lnTo>
                <a:lnTo>
                  <a:pt x="1042" y="141"/>
                </a:lnTo>
                <a:lnTo>
                  <a:pt x="1049" y="122"/>
                </a:lnTo>
                <a:lnTo>
                  <a:pt x="1057" y="104"/>
                </a:lnTo>
                <a:lnTo>
                  <a:pt x="1072" y="94"/>
                </a:lnTo>
                <a:lnTo>
                  <a:pt x="1087" y="94"/>
                </a:lnTo>
                <a:lnTo>
                  <a:pt x="1094" y="113"/>
                </a:lnTo>
                <a:lnTo>
                  <a:pt x="1109" y="132"/>
                </a:lnTo>
                <a:lnTo>
                  <a:pt x="1109" y="160"/>
                </a:lnTo>
                <a:lnTo>
                  <a:pt x="1117" y="179"/>
                </a:lnTo>
                <a:lnTo>
                  <a:pt x="1117" y="198"/>
                </a:lnTo>
                <a:lnTo>
                  <a:pt x="1125" y="216"/>
                </a:lnTo>
                <a:lnTo>
                  <a:pt x="1125" y="235"/>
                </a:lnTo>
                <a:lnTo>
                  <a:pt x="1132" y="254"/>
                </a:lnTo>
                <a:lnTo>
                  <a:pt x="1132" y="273"/>
                </a:lnTo>
                <a:lnTo>
                  <a:pt x="1140" y="311"/>
                </a:lnTo>
                <a:lnTo>
                  <a:pt x="1140" y="329"/>
                </a:lnTo>
                <a:lnTo>
                  <a:pt x="1140" y="348"/>
                </a:lnTo>
                <a:lnTo>
                  <a:pt x="1140" y="367"/>
                </a:lnTo>
                <a:lnTo>
                  <a:pt x="1147" y="386"/>
                </a:lnTo>
                <a:lnTo>
                  <a:pt x="1162" y="395"/>
                </a:lnTo>
                <a:lnTo>
                  <a:pt x="1177" y="395"/>
                </a:lnTo>
                <a:lnTo>
                  <a:pt x="1192" y="376"/>
                </a:lnTo>
                <a:lnTo>
                  <a:pt x="1192" y="348"/>
                </a:lnTo>
                <a:lnTo>
                  <a:pt x="1185" y="329"/>
                </a:lnTo>
                <a:lnTo>
                  <a:pt x="1185" y="311"/>
                </a:lnTo>
                <a:lnTo>
                  <a:pt x="1177" y="292"/>
                </a:lnTo>
                <a:lnTo>
                  <a:pt x="1177" y="264"/>
                </a:lnTo>
                <a:lnTo>
                  <a:pt x="1177" y="235"/>
                </a:lnTo>
                <a:lnTo>
                  <a:pt x="1177" y="216"/>
                </a:lnTo>
                <a:lnTo>
                  <a:pt x="1185" y="198"/>
                </a:lnTo>
                <a:lnTo>
                  <a:pt x="1185" y="179"/>
                </a:lnTo>
                <a:lnTo>
                  <a:pt x="1192" y="160"/>
                </a:lnTo>
                <a:lnTo>
                  <a:pt x="1192" y="141"/>
                </a:lnTo>
                <a:lnTo>
                  <a:pt x="1192" y="122"/>
                </a:lnTo>
                <a:lnTo>
                  <a:pt x="1192" y="104"/>
                </a:lnTo>
                <a:lnTo>
                  <a:pt x="1208" y="85"/>
                </a:lnTo>
                <a:lnTo>
                  <a:pt x="1215" y="66"/>
                </a:lnTo>
                <a:lnTo>
                  <a:pt x="1230" y="47"/>
                </a:lnTo>
                <a:lnTo>
                  <a:pt x="1245" y="28"/>
                </a:lnTo>
                <a:lnTo>
                  <a:pt x="1260" y="19"/>
                </a:lnTo>
                <a:lnTo>
                  <a:pt x="1276" y="0"/>
                </a:lnTo>
                <a:lnTo>
                  <a:pt x="1291" y="0"/>
                </a:lnTo>
                <a:lnTo>
                  <a:pt x="1306" y="0"/>
                </a:lnTo>
                <a:lnTo>
                  <a:pt x="1321" y="28"/>
                </a:lnTo>
                <a:lnTo>
                  <a:pt x="1321" y="47"/>
                </a:lnTo>
                <a:lnTo>
                  <a:pt x="1321" y="66"/>
                </a:lnTo>
                <a:lnTo>
                  <a:pt x="1336" y="94"/>
                </a:lnTo>
                <a:lnTo>
                  <a:pt x="1336" y="113"/>
                </a:lnTo>
                <a:lnTo>
                  <a:pt x="1351" y="132"/>
                </a:lnTo>
                <a:lnTo>
                  <a:pt x="1359" y="151"/>
                </a:lnTo>
                <a:lnTo>
                  <a:pt x="1366" y="169"/>
                </a:lnTo>
                <a:lnTo>
                  <a:pt x="1381" y="179"/>
                </a:lnTo>
                <a:lnTo>
                  <a:pt x="1396" y="188"/>
                </a:lnTo>
                <a:lnTo>
                  <a:pt x="1411" y="188"/>
                </a:lnTo>
                <a:lnTo>
                  <a:pt x="1426" y="179"/>
                </a:lnTo>
                <a:lnTo>
                  <a:pt x="1434" y="179"/>
                </a:lnTo>
                <a:lnTo>
                  <a:pt x="1426" y="179"/>
                </a:lnTo>
              </a:path>
            </a:pathLst>
          </a:custGeom>
          <a:noFill/>
          <a:ln w="28575" cap="rnd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029" name="Freeform 21"/>
          <p:cNvSpPr>
            <a:spLocks/>
          </p:cNvSpPr>
          <p:nvPr/>
        </p:nvSpPr>
        <p:spPr bwMode="auto">
          <a:xfrm>
            <a:off x="3506788" y="4545013"/>
            <a:ext cx="1101725" cy="414337"/>
          </a:xfrm>
          <a:custGeom>
            <a:avLst/>
            <a:gdLst/>
            <a:ahLst/>
            <a:cxnLst>
              <a:cxn ang="0">
                <a:pos x="8" y="282"/>
              </a:cxn>
              <a:cxn ang="0">
                <a:pos x="15" y="188"/>
              </a:cxn>
              <a:cxn ang="0">
                <a:pos x="30" y="85"/>
              </a:cxn>
              <a:cxn ang="0">
                <a:pos x="91" y="19"/>
              </a:cxn>
              <a:cxn ang="0">
                <a:pos x="113" y="141"/>
              </a:cxn>
              <a:cxn ang="0">
                <a:pos x="121" y="254"/>
              </a:cxn>
              <a:cxn ang="0">
                <a:pos x="128" y="348"/>
              </a:cxn>
              <a:cxn ang="0">
                <a:pos x="189" y="311"/>
              </a:cxn>
              <a:cxn ang="0">
                <a:pos x="226" y="179"/>
              </a:cxn>
              <a:cxn ang="0">
                <a:pos x="234" y="75"/>
              </a:cxn>
              <a:cxn ang="0">
                <a:pos x="294" y="38"/>
              </a:cxn>
              <a:cxn ang="0">
                <a:pos x="309" y="141"/>
              </a:cxn>
              <a:cxn ang="0">
                <a:pos x="302" y="254"/>
              </a:cxn>
              <a:cxn ang="0">
                <a:pos x="317" y="348"/>
              </a:cxn>
              <a:cxn ang="0">
                <a:pos x="385" y="376"/>
              </a:cxn>
              <a:cxn ang="0">
                <a:pos x="415" y="264"/>
              </a:cxn>
              <a:cxn ang="0">
                <a:pos x="415" y="169"/>
              </a:cxn>
              <a:cxn ang="0">
                <a:pos x="415" y="66"/>
              </a:cxn>
              <a:cxn ang="0">
                <a:pos x="453" y="9"/>
              </a:cxn>
              <a:cxn ang="0">
                <a:pos x="491" y="94"/>
              </a:cxn>
              <a:cxn ang="0">
                <a:pos x="498" y="188"/>
              </a:cxn>
              <a:cxn ang="0">
                <a:pos x="506" y="301"/>
              </a:cxn>
              <a:cxn ang="0">
                <a:pos x="528" y="395"/>
              </a:cxn>
              <a:cxn ang="0">
                <a:pos x="581" y="320"/>
              </a:cxn>
              <a:cxn ang="0">
                <a:pos x="581" y="198"/>
              </a:cxn>
              <a:cxn ang="0">
                <a:pos x="589" y="85"/>
              </a:cxn>
              <a:cxn ang="0">
                <a:pos x="642" y="56"/>
              </a:cxn>
              <a:cxn ang="0">
                <a:pos x="687" y="160"/>
              </a:cxn>
              <a:cxn ang="0">
                <a:pos x="694" y="273"/>
              </a:cxn>
              <a:cxn ang="0">
                <a:pos x="709" y="395"/>
              </a:cxn>
              <a:cxn ang="0">
                <a:pos x="755" y="471"/>
              </a:cxn>
              <a:cxn ang="0">
                <a:pos x="823" y="395"/>
              </a:cxn>
              <a:cxn ang="0">
                <a:pos x="808" y="273"/>
              </a:cxn>
              <a:cxn ang="0">
                <a:pos x="808" y="151"/>
              </a:cxn>
              <a:cxn ang="0">
                <a:pos x="823" y="66"/>
              </a:cxn>
              <a:cxn ang="0">
                <a:pos x="898" y="85"/>
              </a:cxn>
              <a:cxn ang="0">
                <a:pos x="951" y="198"/>
              </a:cxn>
              <a:cxn ang="0">
                <a:pos x="966" y="320"/>
              </a:cxn>
              <a:cxn ang="0">
                <a:pos x="996" y="424"/>
              </a:cxn>
              <a:cxn ang="0">
                <a:pos x="1057" y="424"/>
              </a:cxn>
              <a:cxn ang="0">
                <a:pos x="1049" y="301"/>
              </a:cxn>
              <a:cxn ang="0">
                <a:pos x="1042" y="198"/>
              </a:cxn>
              <a:cxn ang="0">
                <a:pos x="1057" y="104"/>
              </a:cxn>
              <a:cxn ang="0">
                <a:pos x="1109" y="160"/>
              </a:cxn>
              <a:cxn ang="0">
                <a:pos x="1132" y="254"/>
              </a:cxn>
              <a:cxn ang="0">
                <a:pos x="1140" y="367"/>
              </a:cxn>
              <a:cxn ang="0">
                <a:pos x="1192" y="348"/>
              </a:cxn>
              <a:cxn ang="0">
                <a:pos x="1177" y="235"/>
              </a:cxn>
              <a:cxn ang="0">
                <a:pos x="1192" y="141"/>
              </a:cxn>
              <a:cxn ang="0">
                <a:pos x="1230" y="47"/>
              </a:cxn>
              <a:cxn ang="0">
                <a:pos x="1306" y="0"/>
              </a:cxn>
              <a:cxn ang="0">
                <a:pos x="1336" y="113"/>
              </a:cxn>
              <a:cxn ang="0">
                <a:pos x="1396" y="188"/>
              </a:cxn>
            </a:cxnLst>
            <a:rect l="0" t="0" r="r" b="b"/>
            <a:pathLst>
              <a:path w="1435" h="481">
                <a:moveTo>
                  <a:pt x="8" y="367"/>
                </a:moveTo>
                <a:lnTo>
                  <a:pt x="0" y="348"/>
                </a:lnTo>
                <a:lnTo>
                  <a:pt x="0" y="329"/>
                </a:lnTo>
                <a:lnTo>
                  <a:pt x="8" y="311"/>
                </a:lnTo>
                <a:lnTo>
                  <a:pt x="8" y="282"/>
                </a:lnTo>
                <a:lnTo>
                  <a:pt x="15" y="264"/>
                </a:lnTo>
                <a:lnTo>
                  <a:pt x="15" y="245"/>
                </a:lnTo>
                <a:lnTo>
                  <a:pt x="15" y="226"/>
                </a:lnTo>
                <a:lnTo>
                  <a:pt x="15" y="207"/>
                </a:lnTo>
                <a:lnTo>
                  <a:pt x="15" y="188"/>
                </a:lnTo>
                <a:lnTo>
                  <a:pt x="8" y="169"/>
                </a:lnTo>
                <a:lnTo>
                  <a:pt x="15" y="151"/>
                </a:lnTo>
                <a:lnTo>
                  <a:pt x="23" y="132"/>
                </a:lnTo>
                <a:lnTo>
                  <a:pt x="23" y="104"/>
                </a:lnTo>
                <a:lnTo>
                  <a:pt x="30" y="85"/>
                </a:lnTo>
                <a:lnTo>
                  <a:pt x="38" y="66"/>
                </a:lnTo>
                <a:lnTo>
                  <a:pt x="45" y="38"/>
                </a:lnTo>
                <a:lnTo>
                  <a:pt x="60" y="9"/>
                </a:lnTo>
                <a:lnTo>
                  <a:pt x="75" y="9"/>
                </a:lnTo>
                <a:lnTo>
                  <a:pt x="91" y="19"/>
                </a:lnTo>
                <a:lnTo>
                  <a:pt x="98" y="47"/>
                </a:lnTo>
                <a:lnTo>
                  <a:pt x="106" y="66"/>
                </a:lnTo>
                <a:lnTo>
                  <a:pt x="113" y="85"/>
                </a:lnTo>
                <a:lnTo>
                  <a:pt x="113" y="113"/>
                </a:lnTo>
                <a:lnTo>
                  <a:pt x="113" y="141"/>
                </a:lnTo>
                <a:lnTo>
                  <a:pt x="113" y="169"/>
                </a:lnTo>
                <a:lnTo>
                  <a:pt x="113" y="188"/>
                </a:lnTo>
                <a:lnTo>
                  <a:pt x="113" y="207"/>
                </a:lnTo>
                <a:lnTo>
                  <a:pt x="121" y="226"/>
                </a:lnTo>
                <a:lnTo>
                  <a:pt x="121" y="254"/>
                </a:lnTo>
                <a:lnTo>
                  <a:pt x="113" y="273"/>
                </a:lnTo>
                <a:lnTo>
                  <a:pt x="121" y="292"/>
                </a:lnTo>
                <a:lnTo>
                  <a:pt x="128" y="311"/>
                </a:lnTo>
                <a:lnTo>
                  <a:pt x="128" y="329"/>
                </a:lnTo>
                <a:lnTo>
                  <a:pt x="128" y="348"/>
                </a:lnTo>
                <a:lnTo>
                  <a:pt x="143" y="367"/>
                </a:lnTo>
                <a:lnTo>
                  <a:pt x="158" y="376"/>
                </a:lnTo>
                <a:lnTo>
                  <a:pt x="166" y="358"/>
                </a:lnTo>
                <a:lnTo>
                  <a:pt x="181" y="329"/>
                </a:lnTo>
                <a:lnTo>
                  <a:pt x="189" y="311"/>
                </a:lnTo>
                <a:lnTo>
                  <a:pt x="211" y="282"/>
                </a:lnTo>
                <a:lnTo>
                  <a:pt x="211" y="254"/>
                </a:lnTo>
                <a:lnTo>
                  <a:pt x="219" y="226"/>
                </a:lnTo>
                <a:lnTo>
                  <a:pt x="219" y="207"/>
                </a:lnTo>
                <a:lnTo>
                  <a:pt x="226" y="179"/>
                </a:lnTo>
                <a:lnTo>
                  <a:pt x="226" y="151"/>
                </a:lnTo>
                <a:lnTo>
                  <a:pt x="226" y="132"/>
                </a:lnTo>
                <a:lnTo>
                  <a:pt x="226" y="113"/>
                </a:lnTo>
                <a:lnTo>
                  <a:pt x="234" y="94"/>
                </a:lnTo>
                <a:lnTo>
                  <a:pt x="234" y="75"/>
                </a:lnTo>
                <a:lnTo>
                  <a:pt x="242" y="56"/>
                </a:lnTo>
                <a:lnTo>
                  <a:pt x="249" y="28"/>
                </a:lnTo>
                <a:lnTo>
                  <a:pt x="264" y="19"/>
                </a:lnTo>
                <a:lnTo>
                  <a:pt x="279" y="19"/>
                </a:lnTo>
                <a:lnTo>
                  <a:pt x="294" y="38"/>
                </a:lnTo>
                <a:lnTo>
                  <a:pt x="302" y="66"/>
                </a:lnTo>
                <a:lnTo>
                  <a:pt x="309" y="85"/>
                </a:lnTo>
                <a:lnTo>
                  <a:pt x="309" y="104"/>
                </a:lnTo>
                <a:lnTo>
                  <a:pt x="309" y="122"/>
                </a:lnTo>
                <a:lnTo>
                  <a:pt x="309" y="141"/>
                </a:lnTo>
                <a:lnTo>
                  <a:pt x="309" y="160"/>
                </a:lnTo>
                <a:lnTo>
                  <a:pt x="309" y="179"/>
                </a:lnTo>
                <a:lnTo>
                  <a:pt x="302" y="198"/>
                </a:lnTo>
                <a:lnTo>
                  <a:pt x="302" y="235"/>
                </a:lnTo>
                <a:lnTo>
                  <a:pt x="302" y="254"/>
                </a:lnTo>
                <a:lnTo>
                  <a:pt x="309" y="273"/>
                </a:lnTo>
                <a:lnTo>
                  <a:pt x="309" y="292"/>
                </a:lnTo>
                <a:lnTo>
                  <a:pt x="309" y="311"/>
                </a:lnTo>
                <a:lnTo>
                  <a:pt x="309" y="329"/>
                </a:lnTo>
                <a:lnTo>
                  <a:pt x="317" y="348"/>
                </a:lnTo>
                <a:lnTo>
                  <a:pt x="325" y="367"/>
                </a:lnTo>
                <a:lnTo>
                  <a:pt x="340" y="376"/>
                </a:lnTo>
                <a:lnTo>
                  <a:pt x="355" y="376"/>
                </a:lnTo>
                <a:lnTo>
                  <a:pt x="370" y="376"/>
                </a:lnTo>
                <a:lnTo>
                  <a:pt x="385" y="376"/>
                </a:lnTo>
                <a:lnTo>
                  <a:pt x="385" y="358"/>
                </a:lnTo>
                <a:lnTo>
                  <a:pt x="400" y="329"/>
                </a:lnTo>
                <a:lnTo>
                  <a:pt x="400" y="311"/>
                </a:lnTo>
                <a:lnTo>
                  <a:pt x="408" y="282"/>
                </a:lnTo>
                <a:lnTo>
                  <a:pt x="415" y="264"/>
                </a:lnTo>
                <a:lnTo>
                  <a:pt x="415" y="245"/>
                </a:lnTo>
                <a:lnTo>
                  <a:pt x="415" y="226"/>
                </a:lnTo>
                <a:lnTo>
                  <a:pt x="415" y="207"/>
                </a:lnTo>
                <a:lnTo>
                  <a:pt x="415" y="188"/>
                </a:lnTo>
                <a:lnTo>
                  <a:pt x="415" y="169"/>
                </a:lnTo>
                <a:lnTo>
                  <a:pt x="415" y="151"/>
                </a:lnTo>
                <a:lnTo>
                  <a:pt x="415" y="132"/>
                </a:lnTo>
                <a:lnTo>
                  <a:pt x="408" y="113"/>
                </a:lnTo>
                <a:lnTo>
                  <a:pt x="408" y="94"/>
                </a:lnTo>
                <a:lnTo>
                  <a:pt x="415" y="66"/>
                </a:lnTo>
                <a:lnTo>
                  <a:pt x="415" y="47"/>
                </a:lnTo>
                <a:lnTo>
                  <a:pt x="423" y="28"/>
                </a:lnTo>
                <a:lnTo>
                  <a:pt x="423" y="9"/>
                </a:lnTo>
                <a:lnTo>
                  <a:pt x="438" y="0"/>
                </a:lnTo>
                <a:lnTo>
                  <a:pt x="453" y="9"/>
                </a:lnTo>
                <a:lnTo>
                  <a:pt x="468" y="9"/>
                </a:lnTo>
                <a:lnTo>
                  <a:pt x="468" y="28"/>
                </a:lnTo>
                <a:lnTo>
                  <a:pt x="475" y="56"/>
                </a:lnTo>
                <a:lnTo>
                  <a:pt x="483" y="75"/>
                </a:lnTo>
                <a:lnTo>
                  <a:pt x="491" y="94"/>
                </a:lnTo>
                <a:lnTo>
                  <a:pt x="491" y="113"/>
                </a:lnTo>
                <a:lnTo>
                  <a:pt x="498" y="132"/>
                </a:lnTo>
                <a:lnTo>
                  <a:pt x="498" y="151"/>
                </a:lnTo>
                <a:lnTo>
                  <a:pt x="498" y="169"/>
                </a:lnTo>
                <a:lnTo>
                  <a:pt x="498" y="188"/>
                </a:lnTo>
                <a:lnTo>
                  <a:pt x="498" y="207"/>
                </a:lnTo>
                <a:lnTo>
                  <a:pt x="498" y="226"/>
                </a:lnTo>
                <a:lnTo>
                  <a:pt x="498" y="245"/>
                </a:lnTo>
                <a:lnTo>
                  <a:pt x="506" y="273"/>
                </a:lnTo>
                <a:lnTo>
                  <a:pt x="506" y="301"/>
                </a:lnTo>
                <a:lnTo>
                  <a:pt x="506" y="320"/>
                </a:lnTo>
                <a:lnTo>
                  <a:pt x="521" y="339"/>
                </a:lnTo>
                <a:lnTo>
                  <a:pt x="521" y="358"/>
                </a:lnTo>
                <a:lnTo>
                  <a:pt x="521" y="376"/>
                </a:lnTo>
                <a:lnTo>
                  <a:pt x="528" y="395"/>
                </a:lnTo>
                <a:lnTo>
                  <a:pt x="543" y="405"/>
                </a:lnTo>
                <a:lnTo>
                  <a:pt x="559" y="386"/>
                </a:lnTo>
                <a:lnTo>
                  <a:pt x="574" y="367"/>
                </a:lnTo>
                <a:lnTo>
                  <a:pt x="574" y="339"/>
                </a:lnTo>
                <a:lnTo>
                  <a:pt x="581" y="320"/>
                </a:lnTo>
                <a:lnTo>
                  <a:pt x="589" y="292"/>
                </a:lnTo>
                <a:lnTo>
                  <a:pt x="589" y="273"/>
                </a:lnTo>
                <a:lnTo>
                  <a:pt x="581" y="245"/>
                </a:lnTo>
                <a:lnTo>
                  <a:pt x="581" y="216"/>
                </a:lnTo>
                <a:lnTo>
                  <a:pt x="581" y="198"/>
                </a:lnTo>
                <a:lnTo>
                  <a:pt x="581" y="169"/>
                </a:lnTo>
                <a:lnTo>
                  <a:pt x="581" y="141"/>
                </a:lnTo>
                <a:lnTo>
                  <a:pt x="581" y="122"/>
                </a:lnTo>
                <a:lnTo>
                  <a:pt x="589" y="104"/>
                </a:lnTo>
                <a:lnTo>
                  <a:pt x="589" y="85"/>
                </a:lnTo>
                <a:lnTo>
                  <a:pt x="589" y="66"/>
                </a:lnTo>
                <a:lnTo>
                  <a:pt x="604" y="56"/>
                </a:lnTo>
                <a:lnTo>
                  <a:pt x="619" y="47"/>
                </a:lnTo>
                <a:lnTo>
                  <a:pt x="634" y="38"/>
                </a:lnTo>
                <a:lnTo>
                  <a:pt x="642" y="56"/>
                </a:lnTo>
                <a:lnTo>
                  <a:pt x="657" y="75"/>
                </a:lnTo>
                <a:lnTo>
                  <a:pt x="672" y="94"/>
                </a:lnTo>
                <a:lnTo>
                  <a:pt x="672" y="113"/>
                </a:lnTo>
                <a:lnTo>
                  <a:pt x="687" y="141"/>
                </a:lnTo>
                <a:lnTo>
                  <a:pt x="687" y="160"/>
                </a:lnTo>
                <a:lnTo>
                  <a:pt x="687" y="179"/>
                </a:lnTo>
                <a:lnTo>
                  <a:pt x="694" y="207"/>
                </a:lnTo>
                <a:lnTo>
                  <a:pt x="694" y="235"/>
                </a:lnTo>
                <a:lnTo>
                  <a:pt x="694" y="254"/>
                </a:lnTo>
                <a:lnTo>
                  <a:pt x="694" y="273"/>
                </a:lnTo>
                <a:lnTo>
                  <a:pt x="702" y="301"/>
                </a:lnTo>
                <a:lnTo>
                  <a:pt x="702" y="329"/>
                </a:lnTo>
                <a:lnTo>
                  <a:pt x="709" y="348"/>
                </a:lnTo>
                <a:lnTo>
                  <a:pt x="709" y="376"/>
                </a:lnTo>
                <a:lnTo>
                  <a:pt x="709" y="395"/>
                </a:lnTo>
                <a:lnTo>
                  <a:pt x="717" y="414"/>
                </a:lnTo>
                <a:lnTo>
                  <a:pt x="732" y="424"/>
                </a:lnTo>
                <a:lnTo>
                  <a:pt x="732" y="442"/>
                </a:lnTo>
                <a:lnTo>
                  <a:pt x="740" y="461"/>
                </a:lnTo>
                <a:lnTo>
                  <a:pt x="755" y="471"/>
                </a:lnTo>
                <a:lnTo>
                  <a:pt x="770" y="480"/>
                </a:lnTo>
                <a:lnTo>
                  <a:pt x="792" y="461"/>
                </a:lnTo>
                <a:lnTo>
                  <a:pt x="808" y="433"/>
                </a:lnTo>
                <a:lnTo>
                  <a:pt x="815" y="414"/>
                </a:lnTo>
                <a:lnTo>
                  <a:pt x="823" y="395"/>
                </a:lnTo>
                <a:lnTo>
                  <a:pt x="823" y="376"/>
                </a:lnTo>
                <a:lnTo>
                  <a:pt x="830" y="358"/>
                </a:lnTo>
                <a:lnTo>
                  <a:pt x="823" y="329"/>
                </a:lnTo>
                <a:lnTo>
                  <a:pt x="815" y="301"/>
                </a:lnTo>
                <a:lnTo>
                  <a:pt x="808" y="273"/>
                </a:lnTo>
                <a:lnTo>
                  <a:pt x="808" y="245"/>
                </a:lnTo>
                <a:lnTo>
                  <a:pt x="800" y="226"/>
                </a:lnTo>
                <a:lnTo>
                  <a:pt x="800" y="198"/>
                </a:lnTo>
                <a:lnTo>
                  <a:pt x="800" y="179"/>
                </a:lnTo>
                <a:lnTo>
                  <a:pt x="808" y="151"/>
                </a:lnTo>
                <a:lnTo>
                  <a:pt x="808" y="132"/>
                </a:lnTo>
                <a:lnTo>
                  <a:pt x="808" y="113"/>
                </a:lnTo>
                <a:lnTo>
                  <a:pt x="808" y="94"/>
                </a:lnTo>
                <a:lnTo>
                  <a:pt x="808" y="75"/>
                </a:lnTo>
                <a:lnTo>
                  <a:pt x="823" y="66"/>
                </a:lnTo>
                <a:lnTo>
                  <a:pt x="838" y="56"/>
                </a:lnTo>
                <a:lnTo>
                  <a:pt x="853" y="56"/>
                </a:lnTo>
                <a:lnTo>
                  <a:pt x="868" y="56"/>
                </a:lnTo>
                <a:lnTo>
                  <a:pt x="883" y="75"/>
                </a:lnTo>
                <a:lnTo>
                  <a:pt x="898" y="85"/>
                </a:lnTo>
                <a:lnTo>
                  <a:pt x="913" y="113"/>
                </a:lnTo>
                <a:lnTo>
                  <a:pt x="928" y="141"/>
                </a:lnTo>
                <a:lnTo>
                  <a:pt x="936" y="160"/>
                </a:lnTo>
                <a:lnTo>
                  <a:pt x="943" y="179"/>
                </a:lnTo>
                <a:lnTo>
                  <a:pt x="951" y="198"/>
                </a:lnTo>
                <a:lnTo>
                  <a:pt x="951" y="226"/>
                </a:lnTo>
                <a:lnTo>
                  <a:pt x="951" y="254"/>
                </a:lnTo>
                <a:lnTo>
                  <a:pt x="959" y="273"/>
                </a:lnTo>
                <a:lnTo>
                  <a:pt x="966" y="301"/>
                </a:lnTo>
                <a:lnTo>
                  <a:pt x="966" y="320"/>
                </a:lnTo>
                <a:lnTo>
                  <a:pt x="974" y="339"/>
                </a:lnTo>
                <a:lnTo>
                  <a:pt x="974" y="358"/>
                </a:lnTo>
                <a:lnTo>
                  <a:pt x="989" y="386"/>
                </a:lnTo>
                <a:lnTo>
                  <a:pt x="996" y="405"/>
                </a:lnTo>
                <a:lnTo>
                  <a:pt x="996" y="424"/>
                </a:lnTo>
                <a:lnTo>
                  <a:pt x="1011" y="433"/>
                </a:lnTo>
                <a:lnTo>
                  <a:pt x="1026" y="452"/>
                </a:lnTo>
                <a:lnTo>
                  <a:pt x="1042" y="461"/>
                </a:lnTo>
                <a:lnTo>
                  <a:pt x="1057" y="442"/>
                </a:lnTo>
                <a:lnTo>
                  <a:pt x="1057" y="424"/>
                </a:lnTo>
                <a:lnTo>
                  <a:pt x="1057" y="395"/>
                </a:lnTo>
                <a:lnTo>
                  <a:pt x="1057" y="367"/>
                </a:lnTo>
                <a:lnTo>
                  <a:pt x="1057" y="348"/>
                </a:lnTo>
                <a:lnTo>
                  <a:pt x="1049" y="320"/>
                </a:lnTo>
                <a:lnTo>
                  <a:pt x="1049" y="301"/>
                </a:lnTo>
                <a:lnTo>
                  <a:pt x="1049" y="282"/>
                </a:lnTo>
                <a:lnTo>
                  <a:pt x="1042" y="264"/>
                </a:lnTo>
                <a:lnTo>
                  <a:pt x="1042" y="235"/>
                </a:lnTo>
                <a:lnTo>
                  <a:pt x="1042" y="216"/>
                </a:lnTo>
                <a:lnTo>
                  <a:pt x="1042" y="198"/>
                </a:lnTo>
                <a:lnTo>
                  <a:pt x="1042" y="179"/>
                </a:lnTo>
                <a:lnTo>
                  <a:pt x="1042" y="160"/>
                </a:lnTo>
                <a:lnTo>
                  <a:pt x="1042" y="141"/>
                </a:lnTo>
                <a:lnTo>
                  <a:pt x="1049" y="122"/>
                </a:lnTo>
                <a:lnTo>
                  <a:pt x="1057" y="104"/>
                </a:lnTo>
                <a:lnTo>
                  <a:pt x="1072" y="94"/>
                </a:lnTo>
                <a:lnTo>
                  <a:pt x="1087" y="94"/>
                </a:lnTo>
                <a:lnTo>
                  <a:pt x="1094" y="113"/>
                </a:lnTo>
                <a:lnTo>
                  <a:pt x="1109" y="132"/>
                </a:lnTo>
                <a:lnTo>
                  <a:pt x="1109" y="160"/>
                </a:lnTo>
                <a:lnTo>
                  <a:pt x="1117" y="179"/>
                </a:lnTo>
                <a:lnTo>
                  <a:pt x="1117" y="198"/>
                </a:lnTo>
                <a:lnTo>
                  <a:pt x="1125" y="216"/>
                </a:lnTo>
                <a:lnTo>
                  <a:pt x="1125" y="235"/>
                </a:lnTo>
                <a:lnTo>
                  <a:pt x="1132" y="254"/>
                </a:lnTo>
                <a:lnTo>
                  <a:pt x="1132" y="273"/>
                </a:lnTo>
                <a:lnTo>
                  <a:pt x="1140" y="311"/>
                </a:lnTo>
                <a:lnTo>
                  <a:pt x="1140" y="329"/>
                </a:lnTo>
                <a:lnTo>
                  <a:pt x="1140" y="348"/>
                </a:lnTo>
                <a:lnTo>
                  <a:pt x="1140" y="367"/>
                </a:lnTo>
                <a:lnTo>
                  <a:pt x="1147" y="386"/>
                </a:lnTo>
                <a:lnTo>
                  <a:pt x="1162" y="395"/>
                </a:lnTo>
                <a:lnTo>
                  <a:pt x="1177" y="395"/>
                </a:lnTo>
                <a:lnTo>
                  <a:pt x="1192" y="376"/>
                </a:lnTo>
                <a:lnTo>
                  <a:pt x="1192" y="348"/>
                </a:lnTo>
                <a:lnTo>
                  <a:pt x="1185" y="329"/>
                </a:lnTo>
                <a:lnTo>
                  <a:pt x="1185" y="311"/>
                </a:lnTo>
                <a:lnTo>
                  <a:pt x="1177" y="292"/>
                </a:lnTo>
                <a:lnTo>
                  <a:pt x="1177" y="264"/>
                </a:lnTo>
                <a:lnTo>
                  <a:pt x="1177" y="235"/>
                </a:lnTo>
                <a:lnTo>
                  <a:pt x="1177" y="216"/>
                </a:lnTo>
                <a:lnTo>
                  <a:pt x="1185" y="198"/>
                </a:lnTo>
                <a:lnTo>
                  <a:pt x="1185" y="179"/>
                </a:lnTo>
                <a:lnTo>
                  <a:pt x="1192" y="160"/>
                </a:lnTo>
                <a:lnTo>
                  <a:pt x="1192" y="141"/>
                </a:lnTo>
                <a:lnTo>
                  <a:pt x="1192" y="122"/>
                </a:lnTo>
                <a:lnTo>
                  <a:pt x="1192" y="104"/>
                </a:lnTo>
                <a:lnTo>
                  <a:pt x="1208" y="85"/>
                </a:lnTo>
                <a:lnTo>
                  <a:pt x="1215" y="66"/>
                </a:lnTo>
                <a:lnTo>
                  <a:pt x="1230" y="47"/>
                </a:lnTo>
                <a:lnTo>
                  <a:pt x="1245" y="28"/>
                </a:lnTo>
                <a:lnTo>
                  <a:pt x="1260" y="19"/>
                </a:lnTo>
                <a:lnTo>
                  <a:pt x="1276" y="0"/>
                </a:lnTo>
                <a:lnTo>
                  <a:pt x="1291" y="0"/>
                </a:lnTo>
                <a:lnTo>
                  <a:pt x="1306" y="0"/>
                </a:lnTo>
                <a:lnTo>
                  <a:pt x="1321" y="28"/>
                </a:lnTo>
                <a:lnTo>
                  <a:pt x="1321" y="47"/>
                </a:lnTo>
                <a:lnTo>
                  <a:pt x="1321" y="66"/>
                </a:lnTo>
                <a:lnTo>
                  <a:pt x="1336" y="94"/>
                </a:lnTo>
                <a:lnTo>
                  <a:pt x="1336" y="113"/>
                </a:lnTo>
                <a:lnTo>
                  <a:pt x="1351" y="132"/>
                </a:lnTo>
                <a:lnTo>
                  <a:pt x="1359" y="151"/>
                </a:lnTo>
                <a:lnTo>
                  <a:pt x="1366" y="169"/>
                </a:lnTo>
                <a:lnTo>
                  <a:pt x="1381" y="179"/>
                </a:lnTo>
                <a:lnTo>
                  <a:pt x="1396" y="188"/>
                </a:lnTo>
                <a:lnTo>
                  <a:pt x="1411" y="188"/>
                </a:lnTo>
                <a:lnTo>
                  <a:pt x="1426" y="179"/>
                </a:lnTo>
                <a:lnTo>
                  <a:pt x="1434" y="179"/>
                </a:lnTo>
                <a:lnTo>
                  <a:pt x="1426" y="179"/>
                </a:lnTo>
              </a:path>
            </a:pathLst>
          </a:custGeom>
          <a:noFill/>
          <a:ln w="28575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3513138" y="4545013"/>
            <a:ext cx="1101725" cy="414337"/>
          </a:xfrm>
          <a:custGeom>
            <a:avLst/>
            <a:gdLst/>
            <a:ahLst/>
            <a:cxnLst>
              <a:cxn ang="0">
                <a:pos x="8" y="282"/>
              </a:cxn>
              <a:cxn ang="0">
                <a:pos x="15" y="188"/>
              </a:cxn>
              <a:cxn ang="0">
                <a:pos x="30" y="85"/>
              </a:cxn>
              <a:cxn ang="0">
                <a:pos x="91" y="19"/>
              </a:cxn>
              <a:cxn ang="0">
                <a:pos x="113" y="141"/>
              </a:cxn>
              <a:cxn ang="0">
                <a:pos x="121" y="254"/>
              </a:cxn>
              <a:cxn ang="0">
                <a:pos x="128" y="348"/>
              </a:cxn>
              <a:cxn ang="0">
                <a:pos x="189" y="311"/>
              </a:cxn>
              <a:cxn ang="0">
                <a:pos x="226" y="179"/>
              </a:cxn>
              <a:cxn ang="0">
                <a:pos x="234" y="75"/>
              </a:cxn>
              <a:cxn ang="0">
                <a:pos x="294" y="38"/>
              </a:cxn>
              <a:cxn ang="0">
                <a:pos x="309" y="141"/>
              </a:cxn>
              <a:cxn ang="0">
                <a:pos x="302" y="254"/>
              </a:cxn>
              <a:cxn ang="0">
                <a:pos x="317" y="348"/>
              </a:cxn>
              <a:cxn ang="0">
                <a:pos x="385" y="376"/>
              </a:cxn>
              <a:cxn ang="0">
                <a:pos x="415" y="264"/>
              </a:cxn>
              <a:cxn ang="0">
                <a:pos x="415" y="169"/>
              </a:cxn>
              <a:cxn ang="0">
                <a:pos x="415" y="66"/>
              </a:cxn>
              <a:cxn ang="0">
                <a:pos x="453" y="9"/>
              </a:cxn>
              <a:cxn ang="0">
                <a:pos x="491" y="94"/>
              </a:cxn>
              <a:cxn ang="0">
                <a:pos x="498" y="188"/>
              </a:cxn>
              <a:cxn ang="0">
                <a:pos x="506" y="301"/>
              </a:cxn>
              <a:cxn ang="0">
                <a:pos x="528" y="395"/>
              </a:cxn>
              <a:cxn ang="0">
                <a:pos x="581" y="320"/>
              </a:cxn>
              <a:cxn ang="0">
                <a:pos x="581" y="198"/>
              </a:cxn>
              <a:cxn ang="0">
                <a:pos x="589" y="85"/>
              </a:cxn>
              <a:cxn ang="0">
                <a:pos x="642" y="56"/>
              </a:cxn>
              <a:cxn ang="0">
                <a:pos x="687" y="160"/>
              </a:cxn>
              <a:cxn ang="0">
                <a:pos x="694" y="273"/>
              </a:cxn>
              <a:cxn ang="0">
                <a:pos x="709" y="395"/>
              </a:cxn>
              <a:cxn ang="0">
                <a:pos x="755" y="471"/>
              </a:cxn>
              <a:cxn ang="0">
                <a:pos x="823" y="395"/>
              </a:cxn>
              <a:cxn ang="0">
                <a:pos x="808" y="273"/>
              </a:cxn>
              <a:cxn ang="0">
                <a:pos x="808" y="151"/>
              </a:cxn>
              <a:cxn ang="0">
                <a:pos x="823" y="66"/>
              </a:cxn>
              <a:cxn ang="0">
                <a:pos x="898" y="85"/>
              </a:cxn>
              <a:cxn ang="0">
                <a:pos x="951" y="198"/>
              </a:cxn>
              <a:cxn ang="0">
                <a:pos x="966" y="320"/>
              </a:cxn>
              <a:cxn ang="0">
                <a:pos x="996" y="424"/>
              </a:cxn>
              <a:cxn ang="0">
                <a:pos x="1057" y="424"/>
              </a:cxn>
              <a:cxn ang="0">
                <a:pos x="1049" y="301"/>
              </a:cxn>
              <a:cxn ang="0">
                <a:pos x="1042" y="198"/>
              </a:cxn>
              <a:cxn ang="0">
                <a:pos x="1057" y="104"/>
              </a:cxn>
              <a:cxn ang="0">
                <a:pos x="1109" y="160"/>
              </a:cxn>
              <a:cxn ang="0">
                <a:pos x="1132" y="254"/>
              </a:cxn>
              <a:cxn ang="0">
                <a:pos x="1140" y="367"/>
              </a:cxn>
              <a:cxn ang="0">
                <a:pos x="1192" y="348"/>
              </a:cxn>
              <a:cxn ang="0">
                <a:pos x="1177" y="235"/>
              </a:cxn>
              <a:cxn ang="0">
                <a:pos x="1192" y="141"/>
              </a:cxn>
              <a:cxn ang="0">
                <a:pos x="1230" y="47"/>
              </a:cxn>
              <a:cxn ang="0">
                <a:pos x="1306" y="0"/>
              </a:cxn>
              <a:cxn ang="0">
                <a:pos x="1336" y="113"/>
              </a:cxn>
              <a:cxn ang="0">
                <a:pos x="1396" y="188"/>
              </a:cxn>
            </a:cxnLst>
            <a:rect l="0" t="0" r="r" b="b"/>
            <a:pathLst>
              <a:path w="1435" h="481">
                <a:moveTo>
                  <a:pt x="8" y="367"/>
                </a:moveTo>
                <a:lnTo>
                  <a:pt x="0" y="348"/>
                </a:lnTo>
                <a:lnTo>
                  <a:pt x="0" y="329"/>
                </a:lnTo>
                <a:lnTo>
                  <a:pt x="8" y="311"/>
                </a:lnTo>
                <a:lnTo>
                  <a:pt x="8" y="282"/>
                </a:lnTo>
                <a:lnTo>
                  <a:pt x="15" y="264"/>
                </a:lnTo>
                <a:lnTo>
                  <a:pt x="15" y="245"/>
                </a:lnTo>
                <a:lnTo>
                  <a:pt x="15" y="226"/>
                </a:lnTo>
                <a:lnTo>
                  <a:pt x="15" y="207"/>
                </a:lnTo>
                <a:lnTo>
                  <a:pt x="15" y="188"/>
                </a:lnTo>
                <a:lnTo>
                  <a:pt x="8" y="169"/>
                </a:lnTo>
                <a:lnTo>
                  <a:pt x="15" y="151"/>
                </a:lnTo>
                <a:lnTo>
                  <a:pt x="23" y="132"/>
                </a:lnTo>
                <a:lnTo>
                  <a:pt x="23" y="104"/>
                </a:lnTo>
                <a:lnTo>
                  <a:pt x="30" y="85"/>
                </a:lnTo>
                <a:lnTo>
                  <a:pt x="38" y="66"/>
                </a:lnTo>
                <a:lnTo>
                  <a:pt x="45" y="38"/>
                </a:lnTo>
                <a:lnTo>
                  <a:pt x="60" y="9"/>
                </a:lnTo>
                <a:lnTo>
                  <a:pt x="75" y="9"/>
                </a:lnTo>
                <a:lnTo>
                  <a:pt x="91" y="19"/>
                </a:lnTo>
                <a:lnTo>
                  <a:pt x="98" y="47"/>
                </a:lnTo>
                <a:lnTo>
                  <a:pt x="106" y="66"/>
                </a:lnTo>
                <a:lnTo>
                  <a:pt x="113" y="85"/>
                </a:lnTo>
                <a:lnTo>
                  <a:pt x="113" y="113"/>
                </a:lnTo>
                <a:lnTo>
                  <a:pt x="113" y="141"/>
                </a:lnTo>
                <a:lnTo>
                  <a:pt x="113" y="169"/>
                </a:lnTo>
                <a:lnTo>
                  <a:pt x="113" y="188"/>
                </a:lnTo>
                <a:lnTo>
                  <a:pt x="113" y="207"/>
                </a:lnTo>
                <a:lnTo>
                  <a:pt x="121" y="226"/>
                </a:lnTo>
                <a:lnTo>
                  <a:pt x="121" y="254"/>
                </a:lnTo>
                <a:lnTo>
                  <a:pt x="113" y="273"/>
                </a:lnTo>
                <a:lnTo>
                  <a:pt x="121" y="292"/>
                </a:lnTo>
                <a:lnTo>
                  <a:pt x="128" y="311"/>
                </a:lnTo>
                <a:lnTo>
                  <a:pt x="128" y="329"/>
                </a:lnTo>
                <a:lnTo>
                  <a:pt x="128" y="348"/>
                </a:lnTo>
                <a:lnTo>
                  <a:pt x="143" y="367"/>
                </a:lnTo>
                <a:lnTo>
                  <a:pt x="158" y="376"/>
                </a:lnTo>
                <a:lnTo>
                  <a:pt x="166" y="358"/>
                </a:lnTo>
                <a:lnTo>
                  <a:pt x="181" y="329"/>
                </a:lnTo>
                <a:lnTo>
                  <a:pt x="189" y="311"/>
                </a:lnTo>
                <a:lnTo>
                  <a:pt x="211" y="282"/>
                </a:lnTo>
                <a:lnTo>
                  <a:pt x="211" y="254"/>
                </a:lnTo>
                <a:lnTo>
                  <a:pt x="219" y="226"/>
                </a:lnTo>
                <a:lnTo>
                  <a:pt x="219" y="207"/>
                </a:lnTo>
                <a:lnTo>
                  <a:pt x="226" y="179"/>
                </a:lnTo>
                <a:lnTo>
                  <a:pt x="226" y="151"/>
                </a:lnTo>
                <a:lnTo>
                  <a:pt x="226" y="132"/>
                </a:lnTo>
                <a:lnTo>
                  <a:pt x="226" y="113"/>
                </a:lnTo>
                <a:lnTo>
                  <a:pt x="234" y="94"/>
                </a:lnTo>
                <a:lnTo>
                  <a:pt x="234" y="75"/>
                </a:lnTo>
                <a:lnTo>
                  <a:pt x="242" y="56"/>
                </a:lnTo>
                <a:lnTo>
                  <a:pt x="249" y="28"/>
                </a:lnTo>
                <a:lnTo>
                  <a:pt x="264" y="19"/>
                </a:lnTo>
                <a:lnTo>
                  <a:pt x="279" y="19"/>
                </a:lnTo>
                <a:lnTo>
                  <a:pt x="294" y="38"/>
                </a:lnTo>
                <a:lnTo>
                  <a:pt x="302" y="66"/>
                </a:lnTo>
                <a:lnTo>
                  <a:pt x="309" y="85"/>
                </a:lnTo>
                <a:lnTo>
                  <a:pt x="309" y="104"/>
                </a:lnTo>
                <a:lnTo>
                  <a:pt x="309" y="122"/>
                </a:lnTo>
                <a:lnTo>
                  <a:pt x="309" y="141"/>
                </a:lnTo>
                <a:lnTo>
                  <a:pt x="309" y="160"/>
                </a:lnTo>
                <a:lnTo>
                  <a:pt x="309" y="179"/>
                </a:lnTo>
                <a:lnTo>
                  <a:pt x="302" y="198"/>
                </a:lnTo>
                <a:lnTo>
                  <a:pt x="302" y="235"/>
                </a:lnTo>
                <a:lnTo>
                  <a:pt x="302" y="254"/>
                </a:lnTo>
                <a:lnTo>
                  <a:pt x="309" y="273"/>
                </a:lnTo>
                <a:lnTo>
                  <a:pt x="309" y="292"/>
                </a:lnTo>
                <a:lnTo>
                  <a:pt x="309" y="311"/>
                </a:lnTo>
                <a:lnTo>
                  <a:pt x="309" y="329"/>
                </a:lnTo>
                <a:lnTo>
                  <a:pt x="317" y="348"/>
                </a:lnTo>
                <a:lnTo>
                  <a:pt x="325" y="367"/>
                </a:lnTo>
                <a:lnTo>
                  <a:pt x="340" y="376"/>
                </a:lnTo>
                <a:lnTo>
                  <a:pt x="355" y="376"/>
                </a:lnTo>
                <a:lnTo>
                  <a:pt x="370" y="376"/>
                </a:lnTo>
                <a:lnTo>
                  <a:pt x="385" y="376"/>
                </a:lnTo>
                <a:lnTo>
                  <a:pt x="385" y="358"/>
                </a:lnTo>
                <a:lnTo>
                  <a:pt x="400" y="329"/>
                </a:lnTo>
                <a:lnTo>
                  <a:pt x="400" y="311"/>
                </a:lnTo>
                <a:lnTo>
                  <a:pt x="408" y="282"/>
                </a:lnTo>
                <a:lnTo>
                  <a:pt x="415" y="264"/>
                </a:lnTo>
                <a:lnTo>
                  <a:pt x="415" y="245"/>
                </a:lnTo>
                <a:lnTo>
                  <a:pt x="415" y="226"/>
                </a:lnTo>
                <a:lnTo>
                  <a:pt x="415" y="207"/>
                </a:lnTo>
                <a:lnTo>
                  <a:pt x="415" y="188"/>
                </a:lnTo>
                <a:lnTo>
                  <a:pt x="415" y="169"/>
                </a:lnTo>
                <a:lnTo>
                  <a:pt x="415" y="151"/>
                </a:lnTo>
                <a:lnTo>
                  <a:pt x="415" y="132"/>
                </a:lnTo>
                <a:lnTo>
                  <a:pt x="408" y="113"/>
                </a:lnTo>
                <a:lnTo>
                  <a:pt x="408" y="94"/>
                </a:lnTo>
                <a:lnTo>
                  <a:pt x="415" y="66"/>
                </a:lnTo>
                <a:lnTo>
                  <a:pt x="415" y="47"/>
                </a:lnTo>
                <a:lnTo>
                  <a:pt x="423" y="28"/>
                </a:lnTo>
                <a:lnTo>
                  <a:pt x="423" y="9"/>
                </a:lnTo>
                <a:lnTo>
                  <a:pt x="438" y="0"/>
                </a:lnTo>
                <a:lnTo>
                  <a:pt x="453" y="9"/>
                </a:lnTo>
                <a:lnTo>
                  <a:pt x="468" y="9"/>
                </a:lnTo>
                <a:lnTo>
                  <a:pt x="468" y="28"/>
                </a:lnTo>
                <a:lnTo>
                  <a:pt x="475" y="56"/>
                </a:lnTo>
                <a:lnTo>
                  <a:pt x="483" y="75"/>
                </a:lnTo>
                <a:lnTo>
                  <a:pt x="491" y="94"/>
                </a:lnTo>
                <a:lnTo>
                  <a:pt x="491" y="113"/>
                </a:lnTo>
                <a:lnTo>
                  <a:pt x="498" y="132"/>
                </a:lnTo>
                <a:lnTo>
                  <a:pt x="498" y="151"/>
                </a:lnTo>
                <a:lnTo>
                  <a:pt x="498" y="169"/>
                </a:lnTo>
                <a:lnTo>
                  <a:pt x="498" y="188"/>
                </a:lnTo>
                <a:lnTo>
                  <a:pt x="498" y="207"/>
                </a:lnTo>
                <a:lnTo>
                  <a:pt x="498" y="226"/>
                </a:lnTo>
                <a:lnTo>
                  <a:pt x="498" y="245"/>
                </a:lnTo>
                <a:lnTo>
                  <a:pt x="506" y="273"/>
                </a:lnTo>
                <a:lnTo>
                  <a:pt x="506" y="301"/>
                </a:lnTo>
                <a:lnTo>
                  <a:pt x="506" y="320"/>
                </a:lnTo>
                <a:lnTo>
                  <a:pt x="521" y="339"/>
                </a:lnTo>
                <a:lnTo>
                  <a:pt x="521" y="358"/>
                </a:lnTo>
                <a:lnTo>
                  <a:pt x="521" y="376"/>
                </a:lnTo>
                <a:lnTo>
                  <a:pt x="528" y="395"/>
                </a:lnTo>
                <a:lnTo>
                  <a:pt x="543" y="405"/>
                </a:lnTo>
                <a:lnTo>
                  <a:pt x="559" y="386"/>
                </a:lnTo>
                <a:lnTo>
                  <a:pt x="574" y="367"/>
                </a:lnTo>
                <a:lnTo>
                  <a:pt x="574" y="339"/>
                </a:lnTo>
                <a:lnTo>
                  <a:pt x="581" y="320"/>
                </a:lnTo>
                <a:lnTo>
                  <a:pt x="589" y="292"/>
                </a:lnTo>
                <a:lnTo>
                  <a:pt x="589" y="273"/>
                </a:lnTo>
                <a:lnTo>
                  <a:pt x="581" y="245"/>
                </a:lnTo>
                <a:lnTo>
                  <a:pt x="581" y="216"/>
                </a:lnTo>
                <a:lnTo>
                  <a:pt x="581" y="198"/>
                </a:lnTo>
                <a:lnTo>
                  <a:pt x="581" y="169"/>
                </a:lnTo>
                <a:lnTo>
                  <a:pt x="581" y="141"/>
                </a:lnTo>
                <a:lnTo>
                  <a:pt x="581" y="122"/>
                </a:lnTo>
                <a:lnTo>
                  <a:pt x="589" y="104"/>
                </a:lnTo>
                <a:lnTo>
                  <a:pt x="589" y="85"/>
                </a:lnTo>
                <a:lnTo>
                  <a:pt x="589" y="66"/>
                </a:lnTo>
                <a:lnTo>
                  <a:pt x="604" y="56"/>
                </a:lnTo>
                <a:lnTo>
                  <a:pt x="619" y="47"/>
                </a:lnTo>
                <a:lnTo>
                  <a:pt x="634" y="38"/>
                </a:lnTo>
                <a:lnTo>
                  <a:pt x="642" y="56"/>
                </a:lnTo>
                <a:lnTo>
                  <a:pt x="657" y="75"/>
                </a:lnTo>
                <a:lnTo>
                  <a:pt x="672" y="94"/>
                </a:lnTo>
                <a:lnTo>
                  <a:pt x="672" y="113"/>
                </a:lnTo>
                <a:lnTo>
                  <a:pt x="687" y="141"/>
                </a:lnTo>
                <a:lnTo>
                  <a:pt x="687" y="160"/>
                </a:lnTo>
                <a:lnTo>
                  <a:pt x="687" y="179"/>
                </a:lnTo>
                <a:lnTo>
                  <a:pt x="694" y="207"/>
                </a:lnTo>
                <a:lnTo>
                  <a:pt x="694" y="235"/>
                </a:lnTo>
                <a:lnTo>
                  <a:pt x="694" y="254"/>
                </a:lnTo>
                <a:lnTo>
                  <a:pt x="694" y="273"/>
                </a:lnTo>
                <a:lnTo>
                  <a:pt x="702" y="301"/>
                </a:lnTo>
                <a:lnTo>
                  <a:pt x="702" y="329"/>
                </a:lnTo>
                <a:lnTo>
                  <a:pt x="709" y="348"/>
                </a:lnTo>
                <a:lnTo>
                  <a:pt x="709" y="376"/>
                </a:lnTo>
                <a:lnTo>
                  <a:pt x="709" y="395"/>
                </a:lnTo>
                <a:lnTo>
                  <a:pt x="717" y="414"/>
                </a:lnTo>
                <a:lnTo>
                  <a:pt x="732" y="424"/>
                </a:lnTo>
                <a:lnTo>
                  <a:pt x="732" y="442"/>
                </a:lnTo>
                <a:lnTo>
                  <a:pt x="740" y="461"/>
                </a:lnTo>
                <a:lnTo>
                  <a:pt x="755" y="471"/>
                </a:lnTo>
                <a:lnTo>
                  <a:pt x="770" y="480"/>
                </a:lnTo>
                <a:lnTo>
                  <a:pt x="792" y="461"/>
                </a:lnTo>
                <a:lnTo>
                  <a:pt x="808" y="433"/>
                </a:lnTo>
                <a:lnTo>
                  <a:pt x="815" y="414"/>
                </a:lnTo>
                <a:lnTo>
                  <a:pt x="823" y="395"/>
                </a:lnTo>
                <a:lnTo>
                  <a:pt x="823" y="376"/>
                </a:lnTo>
                <a:lnTo>
                  <a:pt x="830" y="358"/>
                </a:lnTo>
                <a:lnTo>
                  <a:pt x="823" y="329"/>
                </a:lnTo>
                <a:lnTo>
                  <a:pt x="815" y="301"/>
                </a:lnTo>
                <a:lnTo>
                  <a:pt x="808" y="273"/>
                </a:lnTo>
                <a:lnTo>
                  <a:pt x="808" y="245"/>
                </a:lnTo>
                <a:lnTo>
                  <a:pt x="800" y="226"/>
                </a:lnTo>
                <a:lnTo>
                  <a:pt x="800" y="198"/>
                </a:lnTo>
                <a:lnTo>
                  <a:pt x="800" y="179"/>
                </a:lnTo>
                <a:lnTo>
                  <a:pt x="808" y="151"/>
                </a:lnTo>
                <a:lnTo>
                  <a:pt x="808" y="132"/>
                </a:lnTo>
                <a:lnTo>
                  <a:pt x="808" y="113"/>
                </a:lnTo>
                <a:lnTo>
                  <a:pt x="808" y="94"/>
                </a:lnTo>
                <a:lnTo>
                  <a:pt x="808" y="75"/>
                </a:lnTo>
                <a:lnTo>
                  <a:pt x="823" y="66"/>
                </a:lnTo>
                <a:lnTo>
                  <a:pt x="838" y="56"/>
                </a:lnTo>
                <a:lnTo>
                  <a:pt x="853" y="56"/>
                </a:lnTo>
                <a:lnTo>
                  <a:pt x="868" y="56"/>
                </a:lnTo>
                <a:lnTo>
                  <a:pt x="883" y="75"/>
                </a:lnTo>
                <a:lnTo>
                  <a:pt x="898" y="85"/>
                </a:lnTo>
                <a:lnTo>
                  <a:pt x="913" y="113"/>
                </a:lnTo>
                <a:lnTo>
                  <a:pt x="928" y="141"/>
                </a:lnTo>
                <a:lnTo>
                  <a:pt x="936" y="160"/>
                </a:lnTo>
                <a:lnTo>
                  <a:pt x="943" y="179"/>
                </a:lnTo>
                <a:lnTo>
                  <a:pt x="951" y="198"/>
                </a:lnTo>
                <a:lnTo>
                  <a:pt x="951" y="226"/>
                </a:lnTo>
                <a:lnTo>
                  <a:pt x="951" y="254"/>
                </a:lnTo>
                <a:lnTo>
                  <a:pt x="959" y="273"/>
                </a:lnTo>
                <a:lnTo>
                  <a:pt x="966" y="301"/>
                </a:lnTo>
                <a:lnTo>
                  <a:pt x="966" y="320"/>
                </a:lnTo>
                <a:lnTo>
                  <a:pt x="974" y="339"/>
                </a:lnTo>
                <a:lnTo>
                  <a:pt x="974" y="358"/>
                </a:lnTo>
                <a:lnTo>
                  <a:pt x="989" y="386"/>
                </a:lnTo>
                <a:lnTo>
                  <a:pt x="996" y="405"/>
                </a:lnTo>
                <a:lnTo>
                  <a:pt x="996" y="424"/>
                </a:lnTo>
                <a:lnTo>
                  <a:pt x="1011" y="433"/>
                </a:lnTo>
                <a:lnTo>
                  <a:pt x="1026" y="452"/>
                </a:lnTo>
                <a:lnTo>
                  <a:pt x="1042" y="461"/>
                </a:lnTo>
                <a:lnTo>
                  <a:pt x="1057" y="442"/>
                </a:lnTo>
                <a:lnTo>
                  <a:pt x="1057" y="424"/>
                </a:lnTo>
                <a:lnTo>
                  <a:pt x="1057" y="395"/>
                </a:lnTo>
                <a:lnTo>
                  <a:pt x="1057" y="367"/>
                </a:lnTo>
                <a:lnTo>
                  <a:pt x="1057" y="348"/>
                </a:lnTo>
                <a:lnTo>
                  <a:pt x="1049" y="320"/>
                </a:lnTo>
                <a:lnTo>
                  <a:pt x="1049" y="301"/>
                </a:lnTo>
                <a:lnTo>
                  <a:pt x="1049" y="282"/>
                </a:lnTo>
                <a:lnTo>
                  <a:pt x="1042" y="264"/>
                </a:lnTo>
                <a:lnTo>
                  <a:pt x="1042" y="235"/>
                </a:lnTo>
                <a:lnTo>
                  <a:pt x="1042" y="216"/>
                </a:lnTo>
                <a:lnTo>
                  <a:pt x="1042" y="198"/>
                </a:lnTo>
                <a:lnTo>
                  <a:pt x="1042" y="179"/>
                </a:lnTo>
                <a:lnTo>
                  <a:pt x="1042" y="160"/>
                </a:lnTo>
                <a:lnTo>
                  <a:pt x="1042" y="141"/>
                </a:lnTo>
                <a:lnTo>
                  <a:pt x="1049" y="122"/>
                </a:lnTo>
                <a:lnTo>
                  <a:pt x="1057" y="104"/>
                </a:lnTo>
                <a:lnTo>
                  <a:pt x="1072" y="94"/>
                </a:lnTo>
                <a:lnTo>
                  <a:pt x="1087" y="94"/>
                </a:lnTo>
                <a:lnTo>
                  <a:pt x="1094" y="113"/>
                </a:lnTo>
                <a:lnTo>
                  <a:pt x="1109" y="132"/>
                </a:lnTo>
                <a:lnTo>
                  <a:pt x="1109" y="160"/>
                </a:lnTo>
                <a:lnTo>
                  <a:pt x="1117" y="179"/>
                </a:lnTo>
                <a:lnTo>
                  <a:pt x="1117" y="198"/>
                </a:lnTo>
                <a:lnTo>
                  <a:pt x="1125" y="216"/>
                </a:lnTo>
                <a:lnTo>
                  <a:pt x="1125" y="235"/>
                </a:lnTo>
                <a:lnTo>
                  <a:pt x="1132" y="254"/>
                </a:lnTo>
                <a:lnTo>
                  <a:pt x="1132" y="273"/>
                </a:lnTo>
                <a:lnTo>
                  <a:pt x="1140" y="311"/>
                </a:lnTo>
                <a:lnTo>
                  <a:pt x="1140" y="329"/>
                </a:lnTo>
                <a:lnTo>
                  <a:pt x="1140" y="348"/>
                </a:lnTo>
                <a:lnTo>
                  <a:pt x="1140" y="367"/>
                </a:lnTo>
                <a:lnTo>
                  <a:pt x="1147" y="386"/>
                </a:lnTo>
                <a:lnTo>
                  <a:pt x="1162" y="395"/>
                </a:lnTo>
                <a:lnTo>
                  <a:pt x="1177" y="395"/>
                </a:lnTo>
                <a:lnTo>
                  <a:pt x="1192" y="376"/>
                </a:lnTo>
                <a:lnTo>
                  <a:pt x="1192" y="348"/>
                </a:lnTo>
                <a:lnTo>
                  <a:pt x="1185" y="329"/>
                </a:lnTo>
                <a:lnTo>
                  <a:pt x="1185" y="311"/>
                </a:lnTo>
                <a:lnTo>
                  <a:pt x="1177" y="292"/>
                </a:lnTo>
                <a:lnTo>
                  <a:pt x="1177" y="264"/>
                </a:lnTo>
                <a:lnTo>
                  <a:pt x="1177" y="235"/>
                </a:lnTo>
                <a:lnTo>
                  <a:pt x="1177" y="216"/>
                </a:lnTo>
                <a:lnTo>
                  <a:pt x="1185" y="198"/>
                </a:lnTo>
                <a:lnTo>
                  <a:pt x="1185" y="179"/>
                </a:lnTo>
                <a:lnTo>
                  <a:pt x="1192" y="160"/>
                </a:lnTo>
                <a:lnTo>
                  <a:pt x="1192" y="141"/>
                </a:lnTo>
                <a:lnTo>
                  <a:pt x="1192" y="122"/>
                </a:lnTo>
                <a:lnTo>
                  <a:pt x="1192" y="104"/>
                </a:lnTo>
                <a:lnTo>
                  <a:pt x="1208" y="85"/>
                </a:lnTo>
                <a:lnTo>
                  <a:pt x="1215" y="66"/>
                </a:lnTo>
                <a:lnTo>
                  <a:pt x="1230" y="47"/>
                </a:lnTo>
                <a:lnTo>
                  <a:pt x="1245" y="28"/>
                </a:lnTo>
                <a:lnTo>
                  <a:pt x="1260" y="19"/>
                </a:lnTo>
                <a:lnTo>
                  <a:pt x="1276" y="0"/>
                </a:lnTo>
                <a:lnTo>
                  <a:pt x="1291" y="0"/>
                </a:lnTo>
                <a:lnTo>
                  <a:pt x="1306" y="0"/>
                </a:lnTo>
                <a:lnTo>
                  <a:pt x="1321" y="28"/>
                </a:lnTo>
                <a:lnTo>
                  <a:pt x="1321" y="47"/>
                </a:lnTo>
                <a:lnTo>
                  <a:pt x="1321" y="66"/>
                </a:lnTo>
                <a:lnTo>
                  <a:pt x="1336" y="94"/>
                </a:lnTo>
                <a:lnTo>
                  <a:pt x="1336" y="113"/>
                </a:lnTo>
                <a:lnTo>
                  <a:pt x="1351" y="132"/>
                </a:lnTo>
                <a:lnTo>
                  <a:pt x="1359" y="151"/>
                </a:lnTo>
                <a:lnTo>
                  <a:pt x="1366" y="169"/>
                </a:lnTo>
                <a:lnTo>
                  <a:pt x="1381" y="179"/>
                </a:lnTo>
                <a:lnTo>
                  <a:pt x="1396" y="188"/>
                </a:lnTo>
                <a:lnTo>
                  <a:pt x="1411" y="188"/>
                </a:lnTo>
                <a:lnTo>
                  <a:pt x="1426" y="179"/>
                </a:lnTo>
                <a:lnTo>
                  <a:pt x="1434" y="179"/>
                </a:lnTo>
                <a:lnTo>
                  <a:pt x="1426" y="179"/>
                </a:lnTo>
              </a:path>
            </a:pathLst>
          </a:custGeom>
          <a:noFill/>
          <a:ln w="28575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031" name="Freeform 23"/>
          <p:cNvSpPr>
            <a:spLocks/>
          </p:cNvSpPr>
          <p:nvPr/>
        </p:nvSpPr>
        <p:spPr bwMode="auto">
          <a:xfrm>
            <a:off x="3513138" y="4545013"/>
            <a:ext cx="1101725" cy="414337"/>
          </a:xfrm>
          <a:custGeom>
            <a:avLst/>
            <a:gdLst/>
            <a:ahLst/>
            <a:cxnLst>
              <a:cxn ang="0">
                <a:pos x="8" y="282"/>
              </a:cxn>
              <a:cxn ang="0">
                <a:pos x="15" y="188"/>
              </a:cxn>
              <a:cxn ang="0">
                <a:pos x="30" y="85"/>
              </a:cxn>
              <a:cxn ang="0">
                <a:pos x="91" y="19"/>
              </a:cxn>
              <a:cxn ang="0">
                <a:pos x="113" y="141"/>
              </a:cxn>
              <a:cxn ang="0">
                <a:pos x="121" y="254"/>
              </a:cxn>
              <a:cxn ang="0">
                <a:pos x="128" y="348"/>
              </a:cxn>
              <a:cxn ang="0">
                <a:pos x="189" y="311"/>
              </a:cxn>
              <a:cxn ang="0">
                <a:pos x="226" y="179"/>
              </a:cxn>
              <a:cxn ang="0">
                <a:pos x="234" y="75"/>
              </a:cxn>
              <a:cxn ang="0">
                <a:pos x="294" y="38"/>
              </a:cxn>
              <a:cxn ang="0">
                <a:pos x="309" y="141"/>
              </a:cxn>
              <a:cxn ang="0">
                <a:pos x="302" y="254"/>
              </a:cxn>
              <a:cxn ang="0">
                <a:pos x="317" y="348"/>
              </a:cxn>
              <a:cxn ang="0">
                <a:pos x="385" y="376"/>
              </a:cxn>
              <a:cxn ang="0">
                <a:pos x="415" y="264"/>
              </a:cxn>
              <a:cxn ang="0">
                <a:pos x="415" y="169"/>
              </a:cxn>
              <a:cxn ang="0">
                <a:pos x="415" y="66"/>
              </a:cxn>
              <a:cxn ang="0">
                <a:pos x="453" y="9"/>
              </a:cxn>
              <a:cxn ang="0">
                <a:pos x="491" y="94"/>
              </a:cxn>
              <a:cxn ang="0">
                <a:pos x="498" y="188"/>
              </a:cxn>
              <a:cxn ang="0">
                <a:pos x="506" y="301"/>
              </a:cxn>
              <a:cxn ang="0">
                <a:pos x="528" y="395"/>
              </a:cxn>
              <a:cxn ang="0">
                <a:pos x="581" y="320"/>
              </a:cxn>
              <a:cxn ang="0">
                <a:pos x="581" y="198"/>
              </a:cxn>
              <a:cxn ang="0">
                <a:pos x="589" y="85"/>
              </a:cxn>
              <a:cxn ang="0">
                <a:pos x="642" y="56"/>
              </a:cxn>
              <a:cxn ang="0">
                <a:pos x="687" y="160"/>
              </a:cxn>
              <a:cxn ang="0">
                <a:pos x="694" y="273"/>
              </a:cxn>
              <a:cxn ang="0">
                <a:pos x="709" y="395"/>
              </a:cxn>
              <a:cxn ang="0">
                <a:pos x="755" y="471"/>
              </a:cxn>
              <a:cxn ang="0">
                <a:pos x="823" y="395"/>
              </a:cxn>
              <a:cxn ang="0">
                <a:pos x="808" y="273"/>
              </a:cxn>
              <a:cxn ang="0">
                <a:pos x="808" y="151"/>
              </a:cxn>
              <a:cxn ang="0">
                <a:pos x="823" y="66"/>
              </a:cxn>
              <a:cxn ang="0">
                <a:pos x="898" y="85"/>
              </a:cxn>
              <a:cxn ang="0">
                <a:pos x="951" y="198"/>
              </a:cxn>
              <a:cxn ang="0">
                <a:pos x="966" y="320"/>
              </a:cxn>
              <a:cxn ang="0">
                <a:pos x="996" y="424"/>
              </a:cxn>
              <a:cxn ang="0">
                <a:pos x="1057" y="424"/>
              </a:cxn>
              <a:cxn ang="0">
                <a:pos x="1049" y="301"/>
              </a:cxn>
              <a:cxn ang="0">
                <a:pos x="1042" y="198"/>
              </a:cxn>
              <a:cxn ang="0">
                <a:pos x="1057" y="104"/>
              </a:cxn>
              <a:cxn ang="0">
                <a:pos x="1109" y="160"/>
              </a:cxn>
              <a:cxn ang="0">
                <a:pos x="1132" y="254"/>
              </a:cxn>
              <a:cxn ang="0">
                <a:pos x="1140" y="367"/>
              </a:cxn>
              <a:cxn ang="0">
                <a:pos x="1192" y="348"/>
              </a:cxn>
              <a:cxn ang="0">
                <a:pos x="1177" y="235"/>
              </a:cxn>
              <a:cxn ang="0">
                <a:pos x="1192" y="141"/>
              </a:cxn>
              <a:cxn ang="0">
                <a:pos x="1230" y="47"/>
              </a:cxn>
              <a:cxn ang="0">
                <a:pos x="1306" y="0"/>
              </a:cxn>
              <a:cxn ang="0">
                <a:pos x="1336" y="113"/>
              </a:cxn>
              <a:cxn ang="0">
                <a:pos x="1396" y="188"/>
              </a:cxn>
            </a:cxnLst>
            <a:rect l="0" t="0" r="r" b="b"/>
            <a:pathLst>
              <a:path w="1435" h="481">
                <a:moveTo>
                  <a:pt x="8" y="367"/>
                </a:moveTo>
                <a:lnTo>
                  <a:pt x="0" y="348"/>
                </a:lnTo>
                <a:lnTo>
                  <a:pt x="0" y="329"/>
                </a:lnTo>
                <a:lnTo>
                  <a:pt x="8" y="311"/>
                </a:lnTo>
                <a:lnTo>
                  <a:pt x="8" y="282"/>
                </a:lnTo>
                <a:lnTo>
                  <a:pt x="15" y="264"/>
                </a:lnTo>
                <a:lnTo>
                  <a:pt x="15" y="245"/>
                </a:lnTo>
                <a:lnTo>
                  <a:pt x="15" y="226"/>
                </a:lnTo>
                <a:lnTo>
                  <a:pt x="15" y="207"/>
                </a:lnTo>
                <a:lnTo>
                  <a:pt x="15" y="188"/>
                </a:lnTo>
                <a:lnTo>
                  <a:pt x="8" y="169"/>
                </a:lnTo>
                <a:lnTo>
                  <a:pt x="15" y="151"/>
                </a:lnTo>
                <a:lnTo>
                  <a:pt x="23" y="132"/>
                </a:lnTo>
                <a:lnTo>
                  <a:pt x="23" y="104"/>
                </a:lnTo>
                <a:lnTo>
                  <a:pt x="30" y="85"/>
                </a:lnTo>
                <a:lnTo>
                  <a:pt x="38" y="66"/>
                </a:lnTo>
                <a:lnTo>
                  <a:pt x="45" y="38"/>
                </a:lnTo>
                <a:lnTo>
                  <a:pt x="60" y="9"/>
                </a:lnTo>
                <a:lnTo>
                  <a:pt x="75" y="9"/>
                </a:lnTo>
                <a:lnTo>
                  <a:pt x="91" y="19"/>
                </a:lnTo>
                <a:lnTo>
                  <a:pt x="98" y="47"/>
                </a:lnTo>
                <a:lnTo>
                  <a:pt x="106" y="66"/>
                </a:lnTo>
                <a:lnTo>
                  <a:pt x="113" y="85"/>
                </a:lnTo>
                <a:lnTo>
                  <a:pt x="113" y="113"/>
                </a:lnTo>
                <a:lnTo>
                  <a:pt x="113" y="141"/>
                </a:lnTo>
                <a:lnTo>
                  <a:pt x="113" y="169"/>
                </a:lnTo>
                <a:lnTo>
                  <a:pt x="113" y="188"/>
                </a:lnTo>
                <a:lnTo>
                  <a:pt x="113" y="207"/>
                </a:lnTo>
                <a:lnTo>
                  <a:pt x="121" y="226"/>
                </a:lnTo>
                <a:lnTo>
                  <a:pt x="121" y="254"/>
                </a:lnTo>
                <a:lnTo>
                  <a:pt x="113" y="273"/>
                </a:lnTo>
                <a:lnTo>
                  <a:pt x="121" y="292"/>
                </a:lnTo>
                <a:lnTo>
                  <a:pt x="128" y="311"/>
                </a:lnTo>
                <a:lnTo>
                  <a:pt x="128" y="329"/>
                </a:lnTo>
                <a:lnTo>
                  <a:pt x="128" y="348"/>
                </a:lnTo>
                <a:lnTo>
                  <a:pt x="143" y="367"/>
                </a:lnTo>
                <a:lnTo>
                  <a:pt x="158" y="376"/>
                </a:lnTo>
                <a:lnTo>
                  <a:pt x="166" y="358"/>
                </a:lnTo>
                <a:lnTo>
                  <a:pt x="181" y="329"/>
                </a:lnTo>
                <a:lnTo>
                  <a:pt x="189" y="311"/>
                </a:lnTo>
                <a:lnTo>
                  <a:pt x="211" y="282"/>
                </a:lnTo>
                <a:lnTo>
                  <a:pt x="211" y="254"/>
                </a:lnTo>
                <a:lnTo>
                  <a:pt x="219" y="226"/>
                </a:lnTo>
                <a:lnTo>
                  <a:pt x="219" y="207"/>
                </a:lnTo>
                <a:lnTo>
                  <a:pt x="226" y="179"/>
                </a:lnTo>
                <a:lnTo>
                  <a:pt x="226" y="151"/>
                </a:lnTo>
                <a:lnTo>
                  <a:pt x="226" y="132"/>
                </a:lnTo>
                <a:lnTo>
                  <a:pt x="226" y="113"/>
                </a:lnTo>
                <a:lnTo>
                  <a:pt x="234" y="94"/>
                </a:lnTo>
                <a:lnTo>
                  <a:pt x="234" y="75"/>
                </a:lnTo>
                <a:lnTo>
                  <a:pt x="242" y="56"/>
                </a:lnTo>
                <a:lnTo>
                  <a:pt x="249" y="28"/>
                </a:lnTo>
                <a:lnTo>
                  <a:pt x="264" y="19"/>
                </a:lnTo>
                <a:lnTo>
                  <a:pt x="279" y="19"/>
                </a:lnTo>
                <a:lnTo>
                  <a:pt x="294" y="38"/>
                </a:lnTo>
                <a:lnTo>
                  <a:pt x="302" y="66"/>
                </a:lnTo>
                <a:lnTo>
                  <a:pt x="309" y="85"/>
                </a:lnTo>
                <a:lnTo>
                  <a:pt x="309" y="104"/>
                </a:lnTo>
                <a:lnTo>
                  <a:pt x="309" y="122"/>
                </a:lnTo>
                <a:lnTo>
                  <a:pt x="309" y="141"/>
                </a:lnTo>
                <a:lnTo>
                  <a:pt x="309" y="160"/>
                </a:lnTo>
                <a:lnTo>
                  <a:pt x="309" y="179"/>
                </a:lnTo>
                <a:lnTo>
                  <a:pt x="302" y="198"/>
                </a:lnTo>
                <a:lnTo>
                  <a:pt x="302" y="235"/>
                </a:lnTo>
                <a:lnTo>
                  <a:pt x="302" y="254"/>
                </a:lnTo>
                <a:lnTo>
                  <a:pt x="309" y="273"/>
                </a:lnTo>
                <a:lnTo>
                  <a:pt x="309" y="292"/>
                </a:lnTo>
                <a:lnTo>
                  <a:pt x="309" y="311"/>
                </a:lnTo>
                <a:lnTo>
                  <a:pt x="309" y="329"/>
                </a:lnTo>
                <a:lnTo>
                  <a:pt x="317" y="348"/>
                </a:lnTo>
                <a:lnTo>
                  <a:pt x="325" y="367"/>
                </a:lnTo>
                <a:lnTo>
                  <a:pt x="340" y="376"/>
                </a:lnTo>
                <a:lnTo>
                  <a:pt x="355" y="376"/>
                </a:lnTo>
                <a:lnTo>
                  <a:pt x="370" y="376"/>
                </a:lnTo>
                <a:lnTo>
                  <a:pt x="385" y="376"/>
                </a:lnTo>
                <a:lnTo>
                  <a:pt x="385" y="358"/>
                </a:lnTo>
                <a:lnTo>
                  <a:pt x="400" y="329"/>
                </a:lnTo>
                <a:lnTo>
                  <a:pt x="400" y="311"/>
                </a:lnTo>
                <a:lnTo>
                  <a:pt x="408" y="282"/>
                </a:lnTo>
                <a:lnTo>
                  <a:pt x="415" y="264"/>
                </a:lnTo>
                <a:lnTo>
                  <a:pt x="415" y="245"/>
                </a:lnTo>
                <a:lnTo>
                  <a:pt x="415" y="226"/>
                </a:lnTo>
                <a:lnTo>
                  <a:pt x="415" y="207"/>
                </a:lnTo>
                <a:lnTo>
                  <a:pt x="415" y="188"/>
                </a:lnTo>
                <a:lnTo>
                  <a:pt x="415" y="169"/>
                </a:lnTo>
                <a:lnTo>
                  <a:pt x="415" y="151"/>
                </a:lnTo>
                <a:lnTo>
                  <a:pt x="415" y="132"/>
                </a:lnTo>
                <a:lnTo>
                  <a:pt x="408" y="113"/>
                </a:lnTo>
                <a:lnTo>
                  <a:pt x="408" y="94"/>
                </a:lnTo>
                <a:lnTo>
                  <a:pt x="415" y="66"/>
                </a:lnTo>
                <a:lnTo>
                  <a:pt x="415" y="47"/>
                </a:lnTo>
                <a:lnTo>
                  <a:pt x="423" y="28"/>
                </a:lnTo>
                <a:lnTo>
                  <a:pt x="423" y="9"/>
                </a:lnTo>
                <a:lnTo>
                  <a:pt x="438" y="0"/>
                </a:lnTo>
                <a:lnTo>
                  <a:pt x="453" y="9"/>
                </a:lnTo>
                <a:lnTo>
                  <a:pt x="468" y="9"/>
                </a:lnTo>
                <a:lnTo>
                  <a:pt x="468" y="28"/>
                </a:lnTo>
                <a:lnTo>
                  <a:pt x="475" y="56"/>
                </a:lnTo>
                <a:lnTo>
                  <a:pt x="483" y="75"/>
                </a:lnTo>
                <a:lnTo>
                  <a:pt x="491" y="94"/>
                </a:lnTo>
                <a:lnTo>
                  <a:pt x="491" y="113"/>
                </a:lnTo>
                <a:lnTo>
                  <a:pt x="498" y="132"/>
                </a:lnTo>
                <a:lnTo>
                  <a:pt x="498" y="151"/>
                </a:lnTo>
                <a:lnTo>
                  <a:pt x="498" y="169"/>
                </a:lnTo>
                <a:lnTo>
                  <a:pt x="498" y="188"/>
                </a:lnTo>
                <a:lnTo>
                  <a:pt x="498" y="207"/>
                </a:lnTo>
                <a:lnTo>
                  <a:pt x="498" y="226"/>
                </a:lnTo>
                <a:lnTo>
                  <a:pt x="498" y="245"/>
                </a:lnTo>
                <a:lnTo>
                  <a:pt x="506" y="273"/>
                </a:lnTo>
                <a:lnTo>
                  <a:pt x="506" y="301"/>
                </a:lnTo>
                <a:lnTo>
                  <a:pt x="506" y="320"/>
                </a:lnTo>
                <a:lnTo>
                  <a:pt x="521" y="339"/>
                </a:lnTo>
                <a:lnTo>
                  <a:pt x="521" y="358"/>
                </a:lnTo>
                <a:lnTo>
                  <a:pt x="521" y="376"/>
                </a:lnTo>
                <a:lnTo>
                  <a:pt x="528" y="395"/>
                </a:lnTo>
                <a:lnTo>
                  <a:pt x="543" y="405"/>
                </a:lnTo>
                <a:lnTo>
                  <a:pt x="559" y="386"/>
                </a:lnTo>
                <a:lnTo>
                  <a:pt x="574" y="367"/>
                </a:lnTo>
                <a:lnTo>
                  <a:pt x="574" y="339"/>
                </a:lnTo>
                <a:lnTo>
                  <a:pt x="581" y="320"/>
                </a:lnTo>
                <a:lnTo>
                  <a:pt x="589" y="292"/>
                </a:lnTo>
                <a:lnTo>
                  <a:pt x="589" y="273"/>
                </a:lnTo>
                <a:lnTo>
                  <a:pt x="581" y="245"/>
                </a:lnTo>
                <a:lnTo>
                  <a:pt x="581" y="216"/>
                </a:lnTo>
                <a:lnTo>
                  <a:pt x="581" y="198"/>
                </a:lnTo>
                <a:lnTo>
                  <a:pt x="581" y="169"/>
                </a:lnTo>
                <a:lnTo>
                  <a:pt x="581" y="141"/>
                </a:lnTo>
                <a:lnTo>
                  <a:pt x="581" y="122"/>
                </a:lnTo>
                <a:lnTo>
                  <a:pt x="589" y="104"/>
                </a:lnTo>
                <a:lnTo>
                  <a:pt x="589" y="85"/>
                </a:lnTo>
                <a:lnTo>
                  <a:pt x="589" y="66"/>
                </a:lnTo>
                <a:lnTo>
                  <a:pt x="604" y="56"/>
                </a:lnTo>
                <a:lnTo>
                  <a:pt x="619" y="47"/>
                </a:lnTo>
                <a:lnTo>
                  <a:pt x="634" y="38"/>
                </a:lnTo>
                <a:lnTo>
                  <a:pt x="642" y="56"/>
                </a:lnTo>
                <a:lnTo>
                  <a:pt x="657" y="75"/>
                </a:lnTo>
                <a:lnTo>
                  <a:pt x="672" y="94"/>
                </a:lnTo>
                <a:lnTo>
                  <a:pt x="672" y="113"/>
                </a:lnTo>
                <a:lnTo>
                  <a:pt x="687" y="141"/>
                </a:lnTo>
                <a:lnTo>
                  <a:pt x="687" y="160"/>
                </a:lnTo>
                <a:lnTo>
                  <a:pt x="687" y="179"/>
                </a:lnTo>
                <a:lnTo>
                  <a:pt x="694" y="207"/>
                </a:lnTo>
                <a:lnTo>
                  <a:pt x="694" y="235"/>
                </a:lnTo>
                <a:lnTo>
                  <a:pt x="694" y="254"/>
                </a:lnTo>
                <a:lnTo>
                  <a:pt x="694" y="273"/>
                </a:lnTo>
                <a:lnTo>
                  <a:pt x="702" y="301"/>
                </a:lnTo>
                <a:lnTo>
                  <a:pt x="702" y="329"/>
                </a:lnTo>
                <a:lnTo>
                  <a:pt x="709" y="348"/>
                </a:lnTo>
                <a:lnTo>
                  <a:pt x="709" y="376"/>
                </a:lnTo>
                <a:lnTo>
                  <a:pt x="709" y="395"/>
                </a:lnTo>
                <a:lnTo>
                  <a:pt x="717" y="414"/>
                </a:lnTo>
                <a:lnTo>
                  <a:pt x="732" y="424"/>
                </a:lnTo>
                <a:lnTo>
                  <a:pt x="732" y="442"/>
                </a:lnTo>
                <a:lnTo>
                  <a:pt x="740" y="461"/>
                </a:lnTo>
                <a:lnTo>
                  <a:pt x="755" y="471"/>
                </a:lnTo>
                <a:lnTo>
                  <a:pt x="770" y="480"/>
                </a:lnTo>
                <a:lnTo>
                  <a:pt x="792" y="461"/>
                </a:lnTo>
                <a:lnTo>
                  <a:pt x="808" y="433"/>
                </a:lnTo>
                <a:lnTo>
                  <a:pt x="815" y="414"/>
                </a:lnTo>
                <a:lnTo>
                  <a:pt x="823" y="395"/>
                </a:lnTo>
                <a:lnTo>
                  <a:pt x="823" y="376"/>
                </a:lnTo>
                <a:lnTo>
                  <a:pt x="830" y="358"/>
                </a:lnTo>
                <a:lnTo>
                  <a:pt x="823" y="329"/>
                </a:lnTo>
                <a:lnTo>
                  <a:pt x="815" y="301"/>
                </a:lnTo>
                <a:lnTo>
                  <a:pt x="808" y="273"/>
                </a:lnTo>
                <a:lnTo>
                  <a:pt x="808" y="245"/>
                </a:lnTo>
                <a:lnTo>
                  <a:pt x="800" y="226"/>
                </a:lnTo>
                <a:lnTo>
                  <a:pt x="800" y="198"/>
                </a:lnTo>
                <a:lnTo>
                  <a:pt x="800" y="179"/>
                </a:lnTo>
                <a:lnTo>
                  <a:pt x="808" y="151"/>
                </a:lnTo>
                <a:lnTo>
                  <a:pt x="808" y="132"/>
                </a:lnTo>
                <a:lnTo>
                  <a:pt x="808" y="113"/>
                </a:lnTo>
                <a:lnTo>
                  <a:pt x="808" y="94"/>
                </a:lnTo>
                <a:lnTo>
                  <a:pt x="808" y="75"/>
                </a:lnTo>
                <a:lnTo>
                  <a:pt x="823" y="66"/>
                </a:lnTo>
                <a:lnTo>
                  <a:pt x="838" y="56"/>
                </a:lnTo>
                <a:lnTo>
                  <a:pt x="853" y="56"/>
                </a:lnTo>
                <a:lnTo>
                  <a:pt x="868" y="56"/>
                </a:lnTo>
                <a:lnTo>
                  <a:pt x="883" y="75"/>
                </a:lnTo>
                <a:lnTo>
                  <a:pt x="898" y="85"/>
                </a:lnTo>
                <a:lnTo>
                  <a:pt x="913" y="113"/>
                </a:lnTo>
                <a:lnTo>
                  <a:pt x="928" y="141"/>
                </a:lnTo>
                <a:lnTo>
                  <a:pt x="936" y="160"/>
                </a:lnTo>
                <a:lnTo>
                  <a:pt x="943" y="179"/>
                </a:lnTo>
                <a:lnTo>
                  <a:pt x="951" y="198"/>
                </a:lnTo>
                <a:lnTo>
                  <a:pt x="951" y="226"/>
                </a:lnTo>
                <a:lnTo>
                  <a:pt x="951" y="254"/>
                </a:lnTo>
                <a:lnTo>
                  <a:pt x="959" y="273"/>
                </a:lnTo>
                <a:lnTo>
                  <a:pt x="966" y="301"/>
                </a:lnTo>
                <a:lnTo>
                  <a:pt x="966" y="320"/>
                </a:lnTo>
                <a:lnTo>
                  <a:pt x="974" y="339"/>
                </a:lnTo>
                <a:lnTo>
                  <a:pt x="974" y="358"/>
                </a:lnTo>
                <a:lnTo>
                  <a:pt x="989" y="386"/>
                </a:lnTo>
                <a:lnTo>
                  <a:pt x="996" y="405"/>
                </a:lnTo>
                <a:lnTo>
                  <a:pt x="996" y="424"/>
                </a:lnTo>
                <a:lnTo>
                  <a:pt x="1011" y="433"/>
                </a:lnTo>
                <a:lnTo>
                  <a:pt x="1026" y="452"/>
                </a:lnTo>
                <a:lnTo>
                  <a:pt x="1042" y="461"/>
                </a:lnTo>
                <a:lnTo>
                  <a:pt x="1057" y="442"/>
                </a:lnTo>
                <a:lnTo>
                  <a:pt x="1057" y="424"/>
                </a:lnTo>
                <a:lnTo>
                  <a:pt x="1057" y="395"/>
                </a:lnTo>
                <a:lnTo>
                  <a:pt x="1057" y="367"/>
                </a:lnTo>
                <a:lnTo>
                  <a:pt x="1057" y="348"/>
                </a:lnTo>
                <a:lnTo>
                  <a:pt x="1049" y="320"/>
                </a:lnTo>
                <a:lnTo>
                  <a:pt x="1049" y="301"/>
                </a:lnTo>
                <a:lnTo>
                  <a:pt x="1049" y="282"/>
                </a:lnTo>
                <a:lnTo>
                  <a:pt x="1042" y="264"/>
                </a:lnTo>
                <a:lnTo>
                  <a:pt x="1042" y="235"/>
                </a:lnTo>
                <a:lnTo>
                  <a:pt x="1042" y="216"/>
                </a:lnTo>
                <a:lnTo>
                  <a:pt x="1042" y="198"/>
                </a:lnTo>
                <a:lnTo>
                  <a:pt x="1042" y="179"/>
                </a:lnTo>
                <a:lnTo>
                  <a:pt x="1042" y="160"/>
                </a:lnTo>
                <a:lnTo>
                  <a:pt x="1042" y="141"/>
                </a:lnTo>
                <a:lnTo>
                  <a:pt x="1049" y="122"/>
                </a:lnTo>
                <a:lnTo>
                  <a:pt x="1057" y="104"/>
                </a:lnTo>
                <a:lnTo>
                  <a:pt x="1072" y="94"/>
                </a:lnTo>
                <a:lnTo>
                  <a:pt x="1087" y="94"/>
                </a:lnTo>
                <a:lnTo>
                  <a:pt x="1094" y="113"/>
                </a:lnTo>
                <a:lnTo>
                  <a:pt x="1109" y="132"/>
                </a:lnTo>
                <a:lnTo>
                  <a:pt x="1109" y="160"/>
                </a:lnTo>
                <a:lnTo>
                  <a:pt x="1117" y="179"/>
                </a:lnTo>
                <a:lnTo>
                  <a:pt x="1117" y="198"/>
                </a:lnTo>
                <a:lnTo>
                  <a:pt x="1125" y="216"/>
                </a:lnTo>
                <a:lnTo>
                  <a:pt x="1125" y="235"/>
                </a:lnTo>
                <a:lnTo>
                  <a:pt x="1132" y="254"/>
                </a:lnTo>
                <a:lnTo>
                  <a:pt x="1132" y="273"/>
                </a:lnTo>
                <a:lnTo>
                  <a:pt x="1140" y="311"/>
                </a:lnTo>
                <a:lnTo>
                  <a:pt x="1140" y="329"/>
                </a:lnTo>
                <a:lnTo>
                  <a:pt x="1140" y="348"/>
                </a:lnTo>
                <a:lnTo>
                  <a:pt x="1140" y="367"/>
                </a:lnTo>
                <a:lnTo>
                  <a:pt x="1147" y="386"/>
                </a:lnTo>
                <a:lnTo>
                  <a:pt x="1162" y="395"/>
                </a:lnTo>
                <a:lnTo>
                  <a:pt x="1177" y="395"/>
                </a:lnTo>
                <a:lnTo>
                  <a:pt x="1192" y="376"/>
                </a:lnTo>
                <a:lnTo>
                  <a:pt x="1192" y="348"/>
                </a:lnTo>
                <a:lnTo>
                  <a:pt x="1185" y="329"/>
                </a:lnTo>
                <a:lnTo>
                  <a:pt x="1185" y="311"/>
                </a:lnTo>
                <a:lnTo>
                  <a:pt x="1177" y="292"/>
                </a:lnTo>
                <a:lnTo>
                  <a:pt x="1177" y="264"/>
                </a:lnTo>
                <a:lnTo>
                  <a:pt x="1177" y="235"/>
                </a:lnTo>
                <a:lnTo>
                  <a:pt x="1177" y="216"/>
                </a:lnTo>
                <a:lnTo>
                  <a:pt x="1185" y="198"/>
                </a:lnTo>
                <a:lnTo>
                  <a:pt x="1185" y="179"/>
                </a:lnTo>
                <a:lnTo>
                  <a:pt x="1192" y="160"/>
                </a:lnTo>
                <a:lnTo>
                  <a:pt x="1192" y="141"/>
                </a:lnTo>
                <a:lnTo>
                  <a:pt x="1192" y="122"/>
                </a:lnTo>
                <a:lnTo>
                  <a:pt x="1192" y="104"/>
                </a:lnTo>
                <a:lnTo>
                  <a:pt x="1208" y="85"/>
                </a:lnTo>
                <a:lnTo>
                  <a:pt x="1215" y="66"/>
                </a:lnTo>
                <a:lnTo>
                  <a:pt x="1230" y="47"/>
                </a:lnTo>
                <a:lnTo>
                  <a:pt x="1245" y="28"/>
                </a:lnTo>
                <a:lnTo>
                  <a:pt x="1260" y="19"/>
                </a:lnTo>
                <a:lnTo>
                  <a:pt x="1276" y="0"/>
                </a:lnTo>
                <a:lnTo>
                  <a:pt x="1291" y="0"/>
                </a:lnTo>
                <a:lnTo>
                  <a:pt x="1306" y="0"/>
                </a:lnTo>
                <a:lnTo>
                  <a:pt x="1321" y="28"/>
                </a:lnTo>
                <a:lnTo>
                  <a:pt x="1321" y="47"/>
                </a:lnTo>
                <a:lnTo>
                  <a:pt x="1321" y="66"/>
                </a:lnTo>
                <a:lnTo>
                  <a:pt x="1336" y="94"/>
                </a:lnTo>
                <a:lnTo>
                  <a:pt x="1336" y="113"/>
                </a:lnTo>
                <a:lnTo>
                  <a:pt x="1351" y="132"/>
                </a:lnTo>
                <a:lnTo>
                  <a:pt x="1359" y="151"/>
                </a:lnTo>
                <a:lnTo>
                  <a:pt x="1366" y="169"/>
                </a:lnTo>
                <a:lnTo>
                  <a:pt x="1381" y="179"/>
                </a:lnTo>
                <a:lnTo>
                  <a:pt x="1396" y="188"/>
                </a:lnTo>
                <a:lnTo>
                  <a:pt x="1411" y="188"/>
                </a:lnTo>
                <a:lnTo>
                  <a:pt x="1426" y="179"/>
                </a:lnTo>
                <a:lnTo>
                  <a:pt x="1434" y="179"/>
                </a:lnTo>
                <a:lnTo>
                  <a:pt x="1426" y="179"/>
                </a:lnTo>
              </a:path>
            </a:pathLst>
          </a:custGeom>
          <a:noFill/>
          <a:ln w="28575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032" name="Freeform 24"/>
          <p:cNvSpPr>
            <a:spLocks/>
          </p:cNvSpPr>
          <p:nvPr/>
        </p:nvSpPr>
        <p:spPr bwMode="auto">
          <a:xfrm>
            <a:off x="3494088" y="4545013"/>
            <a:ext cx="1101725" cy="414337"/>
          </a:xfrm>
          <a:custGeom>
            <a:avLst/>
            <a:gdLst/>
            <a:ahLst/>
            <a:cxnLst>
              <a:cxn ang="0">
                <a:pos x="8" y="282"/>
              </a:cxn>
              <a:cxn ang="0">
                <a:pos x="15" y="188"/>
              </a:cxn>
              <a:cxn ang="0">
                <a:pos x="30" y="85"/>
              </a:cxn>
              <a:cxn ang="0">
                <a:pos x="91" y="19"/>
              </a:cxn>
              <a:cxn ang="0">
                <a:pos x="113" y="141"/>
              </a:cxn>
              <a:cxn ang="0">
                <a:pos x="121" y="254"/>
              </a:cxn>
              <a:cxn ang="0">
                <a:pos x="128" y="348"/>
              </a:cxn>
              <a:cxn ang="0">
                <a:pos x="189" y="311"/>
              </a:cxn>
              <a:cxn ang="0">
                <a:pos x="226" y="179"/>
              </a:cxn>
              <a:cxn ang="0">
                <a:pos x="234" y="75"/>
              </a:cxn>
              <a:cxn ang="0">
                <a:pos x="294" y="38"/>
              </a:cxn>
              <a:cxn ang="0">
                <a:pos x="309" y="141"/>
              </a:cxn>
              <a:cxn ang="0">
                <a:pos x="302" y="254"/>
              </a:cxn>
              <a:cxn ang="0">
                <a:pos x="317" y="348"/>
              </a:cxn>
              <a:cxn ang="0">
                <a:pos x="385" y="376"/>
              </a:cxn>
              <a:cxn ang="0">
                <a:pos x="415" y="264"/>
              </a:cxn>
              <a:cxn ang="0">
                <a:pos x="415" y="169"/>
              </a:cxn>
              <a:cxn ang="0">
                <a:pos x="415" y="66"/>
              </a:cxn>
              <a:cxn ang="0">
                <a:pos x="453" y="9"/>
              </a:cxn>
              <a:cxn ang="0">
                <a:pos x="491" y="94"/>
              </a:cxn>
              <a:cxn ang="0">
                <a:pos x="498" y="188"/>
              </a:cxn>
              <a:cxn ang="0">
                <a:pos x="506" y="301"/>
              </a:cxn>
              <a:cxn ang="0">
                <a:pos x="528" y="395"/>
              </a:cxn>
              <a:cxn ang="0">
                <a:pos x="581" y="320"/>
              </a:cxn>
              <a:cxn ang="0">
                <a:pos x="581" y="198"/>
              </a:cxn>
              <a:cxn ang="0">
                <a:pos x="589" y="85"/>
              </a:cxn>
              <a:cxn ang="0">
                <a:pos x="642" y="56"/>
              </a:cxn>
              <a:cxn ang="0">
                <a:pos x="687" y="160"/>
              </a:cxn>
              <a:cxn ang="0">
                <a:pos x="694" y="273"/>
              </a:cxn>
              <a:cxn ang="0">
                <a:pos x="709" y="395"/>
              </a:cxn>
              <a:cxn ang="0">
                <a:pos x="755" y="471"/>
              </a:cxn>
              <a:cxn ang="0">
                <a:pos x="823" y="395"/>
              </a:cxn>
              <a:cxn ang="0">
                <a:pos x="808" y="273"/>
              </a:cxn>
              <a:cxn ang="0">
                <a:pos x="808" y="151"/>
              </a:cxn>
              <a:cxn ang="0">
                <a:pos x="823" y="66"/>
              </a:cxn>
              <a:cxn ang="0">
                <a:pos x="898" y="85"/>
              </a:cxn>
              <a:cxn ang="0">
                <a:pos x="951" y="198"/>
              </a:cxn>
              <a:cxn ang="0">
                <a:pos x="966" y="320"/>
              </a:cxn>
              <a:cxn ang="0">
                <a:pos x="996" y="424"/>
              </a:cxn>
              <a:cxn ang="0">
                <a:pos x="1057" y="424"/>
              </a:cxn>
              <a:cxn ang="0">
                <a:pos x="1049" y="301"/>
              </a:cxn>
              <a:cxn ang="0">
                <a:pos x="1042" y="198"/>
              </a:cxn>
              <a:cxn ang="0">
                <a:pos x="1057" y="104"/>
              </a:cxn>
              <a:cxn ang="0">
                <a:pos x="1109" y="160"/>
              </a:cxn>
              <a:cxn ang="0">
                <a:pos x="1132" y="254"/>
              </a:cxn>
              <a:cxn ang="0">
                <a:pos x="1140" y="367"/>
              </a:cxn>
              <a:cxn ang="0">
                <a:pos x="1192" y="348"/>
              </a:cxn>
              <a:cxn ang="0">
                <a:pos x="1177" y="235"/>
              </a:cxn>
              <a:cxn ang="0">
                <a:pos x="1192" y="141"/>
              </a:cxn>
              <a:cxn ang="0">
                <a:pos x="1230" y="47"/>
              </a:cxn>
              <a:cxn ang="0">
                <a:pos x="1306" y="0"/>
              </a:cxn>
              <a:cxn ang="0">
                <a:pos x="1336" y="113"/>
              </a:cxn>
              <a:cxn ang="0">
                <a:pos x="1396" y="188"/>
              </a:cxn>
            </a:cxnLst>
            <a:rect l="0" t="0" r="r" b="b"/>
            <a:pathLst>
              <a:path w="1435" h="481">
                <a:moveTo>
                  <a:pt x="8" y="367"/>
                </a:moveTo>
                <a:lnTo>
                  <a:pt x="0" y="348"/>
                </a:lnTo>
                <a:lnTo>
                  <a:pt x="0" y="329"/>
                </a:lnTo>
                <a:lnTo>
                  <a:pt x="8" y="311"/>
                </a:lnTo>
                <a:lnTo>
                  <a:pt x="8" y="282"/>
                </a:lnTo>
                <a:lnTo>
                  <a:pt x="15" y="264"/>
                </a:lnTo>
                <a:lnTo>
                  <a:pt x="15" y="245"/>
                </a:lnTo>
                <a:lnTo>
                  <a:pt x="15" y="226"/>
                </a:lnTo>
                <a:lnTo>
                  <a:pt x="15" y="207"/>
                </a:lnTo>
                <a:lnTo>
                  <a:pt x="15" y="188"/>
                </a:lnTo>
                <a:lnTo>
                  <a:pt x="8" y="169"/>
                </a:lnTo>
                <a:lnTo>
                  <a:pt x="15" y="151"/>
                </a:lnTo>
                <a:lnTo>
                  <a:pt x="23" y="132"/>
                </a:lnTo>
                <a:lnTo>
                  <a:pt x="23" y="104"/>
                </a:lnTo>
                <a:lnTo>
                  <a:pt x="30" y="85"/>
                </a:lnTo>
                <a:lnTo>
                  <a:pt x="38" y="66"/>
                </a:lnTo>
                <a:lnTo>
                  <a:pt x="45" y="38"/>
                </a:lnTo>
                <a:lnTo>
                  <a:pt x="60" y="9"/>
                </a:lnTo>
                <a:lnTo>
                  <a:pt x="75" y="9"/>
                </a:lnTo>
                <a:lnTo>
                  <a:pt x="91" y="19"/>
                </a:lnTo>
                <a:lnTo>
                  <a:pt x="98" y="47"/>
                </a:lnTo>
                <a:lnTo>
                  <a:pt x="106" y="66"/>
                </a:lnTo>
                <a:lnTo>
                  <a:pt x="113" y="85"/>
                </a:lnTo>
                <a:lnTo>
                  <a:pt x="113" y="113"/>
                </a:lnTo>
                <a:lnTo>
                  <a:pt x="113" y="141"/>
                </a:lnTo>
                <a:lnTo>
                  <a:pt x="113" y="169"/>
                </a:lnTo>
                <a:lnTo>
                  <a:pt x="113" y="188"/>
                </a:lnTo>
                <a:lnTo>
                  <a:pt x="113" y="207"/>
                </a:lnTo>
                <a:lnTo>
                  <a:pt x="121" y="226"/>
                </a:lnTo>
                <a:lnTo>
                  <a:pt x="121" y="254"/>
                </a:lnTo>
                <a:lnTo>
                  <a:pt x="113" y="273"/>
                </a:lnTo>
                <a:lnTo>
                  <a:pt x="121" y="292"/>
                </a:lnTo>
                <a:lnTo>
                  <a:pt x="128" y="311"/>
                </a:lnTo>
                <a:lnTo>
                  <a:pt x="128" y="329"/>
                </a:lnTo>
                <a:lnTo>
                  <a:pt x="128" y="348"/>
                </a:lnTo>
                <a:lnTo>
                  <a:pt x="143" y="367"/>
                </a:lnTo>
                <a:lnTo>
                  <a:pt x="158" y="376"/>
                </a:lnTo>
                <a:lnTo>
                  <a:pt x="166" y="358"/>
                </a:lnTo>
                <a:lnTo>
                  <a:pt x="181" y="329"/>
                </a:lnTo>
                <a:lnTo>
                  <a:pt x="189" y="311"/>
                </a:lnTo>
                <a:lnTo>
                  <a:pt x="211" y="282"/>
                </a:lnTo>
                <a:lnTo>
                  <a:pt x="211" y="254"/>
                </a:lnTo>
                <a:lnTo>
                  <a:pt x="219" y="226"/>
                </a:lnTo>
                <a:lnTo>
                  <a:pt x="219" y="207"/>
                </a:lnTo>
                <a:lnTo>
                  <a:pt x="226" y="179"/>
                </a:lnTo>
                <a:lnTo>
                  <a:pt x="226" y="151"/>
                </a:lnTo>
                <a:lnTo>
                  <a:pt x="226" y="132"/>
                </a:lnTo>
                <a:lnTo>
                  <a:pt x="226" y="113"/>
                </a:lnTo>
                <a:lnTo>
                  <a:pt x="234" y="94"/>
                </a:lnTo>
                <a:lnTo>
                  <a:pt x="234" y="75"/>
                </a:lnTo>
                <a:lnTo>
                  <a:pt x="242" y="56"/>
                </a:lnTo>
                <a:lnTo>
                  <a:pt x="249" y="28"/>
                </a:lnTo>
                <a:lnTo>
                  <a:pt x="264" y="19"/>
                </a:lnTo>
                <a:lnTo>
                  <a:pt x="279" y="19"/>
                </a:lnTo>
                <a:lnTo>
                  <a:pt x="294" y="38"/>
                </a:lnTo>
                <a:lnTo>
                  <a:pt x="302" y="66"/>
                </a:lnTo>
                <a:lnTo>
                  <a:pt x="309" y="85"/>
                </a:lnTo>
                <a:lnTo>
                  <a:pt x="309" y="104"/>
                </a:lnTo>
                <a:lnTo>
                  <a:pt x="309" y="122"/>
                </a:lnTo>
                <a:lnTo>
                  <a:pt x="309" y="141"/>
                </a:lnTo>
                <a:lnTo>
                  <a:pt x="309" y="160"/>
                </a:lnTo>
                <a:lnTo>
                  <a:pt x="309" y="179"/>
                </a:lnTo>
                <a:lnTo>
                  <a:pt x="302" y="198"/>
                </a:lnTo>
                <a:lnTo>
                  <a:pt x="302" y="235"/>
                </a:lnTo>
                <a:lnTo>
                  <a:pt x="302" y="254"/>
                </a:lnTo>
                <a:lnTo>
                  <a:pt x="309" y="273"/>
                </a:lnTo>
                <a:lnTo>
                  <a:pt x="309" y="292"/>
                </a:lnTo>
                <a:lnTo>
                  <a:pt x="309" y="311"/>
                </a:lnTo>
                <a:lnTo>
                  <a:pt x="309" y="329"/>
                </a:lnTo>
                <a:lnTo>
                  <a:pt x="317" y="348"/>
                </a:lnTo>
                <a:lnTo>
                  <a:pt x="325" y="367"/>
                </a:lnTo>
                <a:lnTo>
                  <a:pt x="340" y="376"/>
                </a:lnTo>
                <a:lnTo>
                  <a:pt x="355" y="376"/>
                </a:lnTo>
                <a:lnTo>
                  <a:pt x="370" y="376"/>
                </a:lnTo>
                <a:lnTo>
                  <a:pt x="385" y="376"/>
                </a:lnTo>
                <a:lnTo>
                  <a:pt x="385" y="358"/>
                </a:lnTo>
                <a:lnTo>
                  <a:pt x="400" y="329"/>
                </a:lnTo>
                <a:lnTo>
                  <a:pt x="400" y="311"/>
                </a:lnTo>
                <a:lnTo>
                  <a:pt x="408" y="282"/>
                </a:lnTo>
                <a:lnTo>
                  <a:pt x="415" y="264"/>
                </a:lnTo>
                <a:lnTo>
                  <a:pt x="415" y="245"/>
                </a:lnTo>
                <a:lnTo>
                  <a:pt x="415" y="226"/>
                </a:lnTo>
                <a:lnTo>
                  <a:pt x="415" y="207"/>
                </a:lnTo>
                <a:lnTo>
                  <a:pt x="415" y="188"/>
                </a:lnTo>
                <a:lnTo>
                  <a:pt x="415" y="169"/>
                </a:lnTo>
                <a:lnTo>
                  <a:pt x="415" y="151"/>
                </a:lnTo>
                <a:lnTo>
                  <a:pt x="415" y="132"/>
                </a:lnTo>
                <a:lnTo>
                  <a:pt x="408" y="113"/>
                </a:lnTo>
                <a:lnTo>
                  <a:pt x="408" y="94"/>
                </a:lnTo>
                <a:lnTo>
                  <a:pt x="415" y="66"/>
                </a:lnTo>
                <a:lnTo>
                  <a:pt x="415" y="47"/>
                </a:lnTo>
                <a:lnTo>
                  <a:pt x="423" y="28"/>
                </a:lnTo>
                <a:lnTo>
                  <a:pt x="423" y="9"/>
                </a:lnTo>
                <a:lnTo>
                  <a:pt x="438" y="0"/>
                </a:lnTo>
                <a:lnTo>
                  <a:pt x="453" y="9"/>
                </a:lnTo>
                <a:lnTo>
                  <a:pt x="468" y="9"/>
                </a:lnTo>
                <a:lnTo>
                  <a:pt x="468" y="28"/>
                </a:lnTo>
                <a:lnTo>
                  <a:pt x="475" y="56"/>
                </a:lnTo>
                <a:lnTo>
                  <a:pt x="483" y="75"/>
                </a:lnTo>
                <a:lnTo>
                  <a:pt x="491" y="94"/>
                </a:lnTo>
                <a:lnTo>
                  <a:pt x="491" y="113"/>
                </a:lnTo>
                <a:lnTo>
                  <a:pt x="498" y="132"/>
                </a:lnTo>
                <a:lnTo>
                  <a:pt x="498" y="151"/>
                </a:lnTo>
                <a:lnTo>
                  <a:pt x="498" y="169"/>
                </a:lnTo>
                <a:lnTo>
                  <a:pt x="498" y="188"/>
                </a:lnTo>
                <a:lnTo>
                  <a:pt x="498" y="207"/>
                </a:lnTo>
                <a:lnTo>
                  <a:pt x="498" y="226"/>
                </a:lnTo>
                <a:lnTo>
                  <a:pt x="498" y="245"/>
                </a:lnTo>
                <a:lnTo>
                  <a:pt x="506" y="273"/>
                </a:lnTo>
                <a:lnTo>
                  <a:pt x="506" y="301"/>
                </a:lnTo>
                <a:lnTo>
                  <a:pt x="506" y="320"/>
                </a:lnTo>
                <a:lnTo>
                  <a:pt x="521" y="339"/>
                </a:lnTo>
                <a:lnTo>
                  <a:pt x="521" y="358"/>
                </a:lnTo>
                <a:lnTo>
                  <a:pt x="521" y="376"/>
                </a:lnTo>
                <a:lnTo>
                  <a:pt x="528" y="395"/>
                </a:lnTo>
                <a:lnTo>
                  <a:pt x="543" y="405"/>
                </a:lnTo>
                <a:lnTo>
                  <a:pt x="559" y="386"/>
                </a:lnTo>
                <a:lnTo>
                  <a:pt x="574" y="367"/>
                </a:lnTo>
                <a:lnTo>
                  <a:pt x="574" y="339"/>
                </a:lnTo>
                <a:lnTo>
                  <a:pt x="581" y="320"/>
                </a:lnTo>
                <a:lnTo>
                  <a:pt x="589" y="292"/>
                </a:lnTo>
                <a:lnTo>
                  <a:pt x="589" y="273"/>
                </a:lnTo>
                <a:lnTo>
                  <a:pt x="581" y="245"/>
                </a:lnTo>
                <a:lnTo>
                  <a:pt x="581" y="216"/>
                </a:lnTo>
                <a:lnTo>
                  <a:pt x="581" y="198"/>
                </a:lnTo>
                <a:lnTo>
                  <a:pt x="581" y="169"/>
                </a:lnTo>
                <a:lnTo>
                  <a:pt x="581" y="141"/>
                </a:lnTo>
                <a:lnTo>
                  <a:pt x="581" y="122"/>
                </a:lnTo>
                <a:lnTo>
                  <a:pt x="589" y="104"/>
                </a:lnTo>
                <a:lnTo>
                  <a:pt x="589" y="85"/>
                </a:lnTo>
                <a:lnTo>
                  <a:pt x="589" y="66"/>
                </a:lnTo>
                <a:lnTo>
                  <a:pt x="604" y="56"/>
                </a:lnTo>
                <a:lnTo>
                  <a:pt x="619" y="47"/>
                </a:lnTo>
                <a:lnTo>
                  <a:pt x="634" y="38"/>
                </a:lnTo>
                <a:lnTo>
                  <a:pt x="642" y="56"/>
                </a:lnTo>
                <a:lnTo>
                  <a:pt x="657" y="75"/>
                </a:lnTo>
                <a:lnTo>
                  <a:pt x="672" y="94"/>
                </a:lnTo>
                <a:lnTo>
                  <a:pt x="672" y="113"/>
                </a:lnTo>
                <a:lnTo>
                  <a:pt x="687" y="141"/>
                </a:lnTo>
                <a:lnTo>
                  <a:pt x="687" y="160"/>
                </a:lnTo>
                <a:lnTo>
                  <a:pt x="687" y="179"/>
                </a:lnTo>
                <a:lnTo>
                  <a:pt x="694" y="207"/>
                </a:lnTo>
                <a:lnTo>
                  <a:pt x="694" y="235"/>
                </a:lnTo>
                <a:lnTo>
                  <a:pt x="694" y="254"/>
                </a:lnTo>
                <a:lnTo>
                  <a:pt x="694" y="273"/>
                </a:lnTo>
                <a:lnTo>
                  <a:pt x="702" y="301"/>
                </a:lnTo>
                <a:lnTo>
                  <a:pt x="702" y="329"/>
                </a:lnTo>
                <a:lnTo>
                  <a:pt x="709" y="348"/>
                </a:lnTo>
                <a:lnTo>
                  <a:pt x="709" y="376"/>
                </a:lnTo>
                <a:lnTo>
                  <a:pt x="709" y="395"/>
                </a:lnTo>
                <a:lnTo>
                  <a:pt x="717" y="414"/>
                </a:lnTo>
                <a:lnTo>
                  <a:pt x="732" y="424"/>
                </a:lnTo>
                <a:lnTo>
                  <a:pt x="732" y="442"/>
                </a:lnTo>
                <a:lnTo>
                  <a:pt x="740" y="461"/>
                </a:lnTo>
                <a:lnTo>
                  <a:pt x="755" y="471"/>
                </a:lnTo>
                <a:lnTo>
                  <a:pt x="770" y="480"/>
                </a:lnTo>
                <a:lnTo>
                  <a:pt x="792" y="461"/>
                </a:lnTo>
                <a:lnTo>
                  <a:pt x="808" y="433"/>
                </a:lnTo>
                <a:lnTo>
                  <a:pt x="815" y="414"/>
                </a:lnTo>
                <a:lnTo>
                  <a:pt x="823" y="395"/>
                </a:lnTo>
                <a:lnTo>
                  <a:pt x="823" y="376"/>
                </a:lnTo>
                <a:lnTo>
                  <a:pt x="830" y="358"/>
                </a:lnTo>
                <a:lnTo>
                  <a:pt x="823" y="329"/>
                </a:lnTo>
                <a:lnTo>
                  <a:pt x="815" y="301"/>
                </a:lnTo>
                <a:lnTo>
                  <a:pt x="808" y="273"/>
                </a:lnTo>
                <a:lnTo>
                  <a:pt x="808" y="245"/>
                </a:lnTo>
                <a:lnTo>
                  <a:pt x="800" y="226"/>
                </a:lnTo>
                <a:lnTo>
                  <a:pt x="800" y="198"/>
                </a:lnTo>
                <a:lnTo>
                  <a:pt x="800" y="179"/>
                </a:lnTo>
                <a:lnTo>
                  <a:pt x="808" y="151"/>
                </a:lnTo>
                <a:lnTo>
                  <a:pt x="808" y="132"/>
                </a:lnTo>
                <a:lnTo>
                  <a:pt x="808" y="113"/>
                </a:lnTo>
                <a:lnTo>
                  <a:pt x="808" y="94"/>
                </a:lnTo>
                <a:lnTo>
                  <a:pt x="808" y="75"/>
                </a:lnTo>
                <a:lnTo>
                  <a:pt x="823" y="66"/>
                </a:lnTo>
                <a:lnTo>
                  <a:pt x="838" y="56"/>
                </a:lnTo>
                <a:lnTo>
                  <a:pt x="853" y="56"/>
                </a:lnTo>
                <a:lnTo>
                  <a:pt x="868" y="56"/>
                </a:lnTo>
                <a:lnTo>
                  <a:pt x="883" y="75"/>
                </a:lnTo>
                <a:lnTo>
                  <a:pt x="898" y="85"/>
                </a:lnTo>
                <a:lnTo>
                  <a:pt x="913" y="113"/>
                </a:lnTo>
                <a:lnTo>
                  <a:pt x="928" y="141"/>
                </a:lnTo>
                <a:lnTo>
                  <a:pt x="936" y="160"/>
                </a:lnTo>
                <a:lnTo>
                  <a:pt x="943" y="179"/>
                </a:lnTo>
                <a:lnTo>
                  <a:pt x="951" y="198"/>
                </a:lnTo>
                <a:lnTo>
                  <a:pt x="951" y="226"/>
                </a:lnTo>
                <a:lnTo>
                  <a:pt x="951" y="254"/>
                </a:lnTo>
                <a:lnTo>
                  <a:pt x="959" y="273"/>
                </a:lnTo>
                <a:lnTo>
                  <a:pt x="966" y="301"/>
                </a:lnTo>
                <a:lnTo>
                  <a:pt x="966" y="320"/>
                </a:lnTo>
                <a:lnTo>
                  <a:pt x="974" y="339"/>
                </a:lnTo>
                <a:lnTo>
                  <a:pt x="974" y="358"/>
                </a:lnTo>
                <a:lnTo>
                  <a:pt x="989" y="386"/>
                </a:lnTo>
                <a:lnTo>
                  <a:pt x="996" y="405"/>
                </a:lnTo>
                <a:lnTo>
                  <a:pt x="996" y="424"/>
                </a:lnTo>
                <a:lnTo>
                  <a:pt x="1011" y="433"/>
                </a:lnTo>
                <a:lnTo>
                  <a:pt x="1026" y="452"/>
                </a:lnTo>
                <a:lnTo>
                  <a:pt x="1042" y="461"/>
                </a:lnTo>
                <a:lnTo>
                  <a:pt x="1057" y="442"/>
                </a:lnTo>
                <a:lnTo>
                  <a:pt x="1057" y="424"/>
                </a:lnTo>
                <a:lnTo>
                  <a:pt x="1057" y="395"/>
                </a:lnTo>
                <a:lnTo>
                  <a:pt x="1057" y="367"/>
                </a:lnTo>
                <a:lnTo>
                  <a:pt x="1057" y="348"/>
                </a:lnTo>
                <a:lnTo>
                  <a:pt x="1049" y="320"/>
                </a:lnTo>
                <a:lnTo>
                  <a:pt x="1049" y="301"/>
                </a:lnTo>
                <a:lnTo>
                  <a:pt x="1049" y="282"/>
                </a:lnTo>
                <a:lnTo>
                  <a:pt x="1042" y="264"/>
                </a:lnTo>
                <a:lnTo>
                  <a:pt x="1042" y="235"/>
                </a:lnTo>
                <a:lnTo>
                  <a:pt x="1042" y="216"/>
                </a:lnTo>
                <a:lnTo>
                  <a:pt x="1042" y="198"/>
                </a:lnTo>
                <a:lnTo>
                  <a:pt x="1042" y="179"/>
                </a:lnTo>
                <a:lnTo>
                  <a:pt x="1042" y="160"/>
                </a:lnTo>
                <a:lnTo>
                  <a:pt x="1042" y="141"/>
                </a:lnTo>
                <a:lnTo>
                  <a:pt x="1049" y="122"/>
                </a:lnTo>
                <a:lnTo>
                  <a:pt x="1057" y="104"/>
                </a:lnTo>
                <a:lnTo>
                  <a:pt x="1072" y="94"/>
                </a:lnTo>
                <a:lnTo>
                  <a:pt x="1087" y="94"/>
                </a:lnTo>
                <a:lnTo>
                  <a:pt x="1094" y="113"/>
                </a:lnTo>
                <a:lnTo>
                  <a:pt x="1109" y="132"/>
                </a:lnTo>
                <a:lnTo>
                  <a:pt x="1109" y="160"/>
                </a:lnTo>
                <a:lnTo>
                  <a:pt x="1117" y="179"/>
                </a:lnTo>
                <a:lnTo>
                  <a:pt x="1117" y="198"/>
                </a:lnTo>
                <a:lnTo>
                  <a:pt x="1125" y="216"/>
                </a:lnTo>
                <a:lnTo>
                  <a:pt x="1125" y="235"/>
                </a:lnTo>
                <a:lnTo>
                  <a:pt x="1132" y="254"/>
                </a:lnTo>
                <a:lnTo>
                  <a:pt x="1132" y="273"/>
                </a:lnTo>
                <a:lnTo>
                  <a:pt x="1140" y="311"/>
                </a:lnTo>
                <a:lnTo>
                  <a:pt x="1140" y="329"/>
                </a:lnTo>
                <a:lnTo>
                  <a:pt x="1140" y="348"/>
                </a:lnTo>
                <a:lnTo>
                  <a:pt x="1140" y="367"/>
                </a:lnTo>
                <a:lnTo>
                  <a:pt x="1147" y="386"/>
                </a:lnTo>
                <a:lnTo>
                  <a:pt x="1162" y="395"/>
                </a:lnTo>
                <a:lnTo>
                  <a:pt x="1177" y="395"/>
                </a:lnTo>
                <a:lnTo>
                  <a:pt x="1192" y="376"/>
                </a:lnTo>
                <a:lnTo>
                  <a:pt x="1192" y="348"/>
                </a:lnTo>
                <a:lnTo>
                  <a:pt x="1185" y="329"/>
                </a:lnTo>
                <a:lnTo>
                  <a:pt x="1185" y="311"/>
                </a:lnTo>
                <a:lnTo>
                  <a:pt x="1177" y="292"/>
                </a:lnTo>
                <a:lnTo>
                  <a:pt x="1177" y="264"/>
                </a:lnTo>
                <a:lnTo>
                  <a:pt x="1177" y="235"/>
                </a:lnTo>
                <a:lnTo>
                  <a:pt x="1177" y="216"/>
                </a:lnTo>
                <a:lnTo>
                  <a:pt x="1185" y="198"/>
                </a:lnTo>
                <a:lnTo>
                  <a:pt x="1185" y="179"/>
                </a:lnTo>
                <a:lnTo>
                  <a:pt x="1192" y="160"/>
                </a:lnTo>
                <a:lnTo>
                  <a:pt x="1192" y="141"/>
                </a:lnTo>
                <a:lnTo>
                  <a:pt x="1192" y="122"/>
                </a:lnTo>
                <a:lnTo>
                  <a:pt x="1192" y="104"/>
                </a:lnTo>
                <a:lnTo>
                  <a:pt x="1208" y="85"/>
                </a:lnTo>
                <a:lnTo>
                  <a:pt x="1215" y="66"/>
                </a:lnTo>
                <a:lnTo>
                  <a:pt x="1230" y="47"/>
                </a:lnTo>
                <a:lnTo>
                  <a:pt x="1245" y="28"/>
                </a:lnTo>
                <a:lnTo>
                  <a:pt x="1260" y="19"/>
                </a:lnTo>
                <a:lnTo>
                  <a:pt x="1276" y="0"/>
                </a:lnTo>
                <a:lnTo>
                  <a:pt x="1291" y="0"/>
                </a:lnTo>
                <a:lnTo>
                  <a:pt x="1306" y="0"/>
                </a:lnTo>
                <a:lnTo>
                  <a:pt x="1321" y="28"/>
                </a:lnTo>
                <a:lnTo>
                  <a:pt x="1321" y="47"/>
                </a:lnTo>
                <a:lnTo>
                  <a:pt x="1321" y="66"/>
                </a:lnTo>
                <a:lnTo>
                  <a:pt x="1336" y="94"/>
                </a:lnTo>
                <a:lnTo>
                  <a:pt x="1336" y="113"/>
                </a:lnTo>
                <a:lnTo>
                  <a:pt x="1351" y="132"/>
                </a:lnTo>
                <a:lnTo>
                  <a:pt x="1359" y="151"/>
                </a:lnTo>
                <a:lnTo>
                  <a:pt x="1366" y="169"/>
                </a:lnTo>
                <a:lnTo>
                  <a:pt x="1381" y="179"/>
                </a:lnTo>
                <a:lnTo>
                  <a:pt x="1396" y="188"/>
                </a:lnTo>
                <a:lnTo>
                  <a:pt x="1411" y="188"/>
                </a:lnTo>
                <a:lnTo>
                  <a:pt x="1426" y="179"/>
                </a:lnTo>
                <a:lnTo>
                  <a:pt x="1434" y="179"/>
                </a:lnTo>
                <a:lnTo>
                  <a:pt x="1426" y="179"/>
                </a:lnTo>
              </a:path>
            </a:pathLst>
          </a:custGeom>
          <a:noFill/>
          <a:ln w="28575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033" name="Freeform 25"/>
          <p:cNvSpPr>
            <a:spLocks/>
          </p:cNvSpPr>
          <p:nvPr/>
        </p:nvSpPr>
        <p:spPr bwMode="auto">
          <a:xfrm>
            <a:off x="3500438" y="4545013"/>
            <a:ext cx="1101725" cy="414337"/>
          </a:xfrm>
          <a:custGeom>
            <a:avLst/>
            <a:gdLst/>
            <a:ahLst/>
            <a:cxnLst>
              <a:cxn ang="0">
                <a:pos x="8" y="282"/>
              </a:cxn>
              <a:cxn ang="0">
                <a:pos x="15" y="188"/>
              </a:cxn>
              <a:cxn ang="0">
                <a:pos x="30" y="85"/>
              </a:cxn>
              <a:cxn ang="0">
                <a:pos x="91" y="19"/>
              </a:cxn>
              <a:cxn ang="0">
                <a:pos x="113" y="141"/>
              </a:cxn>
              <a:cxn ang="0">
                <a:pos x="121" y="254"/>
              </a:cxn>
              <a:cxn ang="0">
                <a:pos x="128" y="348"/>
              </a:cxn>
              <a:cxn ang="0">
                <a:pos x="189" y="311"/>
              </a:cxn>
              <a:cxn ang="0">
                <a:pos x="226" y="179"/>
              </a:cxn>
              <a:cxn ang="0">
                <a:pos x="234" y="75"/>
              </a:cxn>
              <a:cxn ang="0">
                <a:pos x="294" y="38"/>
              </a:cxn>
              <a:cxn ang="0">
                <a:pos x="309" y="141"/>
              </a:cxn>
              <a:cxn ang="0">
                <a:pos x="302" y="254"/>
              </a:cxn>
              <a:cxn ang="0">
                <a:pos x="317" y="348"/>
              </a:cxn>
              <a:cxn ang="0">
                <a:pos x="385" y="376"/>
              </a:cxn>
              <a:cxn ang="0">
                <a:pos x="415" y="264"/>
              </a:cxn>
              <a:cxn ang="0">
                <a:pos x="415" y="169"/>
              </a:cxn>
              <a:cxn ang="0">
                <a:pos x="415" y="66"/>
              </a:cxn>
              <a:cxn ang="0">
                <a:pos x="453" y="9"/>
              </a:cxn>
              <a:cxn ang="0">
                <a:pos x="491" y="94"/>
              </a:cxn>
              <a:cxn ang="0">
                <a:pos x="498" y="188"/>
              </a:cxn>
              <a:cxn ang="0">
                <a:pos x="506" y="301"/>
              </a:cxn>
              <a:cxn ang="0">
                <a:pos x="528" y="395"/>
              </a:cxn>
              <a:cxn ang="0">
                <a:pos x="581" y="320"/>
              </a:cxn>
              <a:cxn ang="0">
                <a:pos x="581" y="198"/>
              </a:cxn>
              <a:cxn ang="0">
                <a:pos x="589" y="85"/>
              </a:cxn>
              <a:cxn ang="0">
                <a:pos x="642" y="56"/>
              </a:cxn>
              <a:cxn ang="0">
                <a:pos x="687" y="160"/>
              </a:cxn>
              <a:cxn ang="0">
                <a:pos x="694" y="273"/>
              </a:cxn>
              <a:cxn ang="0">
                <a:pos x="709" y="395"/>
              </a:cxn>
              <a:cxn ang="0">
                <a:pos x="755" y="471"/>
              </a:cxn>
              <a:cxn ang="0">
                <a:pos x="823" y="395"/>
              </a:cxn>
              <a:cxn ang="0">
                <a:pos x="808" y="273"/>
              </a:cxn>
              <a:cxn ang="0">
                <a:pos x="808" y="151"/>
              </a:cxn>
              <a:cxn ang="0">
                <a:pos x="823" y="66"/>
              </a:cxn>
              <a:cxn ang="0">
                <a:pos x="898" y="85"/>
              </a:cxn>
              <a:cxn ang="0">
                <a:pos x="951" y="198"/>
              </a:cxn>
              <a:cxn ang="0">
                <a:pos x="966" y="320"/>
              </a:cxn>
              <a:cxn ang="0">
                <a:pos x="996" y="424"/>
              </a:cxn>
              <a:cxn ang="0">
                <a:pos x="1057" y="424"/>
              </a:cxn>
              <a:cxn ang="0">
                <a:pos x="1049" y="301"/>
              </a:cxn>
              <a:cxn ang="0">
                <a:pos x="1042" y="198"/>
              </a:cxn>
              <a:cxn ang="0">
                <a:pos x="1057" y="104"/>
              </a:cxn>
              <a:cxn ang="0">
                <a:pos x="1109" y="160"/>
              </a:cxn>
              <a:cxn ang="0">
                <a:pos x="1132" y="254"/>
              </a:cxn>
              <a:cxn ang="0">
                <a:pos x="1140" y="367"/>
              </a:cxn>
              <a:cxn ang="0">
                <a:pos x="1192" y="348"/>
              </a:cxn>
              <a:cxn ang="0">
                <a:pos x="1177" y="235"/>
              </a:cxn>
              <a:cxn ang="0">
                <a:pos x="1192" y="141"/>
              </a:cxn>
              <a:cxn ang="0">
                <a:pos x="1230" y="47"/>
              </a:cxn>
              <a:cxn ang="0">
                <a:pos x="1306" y="0"/>
              </a:cxn>
              <a:cxn ang="0">
                <a:pos x="1336" y="113"/>
              </a:cxn>
              <a:cxn ang="0">
                <a:pos x="1396" y="188"/>
              </a:cxn>
            </a:cxnLst>
            <a:rect l="0" t="0" r="r" b="b"/>
            <a:pathLst>
              <a:path w="1435" h="481">
                <a:moveTo>
                  <a:pt x="8" y="367"/>
                </a:moveTo>
                <a:lnTo>
                  <a:pt x="0" y="348"/>
                </a:lnTo>
                <a:lnTo>
                  <a:pt x="0" y="329"/>
                </a:lnTo>
                <a:lnTo>
                  <a:pt x="8" y="311"/>
                </a:lnTo>
                <a:lnTo>
                  <a:pt x="8" y="282"/>
                </a:lnTo>
                <a:lnTo>
                  <a:pt x="15" y="264"/>
                </a:lnTo>
                <a:lnTo>
                  <a:pt x="15" y="245"/>
                </a:lnTo>
                <a:lnTo>
                  <a:pt x="15" y="226"/>
                </a:lnTo>
                <a:lnTo>
                  <a:pt x="15" y="207"/>
                </a:lnTo>
                <a:lnTo>
                  <a:pt x="15" y="188"/>
                </a:lnTo>
                <a:lnTo>
                  <a:pt x="8" y="169"/>
                </a:lnTo>
                <a:lnTo>
                  <a:pt x="15" y="151"/>
                </a:lnTo>
                <a:lnTo>
                  <a:pt x="23" y="132"/>
                </a:lnTo>
                <a:lnTo>
                  <a:pt x="23" y="104"/>
                </a:lnTo>
                <a:lnTo>
                  <a:pt x="30" y="85"/>
                </a:lnTo>
                <a:lnTo>
                  <a:pt x="38" y="66"/>
                </a:lnTo>
                <a:lnTo>
                  <a:pt x="45" y="38"/>
                </a:lnTo>
                <a:lnTo>
                  <a:pt x="60" y="9"/>
                </a:lnTo>
                <a:lnTo>
                  <a:pt x="75" y="9"/>
                </a:lnTo>
                <a:lnTo>
                  <a:pt x="91" y="19"/>
                </a:lnTo>
                <a:lnTo>
                  <a:pt x="98" y="47"/>
                </a:lnTo>
                <a:lnTo>
                  <a:pt x="106" y="66"/>
                </a:lnTo>
                <a:lnTo>
                  <a:pt x="113" y="85"/>
                </a:lnTo>
                <a:lnTo>
                  <a:pt x="113" y="113"/>
                </a:lnTo>
                <a:lnTo>
                  <a:pt x="113" y="141"/>
                </a:lnTo>
                <a:lnTo>
                  <a:pt x="113" y="169"/>
                </a:lnTo>
                <a:lnTo>
                  <a:pt x="113" y="188"/>
                </a:lnTo>
                <a:lnTo>
                  <a:pt x="113" y="207"/>
                </a:lnTo>
                <a:lnTo>
                  <a:pt x="121" y="226"/>
                </a:lnTo>
                <a:lnTo>
                  <a:pt x="121" y="254"/>
                </a:lnTo>
                <a:lnTo>
                  <a:pt x="113" y="273"/>
                </a:lnTo>
                <a:lnTo>
                  <a:pt x="121" y="292"/>
                </a:lnTo>
                <a:lnTo>
                  <a:pt x="128" y="311"/>
                </a:lnTo>
                <a:lnTo>
                  <a:pt x="128" y="329"/>
                </a:lnTo>
                <a:lnTo>
                  <a:pt x="128" y="348"/>
                </a:lnTo>
                <a:lnTo>
                  <a:pt x="143" y="367"/>
                </a:lnTo>
                <a:lnTo>
                  <a:pt x="158" y="376"/>
                </a:lnTo>
                <a:lnTo>
                  <a:pt x="166" y="358"/>
                </a:lnTo>
                <a:lnTo>
                  <a:pt x="181" y="329"/>
                </a:lnTo>
                <a:lnTo>
                  <a:pt x="189" y="311"/>
                </a:lnTo>
                <a:lnTo>
                  <a:pt x="211" y="282"/>
                </a:lnTo>
                <a:lnTo>
                  <a:pt x="211" y="254"/>
                </a:lnTo>
                <a:lnTo>
                  <a:pt x="219" y="226"/>
                </a:lnTo>
                <a:lnTo>
                  <a:pt x="219" y="207"/>
                </a:lnTo>
                <a:lnTo>
                  <a:pt x="226" y="179"/>
                </a:lnTo>
                <a:lnTo>
                  <a:pt x="226" y="151"/>
                </a:lnTo>
                <a:lnTo>
                  <a:pt x="226" y="132"/>
                </a:lnTo>
                <a:lnTo>
                  <a:pt x="226" y="113"/>
                </a:lnTo>
                <a:lnTo>
                  <a:pt x="234" y="94"/>
                </a:lnTo>
                <a:lnTo>
                  <a:pt x="234" y="75"/>
                </a:lnTo>
                <a:lnTo>
                  <a:pt x="242" y="56"/>
                </a:lnTo>
                <a:lnTo>
                  <a:pt x="249" y="28"/>
                </a:lnTo>
                <a:lnTo>
                  <a:pt x="264" y="19"/>
                </a:lnTo>
                <a:lnTo>
                  <a:pt x="279" y="19"/>
                </a:lnTo>
                <a:lnTo>
                  <a:pt x="294" y="38"/>
                </a:lnTo>
                <a:lnTo>
                  <a:pt x="302" y="66"/>
                </a:lnTo>
                <a:lnTo>
                  <a:pt x="309" y="85"/>
                </a:lnTo>
                <a:lnTo>
                  <a:pt x="309" y="104"/>
                </a:lnTo>
                <a:lnTo>
                  <a:pt x="309" y="122"/>
                </a:lnTo>
                <a:lnTo>
                  <a:pt x="309" y="141"/>
                </a:lnTo>
                <a:lnTo>
                  <a:pt x="309" y="160"/>
                </a:lnTo>
                <a:lnTo>
                  <a:pt x="309" y="179"/>
                </a:lnTo>
                <a:lnTo>
                  <a:pt x="302" y="198"/>
                </a:lnTo>
                <a:lnTo>
                  <a:pt x="302" y="235"/>
                </a:lnTo>
                <a:lnTo>
                  <a:pt x="302" y="254"/>
                </a:lnTo>
                <a:lnTo>
                  <a:pt x="309" y="273"/>
                </a:lnTo>
                <a:lnTo>
                  <a:pt x="309" y="292"/>
                </a:lnTo>
                <a:lnTo>
                  <a:pt x="309" y="311"/>
                </a:lnTo>
                <a:lnTo>
                  <a:pt x="309" y="329"/>
                </a:lnTo>
                <a:lnTo>
                  <a:pt x="317" y="348"/>
                </a:lnTo>
                <a:lnTo>
                  <a:pt x="325" y="367"/>
                </a:lnTo>
                <a:lnTo>
                  <a:pt x="340" y="376"/>
                </a:lnTo>
                <a:lnTo>
                  <a:pt x="355" y="376"/>
                </a:lnTo>
                <a:lnTo>
                  <a:pt x="370" y="376"/>
                </a:lnTo>
                <a:lnTo>
                  <a:pt x="385" y="376"/>
                </a:lnTo>
                <a:lnTo>
                  <a:pt x="385" y="358"/>
                </a:lnTo>
                <a:lnTo>
                  <a:pt x="400" y="329"/>
                </a:lnTo>
                <a:lnTo>
                  <a:pt x="400" y="311"/>
                </a:lnTo>
                <a:lnTo>
                  <a:pt x="408" y="282"/>
                </a:lnTo>
                <a:lnTo>
                  <a:pt x="415" y="264"/>
                </a:lnTo>
                <a:lnTo>
                  <a:pt x="415" y="245"/>
                </a:lnTo>
                <a:lnTo>
                  <a:pt x="415" y="226"/>
                </a:lnTo>
                <a:lnTo>
                  <a:pt x="415" y="207"/>
                </a:lnTo>
                <a:lnTo>
                  <a:pt x="415" y="188"/>
                </a:lnTo>
                <a:lnTo>
                  <a:pt x="415" y="169"/>
                </a:lnTo>
                <a:lnTo>
                  <a:pt x="415" y="151"/>
                </a:lnTo>
                <a:lnTo>
                  <a:pt x="415" y="132"/>
                </a:lnTo>
                <a:lnTo>
                  <a:pt x="408" y="113"/>
                </a:lnTo>
                <a:lnTo>
                  <a:pt x="408" y="94"/>
                </a:lnTo>
                <a:lnTo>
                  <a:pt x="415" y="66"/>
                </a:lnTo>
                <a:lnTo>
                  <a:pt x="415" y="47"/>
                </a:lnTo>
                <a:lnTo>
                  <a:pt x="423" y="28"/>
                </a:lnTo>
                <a:lnTo>
                  <a:pt x="423" y="9"/>
                </a:lnTo>
                <a:lnTo>
                  <a:pt x="438" y="0"/>
                </a:lnTo>
                <a:lnTo>
                  <a:pt x="453" y="9"/>
                </a:lnTo>
                <a:lnTo>
                  <a:pt x="468" y="9"/>
                </a:lnTo>
                <a:lnTo>
                  <a:pt x="468" y="28"/>
                </a:lnTo>
                <a:lnTo>
                  <a:pt x="475" y="56"/>
                </a:lnTo>
                <a:lnTo>
                  <a:pt x="483" y="75"/>
                </a:lnTo>
                <a:lnTo>
                  <a:pt x="491" y="94"/>
                </a:lnTo>
                <a:lnTo>
                  <a:pt x="491" y="113"/>
                </a:lnTo>
                <a:lnTo>
                  <a:pt x="498" y="132"/>
                </a:lnTo>
                <a:lnTo>
                  <a:pt x="498" y="151"/>
                </a:lnTo>
                <a:lnTo>
                  <a:pt x="498" y="169"/>
                </a:lnTo>
                <a:lnTo>
                  <a:pt x="498" y="188"/>
                </a:lnTo>
                <a:lnTo>
                  <a:pt x="498" y="207"/>
                </a:lnTo>
                <a:lnTo>
                  <a:pt x="498" y="226"/>
                </a:lnTo>
                <a:lnTo>
                  <a:pt x="498" y="245"/>
                </a:lnTo>
                <a:lnTo>
                  <a:pt x="506" y="273"/>
                </a:lnTo>
                <a:lnTo>
                  <a:pt x="506" y="301"/>
                </a:lnTo>
                <a:lnTo>
                  <a:pt x="506" y="320"/>
                </a:lnTo>
                <a:lnTo>
                  <a:pt x="521" y="339"/>
                </a:lnTo>
                <a:lnTo>
                  <a:pt x="521" y="358"/>
                </a:lnTo>
                <a:lnTo>
                  <a:pt x="521" y="376"/>
                </a:lnTo>
                <a:lnTo>
                  <a:pt x="528" y="395"/>
                </a:lnTo>
                <a:lnTo>
                  <a:pt x="543" y="405"/>
                </a:lnTo>
                <a:lnTo>
                  <a:pt x="559" y="386"/>
                </a:lnTo>
                <a:lnTo>
                  <a:pt x="574" y="367"/>
                </a:lnTo>
                <a:lnTo>
                  <a:pt x="574" y="339"/>
                </a:lnTo>
                <a:lnTo>
                  <a:pt x="581" y="320"/>
                </a:lnTo>
                <a:lnTo>
                  <a:pt x="589" y="292"/>
                </a:lnTo>
                <a:lnTo>
                  <a:pt x="589" y="273"/>
                </a:lnTo>
                <a:lnTo>
                  <a:pt x="581" y="245"/>
                </a:lnTo>
                <a:lnTo>
                  <a:pt x="581" y="216"/>
                </a:lnTo>
                <a:lnTo>
                  <a:pt x="581" y="198"/>
                </a:lnTo>
                <a:lnTo>
                  <a:pt x="581" y="169"/>
                </a:lnTo>
                <a:lnTo>
                  <a:pt x="581" y="141"/>
                </a:lnTo>
                <a:lnTo>
                  <a:pt x="581" y="122"/>
                </a:lnTo>
                <a:lnTo>
                  <a:pt x="589" y="104"/>
                </a:lnTo>
                <a:lnTo>
                  <a:pt x="589" y="85"/>
                </a:lnTo>
                <a:lnTo>
                  <a:pt x="589" y="66"/>
                </a:lnTo>
                <a:lnTo>
                  <a:pt x="604" y="56"/>
                </a:lnTo>
                <a:lnTo>
                  <a:pt x="619" y="47"/>
                </a:lnTo>
                <a:lnTo>
                  <a:pt x="634" y="38"/>
                </a:lnTo>
                <a:lnTo>
                  <a:pt x="642" y="56"/>
                </a:lnTo>
                <a:lnTo>
                  <a:pt x="657" y="75"/>
                </a:lnTo>
                <a:lnTo>
                  <a:pt x="672" y="94"/>
                </a:lnTo>
                <a:lnTo>
                  <a:pt x="672" y="113"/>
                </a:lnTo>
                <a:lnTo>
                  <a:pt x="687" y="141"/>
                </a:lnTo>
                <a:lnTo>
                  <a:pt x="687" y="160"/>
                </a:lnTo>
                <a:lnTo>
                  <a:pt x="687" y="179"/>
                </a:lnTo>
                <a:lnTo>
                  <a:pt x="694" y="207"/>
                </a:lnTo>
                <a:lnTo>
                  <a:pt x="694" y="235"/>
                </a:lnTo>
                <a:lnTo>
                  <a:pt x="694" y="254"/>
                </a:lnTo>
                <a:lnTo>
                  <a:pt x="694" y="273"/>
                </a:lnTo>
                <a:lnTo>
                  <a:pt x="702" y="301"/>
                </a:lnTo>
                <a:lnTo>
                  <a:pt x="702" y="329"/>
                </a:lnTo>
                <a:lnTo>
                  <a:pt x="709" y="348"/>
                </a:lnTo>
                <a:lnTo>
                  <a:pt x="709" y="376"/>
                </a:lnTo>
                <a:lnTo>
                  <a:pt x="709" y="395"/>
                </a:lnTo>
                <a:lnTo>
                  <a:pt x="717" y="414"/>
                </a:lnTo>
                <a:lnTo>
                  <a:pt x="732" y="424"/>
                </a:lnTo>
                <a:lnTo>
                  <a:pt x="732" y="442"/>
                </a:lnTo>
                <a:lnTo>
                  <a:pt x="740" y="461"/>
                </a:lnTo>
                <a:lnTo>
                  <a:pt x="755" y="471"/>
                </a:lnTo>
                <a:lnTo>
                  <a:pt x="770" y="480"/>
                </a:lnTo>
                <a:lnTo>
                  <a:pt x="792" y="461"/>
                </a:lnTo>
                <a:lnTo>
                  <a:pt x="808" y="433"/>
                </a:lnTo>
                <a:lnTo>
                  <a:pt x="815" y="414"/>
                </a:lnTo>
                <a:lnTo>
                  <a:pt x="823" y="395"/>
                </a:lnTo>
                <a:lnTo>
                  <a:pt x="823" y="376"/>
                </a:lnTo>
                <a:lnTo>
                  <a:pt x="830" y="358"/>
                </a:lnTo>
                <a:lnTo>
                  <a:pt x="823" y="329"/>
                </a:lnTo>
                <a:lnTo>
                  <a:pt x="815" y="301"/>
                </a:lnTo>
                <a:lnTo>
                  <a:pt x="808" y="273"/>
                </a:lnTo>
                <a:lnTo>
                  <a:pt x="808" y="245"/>
                </a:lnTo>
                <a:lnTo>
                  <a:pt x="800" y="226"/>
                </a:lnTo>
                <a:lnTo>
                  <a:pt x="800" y="198"/>
                </a:lnTo>
                <a:lnTo>
                  <a:pt x="800" y="179"/>
                </a:lnTo>
                <a:lnTo>
                  <a:pt x="808" y="151"/>
                </a:lnTo>
                <a:lnTo>
                  <a:pt x="808" y="132"/>
                </a:lnTo>
                <a:lnTo>
                  <a:pt x="808" y="113"/>
                </a:lnTo>
                <a:lnTo>
                  <a:pt x="808" y="94"/>
                </a:lnTo>
                <a:lnTo>
                  <a:pt x="808" y="75"/>
                </a:lnTo>
                <a:lnTo>
                  <a:pt x="823" y="66"/>
                </a:lnTo>
                <a:lnTo>
                  <a:pt x="838" y="56"/>
                </a:lnTo>
                <a:lnTo>
                  <a:pt x="853" y="56"/>
                </a:lnTo>
                <a:lnTo>
                  <a:pt x="868" y="56"/>
                </a:lnTo>
                <a:lnTo>
                  <a:pt x="883" y="75"/>
                </a:lnTo>
                <a:lnTo>
                  <a:pt x="898" y="85"/>
                </a:lnTo>
                <a:lnTo>
                  <a:pt x="913" y="113"/>
                </a:lnTo>
                <a:lnTo>
                  <a:pt x="928" y="141"/>
                </a:lnTo>
                <a:lnTo>
                  <a:pt x="936" y="160"/>
                </a:lnTo>
                <a:lnTo>
                  <a:pt x="943" y="179"/>
                </a:lnTo>
                <a:lnTo>
                  <a:pt x="951" y="198"/>
                </a:lnTo>
                <a:lnTo>
                  <a:pt x="951" y="226"/>
                </a:lnTo>
                <a:lnTo>
                  <a:pt x="951" y="254"/>
                </a:lnTo>
                <a:lnTo>
                  <a:pt x="959" y="273"/>
                </a:lnTo>
                <a:lnTo>
                  <a:pt x="966" y="301"/>
                </a:lnTo>
                <a:lnTo>
                  <a:pt x="966" y="320"/>
                </a:lnTo>
                <a:lnTo>
                  <a:pt x="974" y="339"/>
                </a:lnTo>
                <a:lnTo>
                  <a:pt x="974" y="358"/>
                </a:lnTo>
                <a:lnTo>
                  <a:pt x="989" y="386"/>
                </a:lnTo>
                <a:lnTo>
                  <a:pt x="996" y="405"/>
                </a:lnTo>
                <a:lnTo>
                  <a:pt x="996" y="424"/>
                </a:lnTo>
                <a:lnTo>
                  <a:pt x="1011" y="433"/>
                </a:lnTo>
                <a:lnTo>
                  <a:pt x="1026" y="452"/>
                </a:lnTo>
                <a:lnTo>
                  <a:pt x="1042" y="461"/>
                </a:lnTo>
                <a:lnTo>
                  <a:pt x="1057" y="442"/>
                </a:lnTo>
                <a:lnTo>
                  <a:pt x="1057" y="424"/>
                </a:lnTo>
                <a:lnTo>
                  <a:pt x="1057" y="395"/>
                </a:lnTo>
                <a:lnTo>
                  <a:pt x="1057" y="367"/>
                </a:lnTo>
                <a:lnTo>
                  <a:pt x="1057" y="348"/>
                </a:lnTo>
                <a:lnTo>
                  <a:pt x="1049" y="320"/>
                </a:lnTo>
                <a:lnTo>
                  <a:pt x="1049" y="301"/>
                </a:lnTo>
                <a:lnTo>
                  <a:pt x="1049" y="282"/>
                </a:lnTo>
                <a:lnTo>
                  <a:pt x="1042" y="264"/>
                </a:lnTo>
                <a:lnTo>
                  <a:pt x="1042" y="235"/>
                </a:lnTo>
                <a:lnTo>
                  <a:pt x="1042" y="216"/>
                </a:lnTo>
                <a:lnTo>
                  <a:pt x="1042" y="198"/>
                </a:lnTo>
                <a:lnTo>
                  <a:pt x="1042" y="179"/>
                </a:lnTo>
                <a:lnTo>
                  <a:pt x="1042" y="160"/>
                </a:lnTo>
                <a:lnTo>
                  <a:pt x="1042" y="141"/>
                </a:lnTo>
                <a:lnTo>
                  <a:pt x="1049" y="122"/>
                </a:lnTo>
                <a:lnTo>
                  <a:pt x="1057" y="104"/>
                </a:lnTo>
                <a:lnTo>
                  <a:pt x="1072" y="94"/>
                </a:lnTo>
                <a:lnTo>
                  <a:pt x="1087" y="94"/>
                </a:lnTo>
                <a:lnTo>
                  <a:pt x="1094" y="113"/>
                </a:lnTo>
                <a:lnTo>
                  <a:pt x="1109" y="132"/>
                </a:lnTo>
                <a:lnTo>
                  <a:pt x="1109" y="160"/>
                </a:lnTo>
                <a:lnTo>
                  <a:pt x="1117" y="179"/>
                </a:lnTo>
                <a:lnTo>
                  <a:pt x="1117" y="198"/>
                </a:lnTo>
                <a:lnTo>
                  <a:pt x="1125" y="216"/>
                </a:lnTo>
                <a:lnTo>
                  <a:pt x="1125" y="235"/>
                </a:lnTo>
                <a:lnTo>
                  <a:pt x="1132" y="254"/>
                </a:lnTo>
                <a:lnTo>
                  <a:pt x="1132" y="273"/>
                </a:lnTo>
                <a:lnTo>
                  <a:pt x="1140" y="311"/>
                </a:lnTo>
                <a:lnTo>
                  <a:pt x="1140" y="329"/>
                </a:lnTo>
                <a:lnTo>
                  <a:pt x="1140" y="348"/>
                </a:lnTo>
                <a:lnTo>
                  <a:pt x="1140" y="367"/>
                </a:lnTo>
                <a:lnTo>
                  <a:pt x="1147" y="386"/>
                </a:lnTo>
                <a:lnTo>
                  <a:pt x="1162" y="395"/>
                </a:lnTo>
                <a:lnTo>
                  <a:pt x="1177" y="395"/>
                </a:lnTo>
                <a:lnTo>
                  <a:pt x="1192" y="376"/>
                </a:lnTo>
                <a:lnTo>
                  <a:pt x="1192" y="348"/>
                </a:lnTo>
                <a:lnTo>
                  <a:pt x="1185" y="329"/>
                </a:lnTo>
                <a:lnTo>
                  <a:pt x="1185" y="311"/>
                </a:lnTo>
                <a:lnTo>
                  <a:pt x="1177" y="292"/>
                </a:lnTo>
                <a:lnTo>
                  <a:pt x="1177" y="264"/>
                </a:lnTo>
                <a:lnTo>
                  <a:pt x="1177" y="235"/>
                </a:lnTo>
                <a:lnTo>
                  <a:pt x="1177" y="216"/>
                </a:lnTo>
                <a:lnTo>
                  <a:pt x="1185" y="198"/>
                </a:lnTo>
                <a:lnTo>
                  <a:pt x="1185" y="179"/>
                </a:lnTo>
                <a:lnTo>
                  <a:pt x="1192" y="160"/>
                </a:lnTo>
                <a:lnTo>
                  <a:pt x="1192" y="141"/>
                </a:lnTo>
                <a:lnTo>
                  <a:pt x="1192" y="122"/>
                </a:lnTo>
                <a:lnTo>
                  <a:pt x="1192" y="104"/>
                </a:lnTo>
                <a:lnTo>
                  <a:pt x="1208" y="85"/>
                </a:lnTo>
                <a:lnTo>
                  <a:pt x="1215" y="66"/>
                </a:lnTo>
                <a:lnTo>
                  <a:pt x="1230" y="47"/>
                </a:lnTo>
                <a:lnTo>
                  <a:pt x="1245" y="28"/>
                </a:lnTo>
                <a:lnTo>
                  <a:pt x="1260" y="19"/>
                </a:lnTo>
                <a:lnTo>
                  <a:pt x="1276" y="0"/>
                </a:lnTo>
                <a:lnTo>
                  <a:pt x="1291" y="0"/>
                </a:lnTo>
                <a:lnTo>
                  <a:pt x="1306" y="0"/>
                </a:lnTo>
                <a:lnTo>
                  <a:pt x="1321" y="28"/>
                </a:lnTo>
                <a:lnTo>
                  <a:pt x="1321" y="47"/>
                </a:lnTo>
                <a:lnTo>
                  <a:pt x="1321" y="66"/>
                </a:lnTo>
                <a:lnTo>
                  <a:pt x="1336" y="94"/>
                </a:lnTo>
                <a:lnTo>
                  <a:pt x="1336" y="113"/>
                </a:lnTo>
                <a:lnTo>
                  <a:pt x="1351" y="132"/>
                </a:lnTo>
                <a:lnTo>
                  <a:pt x="1359" y="151"/>
                </a:lnTo>
                <a:lnTo>
                  <a:pt x="1366" y="169"/>
                </a:lnTo>
                <a:lnTo>
                  <a:pt x="1381" y="179"/>
                </a:lnTo>
                <a:lnTo>
                  <a:pt x="1396" y="188"/>
                </a:lnTo>
                <a:lnTo>
                  <a:pt x="1411" y="188"/>
                </a:lnTo>
                <a:lnTo>
                  <a:pt x="1426" y="179"/>
                </a:lnTo>
                <a:lnTo>
                  <a:pt x="1434" y="179"/>
                </a:lnTo>
                <a:lnTo>
                  <a:pt x="1426" y="179"/>
                </a:lnTo>
              </a:path>
            </a:pathLst>
          </a:custGeom>
          <a:noFill/>
          <a:ln w="28575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034" name="Freeform 26"/>
          <p:cNvSpPr>
            <a:spLocks/>
          </p:cNvSpPr>
          <p:nvPr/>
        </p:nvSpPr>
        <p:spPr bwMode="auto">
          <a:xfrm>
            <a:off x="3500438" y="4545013"/>
            <a:ext cx="1101725" cy="414337"/>
          </a:xfrm>
          <a:custGeom>
            <a:avLst/>
            <a:gdLst/>
            <a:ahLst/>
            <a:cxnLst>
              <a:cxn ang="0">
                <a:pos x="8" y="282"/>
              </a:cxn>
              <a:cxn ang="0">
                <a:pos x="15" y="188"/>
              </a:cxn>
              <a:cxn ang="0">
                <a:pos x="30" y="85"/>
              </a:cxn>
              <a:cxn ang="0">
                <a:pos x="91" y="19"/>
              </a:cxn>
              <a:cxn ang="0">
                <a:pos x="113" y="141"/>
              </a:cxn>
              <a:cxn ang="0">
                <a:pos x="121" y="254"/>
              </a:cxn>
              <a:cxn ang="0">
                <a:pos x="128" y="348"/>
              </a:cxn>
              <a:cxn ang="0">
                <a:pos x="189" y="311"/>
              </a:cxn>
              <a:cxn ang="0">
                <a:pos x="226" y="179"/>
              </a:cxn>
              <a:cxn ang="0">
                <a:pos x="234" y="75"/>
              </a:cxn>
              <a:cxn ang="0">
                <a:pos x="294" y="38"/>
              </a:cxn>
              <a:cxn ang="0">
                <a:pos x="309" y="141"/>
              </a:cxn>
              <a:cxn ang="0">
                <a:pos x="302" y="254"/>
              </a:cxn>
              <a:cxn ang="0">
                <a:pos x="317" y="348"/>
              </a:cxn>
              <a:cxn ang="0">
                <a:pos x="385" y="376"/>
              </a:cxn>
              <a:cxn ang="0">
                <a:pos x="415" y="264"/>
              </a:cxn>
              <a:cxn ang="0">
                <a:pos x="415" y="169"/>
              </a:cxn>
              <a:cxn ang="0">
                <a:pos x="415" y="66"/>
              </a:cxn>
              <a:cxn ang="0">
                <a:pos x="453" y="9"/>
              </a:cxn>
              <a:cxn ang="0">
                <a:pos x="491" y="94"/>
              </a:cxn>
              <a:cxn ang="0">
                <a:pos x="498" y="188"/>
              </a:cxn>
              <a:cxn ang="0">
                <a:pos x="506" y="301"/>
              </a:cxn>
              <a:cxn ang="0">
                <a:pos x="528" y="395"/>
              </a:cxn>
              <a:cxn ang="0">
                <a:pos x="581" y="320"/>
              </a:cxn>
              <a:cxn ang="0">
                <a:pos x="581" y="198"/>
              </a:cxn>
              <a:cxn ang="0">
                <a:pos x="589" y="85"/>
              </a:cxn>
              <a:cxn ang="0">
                <a:pos x="642" y="56"/>
              </a:cxn>
              <a:cxn ang="0">
                <a:pos x="687" y="160"/>
              </a:cxn>
              <a:cxn ang="0">
                <a:pos x="694" y="273"/>
              </a:cxn>
              <a:cxn ang="0">
                <a:pos x="709" y="395"/>
              </a:cxn>
              <a:cxn ang="0">
                <a:pos x="755" y="471"/>
              </a:cxn>
              <a:cxn ang="0">
                <a:pos x="823" y="395"/>
              </a:cxn>
              <a:cxn ang="0">
                <a:pos x="808" y="273"/>
              </a:cxn>
              <a:cxn ang="0">
                <a:pos x="808" y="151"/>
              </a:cxn>
              <a:cxn ang="0">
                <a:pos x="823" y="66"/>
              </a:cxn>
              <a:cxn ang="0">
                <a:pos x="898" y="85"/>
              </a:cxn>
              <a:cxn ang="0">
                <a:pos x="951" y="198"/>
              </a:cxn>
              <a:cxn ang="0">
                <a:pos x="966" y="320"/>
              </a:cxn>
              <a:cxn ang="0">
                <a:pos x="996" y="424"/>
              </a:cxn>
              <a:cxn ang="0">
                <a:pos x="1057" y="424"/>
              </a:cxn>
              <a:cxn ang="0">
                <a:pos x="1049" y="301"/>
              </a:cxn>
              <a:cxn ang="0">
                <a:pos x="1042" y="198"/>
              </a:cxn>
              <a:cxn ang="0">
                <a:pos x="1057" y="104"/>
              </a:cxn>
              <a:cxn ang="0">
                <a:pos x="1109" y="160"/>
              </a:cxn>
              <a:cxn ang="0">
                <a:pos x="1132" y="254"/>
              </a:cxn>
              <a:cxn ang="0">
                <a:pos x="1140" y="367"/>
              </a:cxn>
              <a:cxn ang="0">
                <a:pos x="1192" y="348"/>
              </a:cxn>
              <a:cxn ang="0">
                <a:pos x="1177" y="235"/>
              </a:cxn>
              <a:cxn ang="0">
                <a:pos x="1192" y="141"/>
              </a:cxn>
              <a:cxn ang="0">
                <a:pos x="1230" y="47"/>
              </a:cxn>
              <a:cxn ang="0">
                <a:pos x="1306" y="0"/>
              </a:cxn>
              <a:cxn ang="0">
                <a:pos x="1336" y="113"/>
              </a:cxn>
              <a:cxn ang="0">
                <a:pos x="1396" y="188"/>
              </a:cxn>
            </a:cxnLst>
            <a:rect l="0" t="0" r="r" b="b"/>
            <a:pathLst>
              <a:path w="1435" h="481">
                <a:moveTo>
                  <a:pt x="8" y="367"/>
                </a:moveTo>
                <a:lnTo>
                  <a:pt x="0" y="348"/>
                </a:lnTo>
                <a:lnTo>
                  <a:pt x="0" y="329"/>
                </a:lnTo>
                <a:lnTo>
                  <a:pt x="8" y="311"/>
                </a:lnTo>
                <a:lnTo>
                  <a:pt x="8" y="282"/>
                </a:lnTo>
                <a:lnTo>
                  <a:pt x="15" y="264"/>
                </a:lnTo>
                <a:lnTo>
                  <a:pt x="15" y="245"/>
                </a:lnTo>
                <a:lnTo>
                  <a:pt x="15" y="226"/>
                </a:lnTo>
                <a:lnTo>
                  <a:pt x="15" y="207"/>
                </a:lnTo>
                <a:lnTo>
                  <a:pt x="15" y="188"/>
                </a:lnTo>
                <a:lnTo>
                  <a:pt x="8" y="169"/>
                </a:lnTo>
                <a:lnTo>
                  <a:pt x="15" y="151"/>
                </a:lnTo>
                <a:lnTo>
                  <a:pt x="23" y="132"/>
                </a:lnTo>
                <a:lnTo>
                  <a:pt x="23" y="104"/>
                </a:lnTo>
                <a:lnTo>
                  <a:pt x="30" y="85"/>
                </a:lnTo>
                <a:lnTo>
                  <a:pt x="38" y="66"/>
                </a:lnTo>
                <a:lnTo>
                  <a:pt x="45" y="38"/>
                </a:lnTo>
                <a:lnTo>
                  <a:pt x="60" y="9"/>
                </a:lnTo>
                <a:lnTo>
                  <a:pt x="75" y="9"/>
                </a:lnTo>
                <a:lnTo>
                  <a:pt x="91" y="19"/>
                </a:lnTo>
                <a:lnTo>
                  <a:pt x="98" y="47"/>
                </a:lnTo>
                <a:lnTo>
                  <a:pt x="106" y="66"/>
                </a:lnTo>
                <a:lnTo>
                  <a:pt x="113" y="85"/>
                </a:lnTo>
                <a:lnTo>
                  <a:pt x="113" y="113"/>
                </a:lnTo>
                <a:lnTo>
                  <a:pt x="113" y="141"/>
                </a:lnTo>
                <a:lnTo>
                  <a:pt x="113" y="169"/>
                </a:lnTo>
                <a:lnTo>
                  <a:pt x="113" y="188"/>
                </a:lnTo>
                <a:lnTo>
                  <a:pt x="113" y="207"/>
                </a:lnTo>
                <a:lnTo>
                  <a:pt x="121" y="226"/>
                </a:lnTo>
                <a:lnTo>
                  <a:pt x="121" y="254"/>
                </a:lnTo>
                <a:lnTo>
                  <a:pt x="113" y="273"/>
                </a:lnTo>
                <a:lnTo>
                  <a:pt x="121" y="292"/>
                </a:lnTo>
                <a:lnTo>
                  <a:pt x="128" y="311"/>
                </a:lnTo>
                <a:lnTo>
                  <a:pt x="128" y="329"/>
                </a:lnTo>
                <a:lnTo>
                  <a:pt x="128" y="348"/>
                </a:lnTo>
                <a:lnTo>
                  <a:pt x="143" y="367"/>
                </a:lnTo>
                <a:lnTo>
                  <a:pt x="158" y="376"/>
                </a:lnTo>
                <a:lnTo>
                  <a:pt x="166" y="358"/>
                </a:lnTo>
                <a:lnTo>
                  <a:pt x="181" y="329"/>
                </a:lnTo>
                <a:lnTo>
                  <a:pt x="189" y="311"/>
                </a:lnTo>
                <a:lnTo>
                  <a:pt x="211" y="282"/>
                </a:lnTo>
                <a:lnTo>
                  <a:pt x="211" y="254"/>
                </a:lnTo>
                <a:lnTo>
                  <a:pt x="219" y="226"/>
                </a:lnTo>
                <a:lnTo>
                  <a:pt x="219" y="207"/>
                </a:lnTo>
                <a:lnTo>
                  <a:pt x="226" y="179"/>
                </a:lnTo>
                <a:lnTo>
                  <a:pt x="226" y="151"/>
                </a:lnTo>
                <a:lnTo>
                  <a:pt x="226" y="132"/>
                </a:lnTo>
                <a:lnTo>
                  <a:pt x="226" y="113"/>
                </a:lnTo>
                <a:lnTo>
                  <a:pt x="234" y="94"/>
                </a:lnTo>
                <a:lnTo>
                  <a:pt x="234" y="75"/>
                </a:lnTo>
                <a:lnTo>
                  <a:pt x="242" y="56"/>
                </a:lnTo>
                <a:lnTo>
                  <a:pt x="249" y="28"/>
                </a:lnTo>
                <a:lnTo>
                  <a:pt x="264" y="19"/>
                </a:lnTo>
                <a:lnTo>
                  <a:pt x="279" y="19"/>
                </a:lnTo>
                <a:lnTo>
                  <a:pt x="294" y="38"/>
                </a:lnTo>
                <a:lnTo>
                  <a:pt x="302" y="66"/>
                </a:lnTo>
                <a:lnTo>
                  <a:pt x="309" y="85"/>
                </a:lnTo>
                <a:lnTo>
                  <a:pt x="309" y="104"/>
                </a:lnTo>
                <a:lnTo>
                  <a:pt x="309" y="122"/>
                </a:lnTo>
                <a:lnTo>
                  <a:pt x="309" y="141"/>
                </a:lnTo>
                <a:lnTo>
                  <a:pt x="309" y="160"/>
                </a:lnTo>
                <a:lnTo>
                  <a:pt x="309" y="179"/>
                </a:lnTo>
                <a:lnTo>
                  <a:pt x="302" y="198"/>
                </a:lnTo>
                <a:lnTo>
                  <a:pt x="302" y="235"/>
                </a:lnTo>
                <a:lnTo>
                  <a:pt x="302" y="254"/>
                </a:lnTo>
                <a:lnTo>
                  <a:pt x="309" y="273"/>
                </a:lnTo>
                <a:lnTo>
                  <a:pt x="309" y="292"/>
                </a:lnTo>
                <a:lnTo>
                  <a:pt x="309" y="311"/>
                </a:lnTo>
                <a:lnTo>
                  <a:pt x="309" y="329"/>
                </a:lnTo>
                <a:lnTo>
                  <a:pt x="317" y="348"/>
                </a:lnTo>
                <a:lnTo>
                  <a:pt x="325" y="367"/>
                </a:lnTo>
                <a:lnTo>
                  <a:pt x="340" y="376"/>
                </a:lnTo>
                <a:lnTo>
                  <a:pt x="355" y="376"/>
                </a:lnTo>
                <a:lnTo>
                  <a:pt x="370" y="376"/>
                </a:lnTo>
                <a:lnTo>
                  <a:pt x="385" y="376"/>
                </a:lnTo>
                <a:lnTo>
                  <a:pt x="385" y="358"/>
                </a:lnTo>
                <a:lnTo>
                  <a:pt x="400" y="329"/>
                </a:lnTo>
                <a:lnTo>
                  <a:pt x="400" y="311"/>
                </a:lnTo>
                <a:lnTo>
                  <a:pt x="408" y="282"/>
                </a:lnTo>
                <a:lnTo>
                  <a:pt x="415" y="264"/>
                </a:lnTo>
                <a:lnTo>
                  <a:pt x="415" y="245"/>
                </a:lnTo>
                <a:lnTo>
                  <a:pt x="415" y="226"/>
                </a:lnTo>
                <a:lnTo>
                  <a:pt x="415" y="207"/>
                </a:lnTo>
                <a:lnTo>
                  <a:pt x="415" y="188"/>
                </a:lnTo>
                <a:lnTo>
                  <a:pt x="415" y="169"/>
                </a:lnTo>
                <a:lnTo>
                  <a:pt x="415" y="151"/>
                </a:lnTo>
                <a:lnTo>
                  <a:pt x="415" y="132"/>
                </a:lnTo>
                <a:lnTo>
                  <a:pt x="408" y="113"/>
                </a:lnTo>
                <a:lnTo>
                  <a:pt x="408" y="94"/>
                </a:lnTo>
                <a:lnTo>
                  <a:pt x="415" y="66"/>
                </a:lnTo>
                <a:lnTo>
                  <a:pt x="415" y="47"/>
                </a:lnTo>
                <a:lnTo>
                  <a:pt x="423" y="28"/>
                </a:lnTo>
                <a:lnTo>
                  <a:pt x="423" y="9"/>
                </a:lnTo>
                <a:lnTo>
                  <a:pt x="438" y="0"/>
                </a:lnTo>
                <a:lnTo>
                  <a:pt x="453" y="9"/>
                </a:lnTo>
                <a:lnTo>
                  <a:pt x="468" y="9"/>
                </a:lnTo>
                <a:lnTo>
                  <a:pt x="468" y="28"/>
                </a:lnTo>
                <a:lnTo>
                  <a:pt x="475" y="56"/>
                </a:lnTo>
                <a:lnTo>
                  <a:pt x="483" y="75"/>
                </a:lnTo>
                <a:lnTo>
                  <a:pt x="491" y="94"/>
                </a:lnTo>
                <a:lnTo>
                  <a:pt x="491" y="113"/>
                </a:lnTo>
                <a:lnTo>
                  <a:pt x="498" y="132"/>
                </a:lnTo>
                <a:lnTo>
                  <a:pt x="498" y="151"/>
                </a:lnTo>
                <a:lnTo>
                  <a:pt x="498" y="169"/>
                </a:lnTo>
                <a:lnTo>
                  <a:pt x="498" y="188"/>
                </a:lnTo>
                <a:lnTo>
                  <a:pt x="498" y="207"/>
                </a:lnTo>
                <a:lnTo>
                  <a:pt x="498" y="226"/>
                </a:lnTo>
                <a:lnTo>
                  <a:pt x="498" y="245"/>
                </a:lnTo>
                <a:lnTo>
                  <a:pt x="506" y="273"/>
                </a:lnTo>
                <a:lnTo>
                  <a:pt x="506" y="301"/>
                </a:lnTo>
                <a:lnTo>
                  <a:pt x="506" y="320"/>
                </a:lnTo>
                <a:lnTo>
                  <a:pt x="521" y="339"/>
                </a:lnTo>
                <a:lnTo>
                  <a:pt x="521" y="358"/>
                </a:lnTo>
                <a:lnTo>
                  <a:pt x="521" y="376"/>
                </a:lnTo>
                <a:lnTo>
                  <a:pt x="528" y="395"/>
                </a:lnTo>
                <a:lnTo>
                  <a:pt x="543" y="405"/>
                </a:lnTo>
                <a:lnTo>
                  <a:pt x="559" y="386"/>
                </a:lnTo>
                <a:lnTo>
                  <a:pt x="574" y="367"/>
                </a:lnTo>
                <a:lnTo>
                  <a:pt x="574" y="339"/>
                </a:lnTo>
                <a:lnTo>
                  <a:pt x="581" y="320"/>
                </a:lnTo>
                <a:lnTo>
                  <a:pt x="589" y="292"/>
                </a:lnTo>
                <a:lnTo>
                  <a:pt x="589" y="273"/>
                </a:lnTo>
                <a:lnTo>
                  <a:pt x="581" y="245"/>
                </a:lnTo>
                <a:lnTo>
                  <a:pt x="581" y="216"/>
                </a:lnTo>
                <a:lnTo>
                  <a:pt x="581" y="198"/>
                </a:lnTo>
                <a:lnTo>
                  <a:pt x="581" y="169"/>
                </a:lnTo>
                <a:lnTo>
                  <a:pt x="581" y="141"/>
                </a:lnTo>
                <a:lnTo>
                  <a:pt x="581" y="122"/>
                </a:lnTo>
                <a:lnTo>
                  <a:pt x="589" y="104"/>
                </a:lnTo>
                <a:lnTo>
                  <a:pt x="589" y="85"/>
                </a:lnTo>
                <a:lnTo>
                  <a:pt x="589" y="66"/>
                </a:lnTo>
                <a:lnTo>
                  <a:pt x="604" y="56"/>
                </a:lnTo>
                <a:lnTo>
                  <a:pt x="619" y="47"/>
                </a:lnTo>
                <a:lnTo>
                  <a:pt x="634" y="38"/>
                </a:lnTo>
                <a:lnTo>
                  <a:pt x="642" y="56"/>
                </a:lnTo>
                <a:lnTo>
                  <a:pt x="657" y="75"/>
                </a:lnTo>
                <a:lnTo>
                  <a:pt x="672" y="94"/>
                </a:lnTo>
                <a:lnTo>
                  <a:pt x="672" y="113"/>
                </a:lnTo>
                <a:lnTo>
                  <a:pt x="687" y="141"/>
                </a:lnTo>
                <a:lnTo>
                  <a:pt x="687" y="160"/>
                </a:lnTo>
                <a:lnTo>
                  <a:pt x="687" y="179"/>
                </a:lnTo>
                <a:lnTo>
                  <a:pt x="694" y="207"/>
                </a:lnTo>
                <a:lnTo>
                  <a:pt x="694" y="235"/>
                </a:lnTo>
                <a:lnTo>
                  <a:pt x="694" y="254"/>
                </a:lnTo>
                <a:lnTo>
                  <a:pt x="694" y="273"/>
                </a:lnTo>
                <a:lnTo>
                  <a:pt x="702" y="301"/>
                </a:lnTo>
                <a:lnTo>
                  <a:pt x="702" y="329"/>
                </a:lnTo>
                <a:lnTo>
                  <a:pt x="709" y="348"/>
                </a:lnTo>
                <a:lnTo>
                  <a:pt x="709" y="376"/>
                </a:lnTo>
                <a:lnTo>
                  <a:pt x="709" y="395"/>
                </a:lnTo>
                <a:lnTo>
                  <a:pt x="717" y="414"/>
                </a:lnTo>
                <a:lnTo>
                  <a:pt x="732" y="424"/>
                </a:lnTo>
                <a:lnTo>
                  <a:pt x="732" y="442"/>
                </a:lnTo>
                <a:lnTo>
                  <a:pt x="740" y="461"/>
                </a:lnTo>
                <a:lnTo>
                  <a:pt x="755" y="471"/>
                </a:lnTo>
                <a:lnTo>
                  <a:pt x="770" y="480"/>
                </a:lnTo>
                <a:lnTo>
                  <a:pt x="792" y="461"/>
                </a:lnTo>
                <a:lnTo>
                  <a:pt x="808" y="433"/>
                </a:lnTo>
                <a:lnTo>
                  <a:pt x="815" y="414"/>
                </a:lnTo>
                <a:lnTo>
                  <a:pt x="823" y="395"/>
                </a:lnTo>
                <a:lnTo>
                  <a:pt x="823" y="376"/>
                </a:lnTo>
                <a:lnTo>
                  <a:pt x="830" y="358"/>
                </a:lnTo>
                <a:lnTo>
                  <a:pt x="823" y="329"/>
                </a:lnTo>
                <a:lnTo>
                  <a:pt x="815" y="301"/>
                </a:lnTo>
                <a:lnTo>
                  <a:pt x="808" y="273"/>
                </a:lnTo>
                <a:lnTo>
                  <a:pt x="808" y="245"/>
                </a:lnTo>
                <a:lnTo>
                  <a:pt x="800" y="226"/>
                </a:lnTo>
                <a:lnTo>
                  <a:pt x="800" y="198"/>
                </a:lnTo>
                <a:lnTo>
                  <a:pt x="800" y="179"/>
                </a:lnTo>
                <a:lnTo>
                  <a:pt x="808" y="151"/>
                </a:lnTo>
                <a:lnTo>
                  <a:pt x="808" y="132"/>
                </a:lnTo>
                <a:lnTo>
                  <a:pt x="808" y="113"/>
                </a:lnTo>
                <a:lnTo>
                  <a:pt x="808" y="94"/>
                </a:lnTo>
                <a:lnTo>
                  <a:pt x="808" y="75"/>
                </a:lnTo>
                <a:lnTo>
                  <a:pt x="823" y="66"/>
                </a:lnTo>
                <a:lnTo>
                  <a:pt x="838" y="56"/>
                </a:lnTo>
                <a:lnTo>
                  <a:pt x="853" y="56"/>
                </a:lnTo>
                <a:lnTo>
                  <a:pt x="868" y="56"/>
                </a:lnTo>
                <a:lnTo>
                  <a:pt x="883" y="75"/>
                </a:lnTo>
                <a:lnTo>
                  <a:pt x="898" y="85"/>
                </a:lnTo>
                <a:lnTo>
                  <a:pt x="913" y="113"/>
                </a:lnTo>
                <a:lnTo>
                  <a:pt x="928" y="141"/>
                </a:lnTo>
                <a:lnTo>
                  <a:pt x="936" y="160"/>
                </a:lnTo>
                <a:lnTo>
                  <a:pt x="943" y="179"/>
                </a:lnTo>
                <a:lnTo>
                  <a:pt x="951" y="198"/>
                </a:lnTo>
                <a:lnTo>
                  <a:pt x="951" y="226"/>
                </a:lnTo>
                <a:lnTo>
                  <a:pt x="951" y="254"/>
                </a:lnTo>
                <a:lnTo>
                  <a:pt x="959" y="273"/>
                </a:lnTo>
                <a:lnTo>
                  <a:pt x="966" y="301"/>
                </a:lnTo>
                <a:lnTo>
                  <a:pt x="966" y="320"/>
                </a:lnTo>
                <a:lnTo>
                  <a:pt x="974" y="339"/>
                </a:lnTo>
                <a:lnTo>
                  <a:pt x="974" y="358"/>
                </a:lnTo>
                <a:lnTo>
                  <a:pt x="989" y="386"/>
                </a:lnTo>
                <a:lnTo>
                  <a:pt x="996" y="405"/>
                </a:lnTo>
                <a:lnTo>
                  <a:pt x="996" y="424"/>
                </a:lnTo>
                <a:lnTo>
                  <a:pt x="1011" y="433"/>
                </a:lnTo>
                <a:lnTo>
                  <a:pt x="1026" y="452"/>
                </a:lnTo>
                <a:lnTo>
                  <a:pt x="1042" y="461"/>
                </a:lnTo>
                <a:lnTo>
                  <a:pt x="1057" y="442"/>
                </a:lnTo>
                <a:lnTo>
                  <a:pt x="1057" y="424"/>
                </a:lnTo>
                <a:lnTo>
                  <a:pt x="1057" y="395"/>
                </a:lnTo>
                <a:lnTo>
                  <a:pt x="1057" y="367"/>
                </a:lnTo>
                <a:lnTo>
                  <a:pt x="1057" y="348"/>
                </a:lnTo>
                <a:lnTo>
                  <a:pt x="1049" y="320"/>
                </a:lnTo>
                <a:lnTo>
                  <a:pt x="1049" y="301"/>
                </a:lnTo>
                <a:lnTo>
                  <a:pt x="1049" y="282"/>
                </a:lnTo>
                <a:lnTo>
                  <a:pt x="1042" y="264"/>
                </a:lnTo>
                <a:lnTo>
                  <a:pt x="1042" y="235"/>
                </a:lnTo>
                <a:lnTo>
                  <a:pt x="1042" y="216"/>
                </a:lnTo>
                <a:lnTo>
                  <a:pt x="1042" y="198"/>
                </a:lnTo>
                <a:lnTo>
                  <a:pt x="1042" y="179"/>
                </a:lnTo>
                <a:lnTo>
                  <a:pt x="1042" y="160"/>
                </a:lnTo>
                <a:lnTo>
                  <a:pt x="1042" y="141"/>
                </a:lnTo>
                <a:lnTo>
                  <a:pt x="1049" y="122"/>
                </a:lnTo>
                <a:lnTo>
                  <a:pt x="1057" y="104"/>
                </a:lnTo>
                <a:lnTo>
                  <a:pt x="1072" y="94"/>
                </a:lnTo>
                <a:lnTo>
                  <a:pt x="1087" y="94"/>
                </a:lnTo>
                <a:lnTo>
                  <a:pt x="1094" y="113"/>
                </a:lnTo>
                <a:lnTo>
                  <a:pt x="1109" y="132"/>
                </a:lnTo>
                <a:lnTo>
                  <a:pt x="1109" y="160"/>
                </a:lnTo>
                <a:lnTo>
                  <a:pt x="1117" y="179"/>
                </a:lnTo>
                <a:lnTo>
                  <a:pt x="1117" y="198"/>
                </a:lnTo>
                <a:lnTo>
                  <a:pt x="1125" y="216"/>
                </a:lnTo>
                <a:lnTo>
                  <a:pt x="1125" y="235"/>
                </a:lnTo>
                <a:lnTo>
                  <a:pt x="1132" y="254"/>
                </a:lnTo>
                <a:lnTo>
                  <a:pt x="1132" y="273"/>
                </a:lnTo>
                <a:lnTo>
                  <a:pt x="1140" y="311"/>
                </a:lnTo>
                <a:lnTo>
                  <a:pt x="1140" y="329"/>
                </a:lnTo>
                <a:lnTo>
                  <a:pt x="1140" y="348"/>
                </a:lnTo>
                <a:lnTo>
                  <a:pt x="1140" y="367"/>
                </a:lnTo>
                <a:lnTo>
                  <a:pt x="1147" y="386"/>
                </a:lnTo>
                <a:lnTo>
                  <a:pt x="1162" y="395"/>
                </a:lnTo>
                <a:lnTo>
                  <a:pt x="1177" y="395"/>
                </a:lnTo>
                <a:lnTo>
                  <a:pt x="1192" y="376"/>
                </a:lnTo>
                <a:lnTo>
                  <a:pt x="1192" y="348"/>
                </a:lnTo>
                <a:lnTo>
                  <a:pt x="1185" y="329"/>
                </a:lnTo>
                <a:lnTo>
                  <a:pt x="1185" y="311"/>
                </a:lnTo>
                <a:lnTo>
                  <a:pt x="1177" y="292"/>
                </a:lnTo>
                <a:lnTo>
                  <a:pt x="1177" y="264"/>
                </a:lnTo>
                <a:lnTo>
                  <a:pt x="1177" y="235"/>
                </a:lnTo>
                <a:lnTo>
                  <a:pt x="1177" y="216"/>
                </a:lnTo>
                <a:lnTo>
                  <a:pt x="1185" y="198"/>
                </a:lnTo>
                <a:lnTo>
                  <a:pt x="1185" y="179"/>
                </a:lnTo>
                <a:lnTo>
                  <a:pt x="1192" y="160"/>
                </a:lnTo>
                <a:lnTo>
                  <a:pt x="1192" y="141"/>
                </a:lnTo>
                <a:lnTo>
                  <a:pt x="1192" y="122"/>
                </a:lnTo>
                <a:lnTo>
                  <a:pt x="1192" y="104"/>
                </a:lnTo>
                <a:lnTo>
                  <a:pt x="1208" y="85"/>
                </a:lnTo>
                <a:lnTo>
                  <a:pt x="1215" y="66"/>
                </a:lnTo>
                <a:lnTo>
                  <a:pt x="1230" y="47"/>
                </a:lnTo>
                <a:lnTo>
                  <a:pt x="1245" y="28"/>
                </a:lnTo>
                <a:lnTo>
                  <a:pt x="1260" y="19"/>
                </a:lnTo>
                <a:lnTo>
                  <a:pt x="1276" y="0"/>
                </a:lnTo>
                <a:lnTo>
                  <a:pt x="1291" y="0"/>
                </a:lnTo>
                <a:lnTo>
                  <a:pt x="1306" y="0"/>
                </a:lnTo>
                <a:lnTo>
                  <a:pt x="1321" y="28"/>
                </a:lnTo>
                <a:lnTo>
                  <a:pt x="1321" y="47"/>
                </a:lnTo>
                <a:lnTo>
                  <a:pt x="1321" y="66"/>
                </a:lnTo>
                <a:lnTo>
                  <a:pt x="1336" y="94"/>
                </a:lnTo>
                <a:lnTo>
                  <a:pt x="1336" y="113"/>
                </a:lnTo>
                <a:lnTo>
                  <a:pt x="1351" y="132"/>
                </a:lnTo>
                <a:lnTo>
                  <a:pt x="1359" y="151"/>
                </a:lnTo>
                <a:lnTo>
                  <a:pt x="1366" y="169"/>
                </a:lnTo>
                <a:lnTo>
                  <a:pt x="1381" y="179"/>
                </a:lnTo>
                <a:lnTo>
                  <a:pt x="1396" y="188"/>
                </a:lnTo>
                <a:lnTo>
                  <a:pt x="1411" y="188"/>
                </a:lnTo>
                <a:lnTo>
                  <a:pt x="1426" y="179"/>
                </a:lnTo>
                <a:lnTo>
                  <a:pt x="1434" y="179"/>
                </a:lnTo>
                <a:lnTo>
                  <a:pt x="1426" y="179"/>
                </a:lnTo>
              </a:path>
            </a:pathLst>
          </a:custGeom>
          <a:noFill/>
          <a:ln w="28575" cap="rnd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43035" name="Group 27"/>
          <p:cNvGrpSpPr>
            <a:grpSpLocks/>
          </p:cNvGrpSpPr>
          <p:nvPr/>
        </p:nvGrpSpPr>
        <p:grpSpPr bwMode="auto">
          <a:xfrm>
            <a:off x="3276600" y="4191000"/>
            <a:ext cx="1157288" cy="1138238"/>
            <a:chOff x="2140" y="1270"/>
            <a:chExt cx="1412" cy="1321"/>
          </a:xfrm>
        </p:grpSpPr>
        <p:sp>
          <p:nvSpPr>
            <p:cNvPr id="43036" name="Oval 28"/>
            <p:cNvSpPr>
              <a:spLocks noChangeArrowheads="1"/>
            </p:cNvSpPr>
            <p:nvPr/>
          </p:nvSpPr>
          <p:spPr bwMode="auto">
            <a:xfrm>
              <a:off x="3212" y="1270"/>
              <a:ext cx="340" cy="132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37" name="Rectangle 29"/>
            <p:cNvSpPr>
              <a:spLocks noChangeArrowheads="1"/>
            </p:cNvSpPr>
            <p:nvPr/>
          </p:nvSpPr>
          <p:spPr bwMode="auto">
            <a:xfrm>
              <a:off x="2309" y="1270"/>
              <a:ext cx="1063" cy="132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38" name="Oval 30"/>
            <p:cNvSpPr>
              <a:spLocks noChangeArrowheads="1"/>
            </p:cNvSpPr>
            <p:nvPr/>
          </p:nvSpPr>
          <p:spPr bwMode="auto">
            <a:xfrm>
              <a:off x="2140" y="1270"/>
              <a:ext cx="340" cy="132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39" name="Oval 31"/>
            <p:cNvSpPr>
              <a:spLocks noChangeArrowheads="1"/>
            </p:cNvSpPr>
            <p:nvPr/>
          </p:nvSpPr>
          <p:spPr bwMode="auto">
            <a:xfrm>
              <a:off x="2204" y="1497"/>
              <a:ext cx="198" cy="876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3040" name="Group 32"/>
          <p:cNvGrpSpPr>
            <a:grpSpLocks/>
          </p:cNvGrpSpPr>
          <p:nvPr/>
        </p:nvGrpSpPr>
        <p:grpSpPr bwMode="auto">
          <a:xfrm flipV="1">
            <a:off x="4727575" y="4222750"/>
            <a:ext cx="952500" cy="963613"/>
            <a:chOff x="3579" y="1270"/>
            <a:chExt cx="1161" cy="1118"/>
          </a:xfrm>
        </p:grpSpPr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>
              <a:off x="3827" y="1270"/>
              <a:ext cx="18" cy="4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>
              <a:off x="4001" y="1937"/>
              <a:ext cx="404" cy="26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 flipH="1">
              <a:off x="3860" y="2129"/>
              <a:ext cx="497" cy="2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 flipH="1" flipV="1">
              <a:off x="3579" y="1886"/>
              <a:ext cx="552" cy="1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 flipH="1">
              <a:off x="4261" y="1587"/>
              <a:ext cx="395" cy="3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6" name="Line 38"/>
            <p:cNvSpPr>
              <a:spLocks noChangeShapeType="1"/>
            </p:cNvSpPr>
            <p:nvPr/>
          </p:nvSpPr>
          <p:spPr bwMode="auto">
            <a:xfrm>
              <a:off x="3647" y="1798"/>
              <a:ext cx="339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 flipH="1">
              <a:off x="4246" y="2086"/>
              <a:ext cx="494" cy="2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8" name="Line 40"/>
            <p:cNvSpPr>
              <a:spLocks noChangeShapeType="1"/>
            </p:cNvSpPr>
            <p:nvPr/>
          </p:nvSpPr>
          <p:spPr bwMode="auto">
            <a:xfrm flipH="1">
              <a:off x="3719" y="1549"/>
              <a:ext cx="541" cy="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 flipH="1" flipV="1">
              <a:off x="4437" y="1810"/>
              <a:ext cx="197" cy="5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50" name="Line 42"/>
            <p:cNvSpPr>
              <a:spLocks noChangeShapeType="1"/>
            </p:cNvSpPr>
            <p:nvPr/>
          </p:nvSpPr>
          <p:spPr bwMode="auto">
            <a:xfrm flipH="1" flipV="1">
              <a:off x="3970" y="1298"/>
              <a:ext cx="534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3051" name="Group 43"/>
          <p:cNvGrpSpPr>
            <a:grpSpLocks/>
          </p:cNvGrpSpPr>
          <p:nvPr/>
        </p:nvGrpSpPr>
        <p:grpSpPr bwMode="auto">
          <a:xfrm>
            <a:off x="4806950" y="4305300"/>
            <a:ext cx="950913" cy="965200"/>
            <a:chOff x="3579" y="1270"/>
            <a:chExt cx="1161" cy="1118"/>
          </a:xfrm>
        </p:grpSpPr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>
              <a:off x="3827" y="1270"/>
              <a:ext cx="18" cy="4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53" name="Line 45"/>
            <p:cNvSpPr>
              <a:spLocks noChangeShapeType="1"/>
            </p:cNvSpPr>
            <p:nvPr/>
          </p:nvSpPr>
          <p:spPr bwMode="auto">
            <a:xfrm>
              <a:off x="4001" y="1937"/>
              <a:ext cx="404" cy="26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54" name="Line 46"/>
            <p:cNvSpPr>
              <a:spLocks noChangeShapeType="1"/>
            </p:cNvSpPr>
            <p:nvPr/>
          </p:nvSpPr>
          <p:spPr bwMode="auto">
            <a:xfrm flipH="1">
              <a:off x="3860" y="2129"/>
              <a:ext cx="497" cy="2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55" name="Line 47"/>
            <p:cNvSpPr>
              <a:spLocks noChangeShapeType="1"/>
            </p:cNvSpPr>
            <p:nvPr/>
          </p:nvSpPr>
          <p:spPr bwMode="auto">
            <a:xfrm flipH="1" flipV="1">
              <a:off x="3579" y="1886"/>
              <a:ext cx="552" cy="1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56" name="Line 48"/>
            <p:cNvSpPr>
              <a:spLocks noChangeShapeType="1"/>
            </p:cNvSpPr>
            <p:nvPr/>
          </p:nvSpPr>
          <p:spPr bwMode="auto">
            <a:xfrm flipH="1">
              <a:off x="4261" y="1587"/>
              <a:ext cx="395" cy="3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57" name="Line 49"/>
            <p:cNvSpPr>
              <a:spLocks noChangeShapeType="1"/>
            </p:cNvSpPr>
            <p:nvPr/>
          </p:nvSpPr>
          <p:spPr bwMode="auto">
            <a:xfrm>
              <a:off x="3647" y="1798"/>
              <a:ext cx="339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58" name="Line 50"/>
            <p:cNvSpPr>
              <a:spLocks noChangeShapeType="1"/>
            </p:cNvSpPr>
            <p:nvPr/>
          </p:nvSpPr>
          <p:spPr bwMode="auto">
            <a:xfrm flipH="1">
              <a:off x="4246" y="2086"/>
              <a:ext cx="494" cy="2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59" name="Line 51"/>
            <p:cNvSpPr>
              <a:spLocks noChangeShapeType="1"/>
            </p:cNvSpPr>
            <p:nvPr/>
          </p:nvSpPr>
          <p:spPr bwMode="auto">
            <a:xfrm flipH="1">
              <a:off x="3719" y="1549"/>
              <a:ext cx="541" cy="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60" name="Line 52"/>
            <p:cNvSpPr>
              <a:spLocks noChangeShapeType="1"/>
            </p:cNvSpPr>
            <p:nvPr/>
          </p:nvSpPr>
          <p:spPr bwMode="auto">
            <a:xfrm flipH="1" flipV="1">
              <a:off x="4437" y="1810"/>
              <a:ext cx="197" cy="5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61" name="Line 53"/>
            <p:cNvSpPr>
              <a:spLocks noChangeShapeType="1"/>
            </p:cNvSpPr>
            <p:nvPr/>
          </p:nvSpPr>
          <p:spPr bwMode="auto">
            <a:xfrm flipH="1" flipV="1">
              <a:off x="3970" y="1298"/>
              <a:ext cx="534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3062" name="Group 54"/>
          <p:cNvGrpSpPr>
            <a:grpSpLocks/>
          </p:cNvGrpSpPr>
          <p:nvPr/>
        </p:nvGrpSpPr>
        <p:grpSpPr bwMode="auto">
          <a:xfrm flipH="1">
            <a:off x="4886325" y="4387850"/>
            <a:ext cx="950913" cy="965200"/>
            <a:chOff x="3579" y="1270"/>
            <a:chExt cx="1161" cy="1118"/>
          </a:xfrm>
        </p:grpSpPr>
        <p:sp>
          <p:nvSpPr>
            <p:cNvPr id="43063" name="Line 55"/>
            <p:cNvSpPr>
              <a:spLocks noChangeShapeType="1"/>
            </p:cNvSpPr>
            <p:nvPr/>
          </p:nvSpPr>
          <p:spPr bwMode="auto">
            <a:xfrm>
              <a:off x="3827" y="1270"/>
              <a:ext cx="18" cy="4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64" name="Line 56"/>
            <p:cNvSpPr>
              <a:spLocks noChangeShapeType="1"/>
            </p:cNvSpPr>
            <p:nvPr/>
          </p:nvSpPr>
          <p:spPr bwMode="auto">
            <a:xfrm>
              <a:off x="4001" y="1937"/>
              <a:ext cx="404" cy="26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65" name="Line 57"/>
            <p:cNvSpPr>
              <a:spLocks noChangeShapeType="1"/>
            </p:cNvSpPr>
            <p:nvPr/>
          </p:nvSpPr>
          <p:spPr bwMode="auto">
            <a:xfrm flipH="1">
              <a:off x="3860" y="2129"/>
              <a:ext cx="497" cy="2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66" name="Line 58"/>
            <p:cNvSpPr>
              <a:spLocks noChangeShapeType="1"/>
            </p:cNvSpPr>
            <p:nvPr/>
          </p:nvSpPr>
          <p:spPr bwMode="auto">
            <a:xfrm flipH="1" flipV="1">
              <a:off x="3579" y="1886"/>
              <a:ext cx="552" cy="1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67" name="Line 59"/>
            <p:cNvSpPr>
              <a:spLocks noChangeShapeType="1"/>
            </p:cNvSpPr>
            <p:nvPr/>
          </p:nvSpPr>
          <p:spPr bwMode="auto">
            <a:xfrm flipH="1">
              <a:off x="4261" y="1587"/>
              <a:ext cx="395" cy="3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68" name="Line 60"/>
            <p:cNvSpPr>
              <a:spLocks noChangeShapeType="1"/>
            </p:cNvSpPr>
            <p:nvPr/>
          </p:nvSpPr>
          <p:spPr bwMode="auto">
            <a:xfrm>
              <a:off x="3647" y="1798"/>
              <a:ext cx="339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69" name="Line 61"/>
            <p:cNvSpPr>
              <a:spLocks noChangeShapeType="1"/>
            </p:cNvSpPr>
            <p:nvPr/>
          </p:nvSpPr>
          <p:spPr bwMode="auto">
            <a:xfrm flipH="1">
              <a:off x="4246" y="2086"/>
              <a:ext cx="494" cy="2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70" name="Line 62"/>
            <p:cNvSpPr>
              <a:spLocks noChangeShapeType="1"/>
            </p:cNvSpPr>
            <p:nvPr/>
          </p:nvSpPr>
          <p:spPr bwMode="auto">
            <a:xfrm flipH="1">
              <a:off x="3719" y="1549"/>
              <a:ext cx="541" cy="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71" name="Line 63"/>
            <p:cNvSpPr>
              <a:spLocks noChangeShapeType="1"/>
            </p:cNvSpPr>
            <p:nvPr/>
          </p:nvSpPr>
          <p:spPr bwMode="auto">
            <a:xfrm flipH="1" flipV="1">
              <a:off x="4437" y="1810"/>
              <a:ext cx="197" cy="5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72" name="Line 64"/>
            <p:cNvSpPr>
              <a:spLocks noChangeShapeType="1"/>
            </p:cNvSpPr>
            <p:nvPr/>
          </p:nvSpPr>
          <p:spPr bwMode="auto">
            <a:xfrm flipH="1" flipV="1">
              <a:off x="3970" y="1298"/>
              <a:ext cx="534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3073" name="Group 65"/>
          <p:cNvGrpSpPr>
            <a:grpSpLocks/>
          </p:cNvGrpSpPr>
          <p:nvPr/>
        </p:nvGrpSpPr>
        <p:grpSpPr bwMode="auto">
          <a:xfrm rot="-5400000">
            <a:off x="4939506" y="4493419"/>
            <a:ext cx="1001713" cy="917575"/>
            <a:chOff x="3579" y="1270"/>
            <a:chExt cx="1161" cy="1118"/>
          </a:xfrm>
        </p:grpSpPr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>
              <a:off x="3827" y="1270"/>
              <a:ext cx="18" cy="4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75" name="Line 67"/>
            <p:cNvSpPr>
              <a:spLocks noChangeShapeType="1"/>
            </p:cNvSpPr>
            <p:nvPr/>
          </p:nvSpPr>
          <p:spPr bwMode="auto">
            <a:xfrm>
              <a:off x="4001" y="1937"/>
              <a:ext cx="404" cy="26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76" name="Line 68"/>
            <p:cNvSpPr>
              <a:spLocks noChangeShapeType="1"/>
            </p:cNvSpPr>
            <p:nvPr/>
          </p:nvSpPr>
          <p:spPr bwMode="auto">
            <a:xfrm flipH="1">
              <a:off x="3860" y="2129"/>
              <a:ext cx="497" cy="2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flipH="1" flipV="1">
              <a:off x="3579" y="1886"/>
              <a:ext cx="552" cy="1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78" name="Line 70"/>
            <p:cNvSpPr>
              <a:spLocks noChangeShapeType="1"/>
            </p:cNvSpPr>
            <p:nvPr/>
          </p:nvSpPr>
          <p:spPr bwMode="auto">
            <a:xfrm flipH="1">
              <a:off x="4261" y="1587"/>
              <a:ext cx="395" cy="3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79" name="Line 71"/>
            <p:cNvSpPr>
              <a:spLocks noChangeShapeType="1"/>
            </p:cNvSpPr>
            <p:nvPr/>
          </p:nvSpPr>
          <p:spPr bwMode="auto">
            <a:xfrm>
              <a:off x="3647" y="1798"/>
              <a:ext cx="339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80" name="Line 72"/>
            <p:cNvSpPr>
              <a:spLocks noChangeShapeType="1"/>
            </p:cNvSpPr>
            <p:nvPr/>
          </p:nvSpPr>
          <p:spPr bwMode="auto">
            <a:xfrm flipH="1">
              <a:off x="4246" y="2086"/>
              <a:ext cx="494" cy="2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81" name="Line 73"/>
            <p:cNvSpPr>
              <a:spLocks noChangeShapeType="1"/>
            </p:cNvSpPr>
            <p:nvPr/>
          </p:nvSpPr>
          <p:spPr bwMode="auto">
            <a:xfrm flipH="1">
              <a:off x="3719" y="1549"/>
              <a:ext cx="541" cy="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82" name="Line 74"/>
            <p:cNvSpPr>
              <a:spLocks noChangeShapeType="1"/>
            </p:cNvSpPr>
            <p:nvPr/>
          </p:nvSpPr>
          <p:spPr bwMode="auto">
            <a:xfrm flipH="1" flipV="1">
              <a:off x="4437" y="1810"/>
              <a:ext cx="197" cy="5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83" name="Line 75"/>
            <p:cNvSpPr>
              <a:spLocks noChangeShapeType="1"/>
            </p:cNvSpPr>
            <p:nvPr/>
          </p:nvSpPr>
          <p:spPr bwMode="auto">
            <a:xfrm flipH="1" flipV="1">
              <a:off x="3970" y="1298"/>
              <a:ext cx="534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3084" name="Group 76"/>
          <p:cNvGrpSpPr>
            <a:grpSpLocks/>
          </p:cNvGrpSpPr>
          <p:nvPr/>
        </p:nvGrpSpPr>
        <p:grpSpPr bwMode="auto">
          <a:xfrm>
            <a:off x="5043488" y="4552950"/>
            <a:ext cx="950912" cy="965200"/>
            <a:chOff x="3579" y="1270"/>
            <a:chExt cx="1161" cy="1118"/>
          </a:xfrm>
        </p:grpSpPr>
        <p:sp>
          <p:nvSpPr>
            <p:cNvPr id="43085" name="Line 77"/>
            <p:cNvSpPr>
              <a:spLocks noChangeShapeType="1"/>
            </p:cNvSpPr>
            <p:nvPr/>
          </p:nvSpPr>
          <p:spPr bwMode="auto">
            <a:xfrm>
              <a:off x="3827" y="1270"/>
              <a:ext cx="18" cy="4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86" name="Line 78"/>
            <p:cNvSpPr>
              <a:spLocks noChangeShapeType="1"/>
            </p:cNvSpPr>
            <p:nvPr/>
          </p:nvSpPr>
          <p:spPr bwMode="auto">
            <a:xfrm>
              <a:off x="4001" y="1937"/>
              <a:ext cx="404" cy="26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87" name="Line 79"/>
            <p:cNvSpPr>
              <a:spLocks noChangeShapeType="1"/>
            </p:cNvSpPr>
            <p:nvPr/>
          </p:nvSpPr>
          <p:spPr bwMode="auto">
            <a:xfrm flipH="1">
              <a:off x="3860" y="2129"/>
              <a:ext cx="497" cy="2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88" name="Line 80"/>
            <p:cNvSpPr>
              <a:spLocks noChangeShapeType="1"/>
            </p:cNvSpPr>
            <p:nvPr/>
          </p:nvSpPr>
          <p:spPr bwMode="auto">
            <a:xfrm flipH="1" flipV="1">
              <a:off x="3579" y="1886"/>
              <a:ext cx="552" cy="1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89" name="Line 81"/>
            <p:cNvSpPr>
              <a:spLocks noChangeShapeType="1"/>
            </p:cNvSpPr>
            <p:nvPr/>
          </p:nvSpPr>
          <p:spPr bwMode="auto">
            <a:xfrm flipH="1">
              <a:off x="4261" y="1587"/>
              <a:ext cx="395" cy="3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90" name="Line 82"/>
            <p:cNvSpPr>
              <a:spLocks noChangeShapeType="1"/>
            </p:cNvSpPr>
            <p:nvPr/>
          </p:nvSpPr>
          <p:spPr bwMode="auto">
            <a:xfrm>
              <a:off x="3647" y="1798"/>
              <a:ext cx="339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91" name="Line 83"/>
            <p:cNvSpPr>
              <a:spLocks noChangeShapeType="1"/>
            </p:cNvSpPr>
            <p:nvPr/>
          </p:nvSpPr>
          <p:spPr bwMode="auto">
            <a:xfrm flipH="1">
              <a:off x="4246" y="2086"/>
              <a:ext cx="494" cy="2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92" name="Line 84"/>
            <p:cNvSpPr>
              <a:spLocks noChangeShapeType="1"/>
            </p:cNvSpPr>
            <p:nvPr/>
          </p:nvSpPr>
          <p:spPr bwMode="auto">
            <a:xfrm flipH="1">
              <a:off x="3719" y="1549"/>
              <a:ext cx="541" cy="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93" name="Line 85"/>
            <p:cNvSpPr>
              <a:spLocks noChangeShapeType="1"/>
            </p:cNvSpPr>
            <p:nvPr/>
          </p:nvSpPr>
          <p:spPr bwMode="auto">
            <a:xfrm flipH="1" flipV="1">
              <a:off x="4437" y="1810"/>
              <a:ext cx="197" cy="5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94" name="Line 86"/>
            <p:cNvSpPr>
              <a:spLocks noChangeShapeType="1"/>
            </p:cNvSpPr>
            <p:nvPr/>
          </p:nvSpPr>
          <p:spPr bwMode="auto">
            <a:xfrm flipH="1" flipV="1">
              <a:off x="3970" y="1298"/>
              <a:ext cx="534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3095" name="Group 87"/>
          <p:cNvGrpSpPr>
            <a:grpSpLocks/>
          </p:cNvGrpSpPr>
          <p:nvPr/>
        </p:nvGrpSpPr>
        <p:grpSpPr bwMode="auto">
          <a:xfrm rot="-5400000">
            <a:off x="4649788" y="4000500"/>
            <a:ext cx="1001712" cy="915988"/>
            <a:chOff x="3579" y="1270"/>
            <a:chExt cx="1161" cy="1118"/>
          </a:xfrm>
        </p:grpSpPr>
        <p:sp>
          <p:nvSpPr>
            <p:cNvPr id="43096" name="Line 88"/>
            <p:cNvSpPr>
              <a:spLocks noChangeShapeType="1"/>
            </p:cNvSpPr>
            <p:nvPr/>
          </p:nvSpPr>
          <p:spPr bwMode="auto">
            <a:xfrm>
              <a:off x="3827" y="1270"/>
              <a:ext cx="18" cy="4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97" name="Line 89"/>
            <p:cNvSpPr>
              <a:spLocks noChangeShapeType="1"/>
            </p:cNvSpPr>
            <p:nvPr/>
          </p:nvSpPr>
          <p:spPr bwMode="auto">
            <a:xfrm>
              <a:off x="4001" y="1937"/>
              <a:ext cx="404" cy="26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98" name="Line 90"/>
            <p:cNvSpPr>
              <a:spLocks noChangeShapeType="1"/>
            </p:cNvSpPr>
            <p:nvPr/>
          </p:nvSpPr>
          <p:spPr bwMode="auto">
            <a:xfrm flipH="1">
              <a:off x="3860" y="2129"/>
              <a:ext cx="497" cy="2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 flipH="1" flipV="1">
              <a:off x="3579" y="1886"/>
              <a:ext cx="552" cy="18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100" name="Line 92"/>
            <p:cNvSpPr>
              <a:spLocks noChangeShapeType="1"/>
            </p:cNvSpPr>
            <p:nvPr/>
          </p:nvSpPr>
          <p:spPr bwMode="auto">
            <a:xfrm flipH="1">
              <a:off x="4261" y="1587"/>
              <a:ext cx="395" cy="3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3647" y="1798"/>
              <a:ext cx="339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 flipH="1">
              <a:off x="4246" y="2086"/>
              <a:ext cx="494" cy="2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103" name="Line 95"/>
            <p:cNvSpPr>
              <a:spLocks noChangeShapeType="1"/>
            </p:cNvSpPr>
            <p:nvPr/>
          </p:nvSpPr>
          <p:spPr bwMode="auto">
            <a:xfrm flipH="1">
              <a:off x="3719" y="1549"/>
              <a:ext cx="541" cy="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H="1" flipV="1">
              <a:off x="4437" y="1810"/>
              <a:ext cx="197" cy="5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H="1" flipV="1">
              <a:off x="3970" y="1298"/>
              <a:ext cx="534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3106" name="Arc 98"/>
          <p:cNvSpPr>
            <a:spLocks/>
          </p:cNvSpPr>
          <p:nvPr/>
        </p:nvSpPr>
        <p:spPr bwMode="auto">
          <a:xfrm flipV="1">
            <a:off x="4703763" y="4476750"/>
            <a:ext cx="671512" cy="136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3107" name="Rectangle 99"/>
          <p:cNvSpPr>
            <a:spLocks noChangeArrowheads="1"/>
          </p:cNvSpPr>
          <p:nvPr/>
        </p:nvSpPr>
        <p:spPr bwMode="auto">
          <a:xfrm>
            <a:off x="3352800" y="2590800"/>
            <a:ext cx="3113088" cy="3635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hu-HU" b="0">
                <a:solidFill>
                  <a:schemeClr val="tx1"/>
                </a:solidFill>
              </a:rPr>
              <a:t>Újonnan szintetizált MHC I</a:t>
            </a:r>
            <a:endParaRPr lang="en-GB" b="0">
              <a:solidFill>
                <a:schemeClr val="tx1"/>
              </a:solidFill>
            </a:endParaRPr>
          </a:p>
        </p:txBody>
      </p:sp>
      <p:sp>
        <p:nvSpPr>
          <p:cNvPr id="43108" name="Rectangle 100"/>
          <p:cNvSpPr>
            <a:spLocks noChangeArrowheads="1"/>
          </p:cNvSpPr>
          <p:nvPr/>
        </p:nvSpPr>
        <p:spPr bwMode="auto">
          <a:xfrm>
            <a:off x="2366963" y="2906713"/>
            <a:ext cx="188912" cy="7905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109" name="AutoShape 101"/>
          <p:cNvSpPr>
            <a:spLocks noChangeArrowheads="1"/>
          </p:cNvSpPr>
          <p:nvPr/>
        </p:nvSpPr>
        <p:spPr bwMode="auto">
          <a:xfrm>
            <a:off x="2251075" y="2590800"/>
            <a:ext cx="492125" cy="784225"/>
          </a:xfrm>
          <a:prstGeom prst="roundRect">
            <a:avLst>
              <a:gd name="adj" fmla="val 35421"/>
            </a:avLst>
          </a:prstGeom>
          <a:solidFill>
            <a:srgbClr val="FFFF00"/>
          </a:solidFill>
          <a:ln w="12700">
            <a:solidFill>
              <a:srgbClr val="00020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110" name="AutoShape 102"/>
          <p:cNvSpPr>
            <a:spLocks noChangeArrowheads="1"/>
          </p:cNvSpPr>
          <p:nvPr/>
        </p:nvSpPr>
        <p:spPr bwMode="gray">
          <a:xfrm>
            <a:off x="2743200" y="2611438"/>
            <a:ext cx="492125" cy="444500"/>
          </a:xfrm>
          <a:prstGeom prst="roundRect">
            <a:avLst>
              <a:gd name="adj" fmla="val 35421"/>
            </a:avLst>
          </a:prstGeom>
          <a:solidFill>
            <a:srgbClr val="FF99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111" name="AutoShape 103"/>
          <p:cNvSpPr>
            <a:spLocks noChangeArrowheads="1"/>
          </p:cNvSpPr>
          <p:nvPr/>
        </p:nvSpPr>
        <p:spPr bwMode="gray">
          <a:xfrm rot="1714882">
            <a:off x="2759075" y="2093913"/>
            <a:ext cx="495300" cy="590550"/>
          </a:xfrm>
          <a:prstGeom prst="roundRect">
            <a:avLst>
              <a:gd name="adj" fmla="val 35421"/>
            </a:avLst>
          </a:prstGeom>
          <a:solidFill>
            <a:srgbClr val="FFFF00"/>
          </a:solidFill>
          <a:ln w="12700">
            <a:solidFill>
              <a:srgbClr val="00020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112" name="AutoShape 104"/>
          <p:cNvSpPr>
            <a:spLocks noChangeArrowheads="1"/>
          </p:cNvSpPr>
          <p:nvPr/>
        </p:nvSpPr>
        <p:spPr bwMode="gray">
          <a:xfrm rot="19660845" flipH="1">
            <a:off x="2238375" y="2117725"/>
            <a:ext cx="474663" cy="566738"/>
          </a:xfrm>
          <a:prstGeom prst="roundRect">
            <a:avLst>
              <a:gd name="adj" fmla="val 35421"/>
            </a:avLst>
          </a:prstGeom>
          <a:solidFill>
            <a:srgbClr val="FFFF00"/>
          </a:solidFill>
          <a:ln w="12700">
            <a:solidFill>
              <a:srgbClr val="00020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113" name="Oval 105"/>
          <p:cNvSpPr>
            <a:spLocks noChangeArrowheads="1"/>
          </p:cNvSpPr>
          <p:nvPr/>
        </p:nvSpPr>
        <p:spPr bwMode="gray">
          <a:xfrm>
            <a:off x="2270125" y="2162175"/>
            <a:ext cx="995363" cy="315913"/>
          </a:xfrm>
          <a:prstGeom prst="ellipse">
            <a:avLst/>
          </a:prstGeom>
          <a:solidFill>
            <a:srgbClr val="CCFF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116" name="Text Box 108"/>
          <p:cNvSpPr txBox="1">
            <a:spLocks noChangeArrowheads="1"/>
          </p:cNvSpPr>
          <p:nvPr/>
        </p:nvSpPr>
        <p:spPr bwMode="auto">
          <a:xfrm>
            <a:off x="1187450" y="45815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0"/>
              <a:t>Saját v. vírus fehérje</a:t>
            </a:r>
          </a:p>
        </p:txBody>
      </p:sp>
      <p:sp>
        <p:nvSpPr>
          <p:cNvPr id="43118" name="Text Box 110"/>
          <p:cNvSpPr txBox="1">
            <a:spLocks noChangeArrowheads="1"/>
          </p:cNvSpPr>
          <p:nvPr/>
        </p:nvSpPr>
        <p:spPr bwMode="auto">
          <a:xfrm>
            <a:off x="6084888" y="48688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grpSp>
        <p:nvGrpSpPr>
          <p:cNvPr id="43122" name="Group 114"/>
          <p:cNvGrpSpPr>
            <a:grpSpLocks/>
          </p:cNvGrpSpPr>
          <p:nvPr/>
        </p:nvGrpSpPr>
        <p:grpSpPr bwMode="auto">
          <a:xfrm>
            <a:off x="5867400" y="3429000"/>
            <a:ext cx="1295400" cy="1806575"/>
            <a:chOff x="3696" y="2160"/>
            <a:chExt cx="816" cy="1138"/>
          </a:xfrm>
        </p:grpSpPr>
        <p:sp>
          <p:nvSpPr>
            <p:cNvPr id="43114" name="Arc 106"/>
            <p:cNvSpPr>
              <a:spLocks/>
            </p:cNvSpPr>
            <p:nvPr/>
          </p:nvSpPr>
          <p:spPr bwMode="auto">
            <a:xfrm flipV="1">
              <a:off x="3791" y="2160"/>
              <a:ext cx="508" cy="8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025"/>
                <a:gd name="T2" fmla="*/ 21596 w 21600"/>
                <a:gd name="T3" fmla="*/ 22025 h 22025"/>
                <a:gd name="T4" fmla="*/ 0 w 21600"/>
                <a:gd name="T5" fmla="*/ 21600 h 2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2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41"/>
                    <a:pt x="21598" y="21883"/>
                    <a:pt x="21595" y="22024"/>
                  </a:cubicBezTo>
                </a:path>
                <a:path w="21600" h="2202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41"/>
                    <a:pt x="21598" y="21883"/>
                    <a:pt x="21595" y="220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43119" name="Text Box 111"/>
            <p:cNvSpPr txBox="1">
              <a:spLocks noChangeArrowheads="1"/>
            </p:cNvSpPr>
            <p:nvPr/>
          </p:nvSpPr>
          <p:spPr bwMode="auto">
            <a:xfrm>
              <a:off x="3696" y="3067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0"/>
                <a:t>peptidek</a:t>
              </a:r>
            </a:p>
          </p:txBody>
        </p:sp>
      </p:grpSp>
      <p:sp>
        <p:nvSpPr>
          <p:cNvPr id="43120" name="Rectangle 11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2800" b="0"/>
              <a:t>MHC I + endogén peptid komplex keletkezése</a:t>
            </a:r>
            <a:endParaRPr lang="en-US" sz="2800" b="0"/>
          </a:p>
        </p:txBody>
      </p:sp>
      <p:sp>
        <p:nvSpPr>
          <p:cNvPr id="43121" name="Text Box 113"/>
          <p:cNvSpPr txBox="1">
            <a:spLocks noChangeArrowheads="1"/>
          </p:cNvSpPr>
          <p:nvPr/>
        </p:nvSpPr>
        <p:spPr bwMode="auto">
          <a:xfrm>
            <a:off x="6084888" y="5942013"/>
            <a:ext cx="3419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0"/>
              <a:t>Folyamatos degradáció: hidrofób és bázikus a.s. mellett hasít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 animBg="1"/>
      <p:bldP spid="43027" grpId="0" animBg="1"/>
      <p:bldP spid="43029" grpId="0" animBg="1"/>
      <p:bldP spid="43030" grpId="0" animBg="1"/>
      <p:bldP spid="43031" grpId="0" animBg="1"/>
      <p:bldP spid="43032" grpId="0" animBg="1"/>
      <p:bldP spid="43033" grpId="0" animBg="1"/>
      <p:bldP spid="43034" grpId="0" animBg="1"/>
      <p:bldP spid="43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0" y="217488"/>
          <a:ext cx="9144000" cy="6424612"/>
        </p:xfrm>
        <a:graphic>
          <a:graphicData uri="http://schemas.openxmlformats.org/presentationml/2006/ole">
            <p:oleObj spid="_x0000_s134146" name="Image" r:id="rId3" imgW="7090717" imgH="4981292" progId="Photoshop.Image.5">
              <p:embed/>
            </p:oleObj>
          </a:graphicData>
        </a:graphic>
      </p:graphicFrame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4724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 b="0">
                <a:solidFill>
                  <a:schemeClr val="tx1"/>
                </a:solidFill>
              </a:rPr>
              <a:t>Proteoszómák a proteineket HIDROFÓB és BÁZIKUS aminosavak mellett hasítják, a peptidek a citoplazmába jutnak</a:t>
            </a:r>
            <a:endParaRPr lang="en-GB" sz="2400" b="0">
              <a:solidFill>
                <a:schemeClr val="tx1"/>
              </a:solidFill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946150"/>
            <a:ext cx="91440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400" b="0">
                <a:solidFill>
                  <a:schemeClr val="tx1"/>
                </a:solidFill>
              </a:rPr>
              <a:t>Cytoplas</a:t>
            </a:r>
            <a:r>
              <a:rPr lang="hu-HU" sz="2400" b="0">
                <a:solidFill>
                  <a:schemeClr val="tx1"/>
                </a:solidFill>
              </a:rPr>
              <a:t>atikus</a:t>
            </a:r>
            <a:r>
              <a:rPr lang="en-GB" sz="2400" b="0">
                <a:solidFill>
                  <a:schemeClr val="tx1"/>
                </a:solidFill>
              </a:rPr>
              <a:t> </a:t>
            </a:r>
            <a:r>
              <a:rPr lang="hu-HU" sz="2400" b="0">
                <a:solidFill>
                  <a:schemeClr val="tx1"/>
                </a:solidFill>
              </a:rPr>
              <a:t>fehérjék</a:t>
            </a:r>
            <a:r>
              <a:rPr lang="en-GB" sz="2400" b="0">
                <a:solidFill>
                  <a:schemeClr val="tx1"/>
                </a:solidFill>
              </a:rPr>
              <a:t>, </a:t>
            </a:r>
            <a:r>
              <a:rPr lang="hu-HU" sz="2400" b="0">
                <a:solidFill>
                  <a:schemeClr val="tx1"/>
                </a:solidFill>
              </a:rPr>
              <a:t>saját és nem saját</a:t>
            </a:r>
            <a:endParaRPr lang="en-GB" sz="2400" b="0">
              <a:solidFill>
                <a:schemeClr val="tx1"/>
              </a:solidFill>
            </a:endParaRPr>
          </a:p>
          <a:p>
            <a:pPr algn="ctr" eaLnBrk="0" hangingPunct="0"/>
            <a:r>
              <a:rPr lang="hu-HU" sz="2400" b="0">
                <a:solidFill>
                  <a:schemeClr val="tx1"/>
                </a:solidFill>
              </a:rPr>
              <a:t>FOLYAMATOSAN DEGRADÁLÓDNAK</a:t>
            </a:r>
            <a:endParaRPr lang="en-GB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73138"/>
          </a:xfrm>
        </p:spPr>
        <p:txBody>
          <a:bodyPr/>
          <a:lstStyle/>
          <a:p>
            <a:r>
              <a:rPr lang="en-US" sz="2800" u="sng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ransporter associated with </a:t>
            </a:r>
            <a:r>
              <a:rPr lang="en-US" sz="2800" u="sng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ntigen </a:t>
            </a:r>
            <a:r>
              <a:rPr lang="en-US" sz="2800" u="sng">
                <a:solidFill>
                  <a:srgbClr val="FFFF00"/>
                </a:solidFill>
                <a:latin typeface="Comic Sans MS" pitchFamily="66" charset="0"/>
              </a:rPr>
              <a:t>P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rocessing</a:t>
            </a:r>
          </a:p>
        </p:txBody>
      </p:sp>
      <p:pic>
        <p:nvPicPr>
          <p:cNvPr id="72707" name="Picture 3" descr="F08-0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052513"/>
            <a:ext cx="7132637" cy="4708525"/>
          </a:xfrm>
          <a:prstGeom prst="rect">
            <a:avLst/>
          </a:prstGeom>
          <a:noFill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5876925"/>
            <a:ext cx="93662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400" b="0"/>
              <a:t>S</a:t>
            </a:r>
            <a:r>
              <a:rPr lang="hu-HU" sz="2400" b="0"/>
              <a:t>Z</a:t>
            </a:r>
            <a:r>
              <a:rPr lang="en-GB" sz="2400" b="0"/>
              <a:t>ELE</a:t>
            </a:r>
            <a:r>
              <a:rPr lang="hu-HU" sz="2400" b="0"/>
              <a:t>K</a:t>
            </a:r>
            <a:r>
              <a:rPr lang="en-GB" sz="2400" b="0"/>
              <a:t>TIVIT</a:t>
            </a:r>
            <a:r>
              <a:rPr lang="hu-HU" sz="2400" b="0"/>
              <a:t>ÁS</a:t>
            </a:r>
            <a:r>
              <a:rPr lang="en-GB" sz="2400" b="0"/>
              <a:t>: TAP &gt;8 amino</a:t>
            </a:r>
            <a:r>
              <a:rPr lang="hu-HU" sz="2400" b="0"/>
              <a:t>savnyi hidrofób C terminálisú peptideket preferálja</a:t>
            </a:r>
            <a:endParaRPr lang="en-GB" sz="2400" b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019925" y="1125538"/>
            <a:ext cx="1728788" cy="1187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ATP </a:t>
            </a:r>
            <a:r>
              <a:rPr lang="hu-HU" sz="2400" b="0">
                <a:solidFill>
                  <a:schemeClr val="tx1"/>
                </a:solidFill>
              </a:rPr>
              <a:t>függő</a:t>
            </a:r>
            <a:r>
              <a:rPr lang="en-US" sz="2400" b="0">
                <a:solidFill>
                  <a:schemeClr val="tx1"/>
                </a:solidFill>
              </a:rPr>
              <a:t> peptid trans</a:t>
            </a:r>
            <a:r>
              <a:rPr lang="hu-HU" sz="2400" b="0">
                <a:solidFill>
                  <a:schemeClr val="tx1"/>
                </a:solidFill>
              </a:rPr>
              <a:t>z</a:t>
            </a:r>
            <a:r>
              <a:rPr lang="en-US" sz="2400" b="0">
                <a:solidFill>
                  <a:schemeClr val="tx1"/>
                </a:solidFill>
              </a:rPr>
              <a:t>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  <p:bldP spid="7270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91" name="Rectangle 187"/>
          <p:cNvSpPr>
            <a:spLocks noChangeArrowheads="1"/>
          </p:cNvSpPr>
          <p:nvPr/>
        </p:nvSpPr>
        <p:spPr bwMode="auto">
          <a:xfrm>
            <a:off x="684213" y="1052513"/>
            <a:ext cx="7775575" cy="2447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gray">
          <a:xfrm>
            <a:off x="4337050" y="1447800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000" b="0">
                <a:solidFill>
                  <a:schemeClr val="tx1"/>
                </a:solidFill>
              </a:rPr>
              <a:t>DER</a:t>
            </a:r>
            <a:endParaRPr lang="en-GB" sz="2000" b="0"/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049338" y="2195513"/>
            <a:ext cx="300037" cy="1323975"/>
            <a:chOff x="4578" y="303"/>
            <a:chExt cx="189" cy="834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4639" y="796"/>
              <a:ext cx="76" cy="34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7110" name="Oval 6"/>
            <p:cNvSpPr>
              <a:spLocks noChangeArrowheads="1"/>
            </p:cNvSpPr>
            <p:nvPr/>
          </p:nvSpPr>
          <p:spPr bwMode="auto">
            <a:xfrm>
              <a:off x="4578" y="303"/>
              <a:ext cx="189" cy="5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079500" y="1965325"/>
            <a:ext cx="1211263" cy="1549400"/>
            <a:chOff x="1301" y="2082"/>
            <a:chExt cx="763" cy="976"/>
          </a:xfrm>
        </p:grpSpPr>
        <p:sp>
          <p:nvSpPr>
            <p:cNvPr id="47112" name="AutoShape 8"/>
            <p:cNvSpPr>
              <a:spLocks noChangeArrowheads="1"/>
            </p:cNvSpPr>
            <p:nvPr/>
          </p:nvSpPr>
          <p:spPr bwMode="gray">
            <a:xfrm rot="3632758">
              <a:off x="1740" y="2178"/>
              <a:ext cx="312" cy="336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gray">
            <a:xfrm>
              <a:off x="1531" y="2560"/>
              <a:ext cx="119" cy="4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114" name="AutoShape 10"/>
            <p:cNvSpPr>
              <a:spLocks noChangeArrowheads="1"/>
            </p:cNvSpPr>
            <p:nvPr/>
          </p:nvSpPr>
          <p:spPr bwMode="gray">
            <a:xfrm>
              <a:off x="1458" y="2361"/>
              <a:ext cx="310" cy="494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115" name="AutoShape 11"/>
            <p:cNvSpPr>
              <a:spLocks noChangeArrowheads="1"/>
            </p:cNvSpPr>
            <p:nvPr/>
          </p:nvSpPr>
          <p:spPr bwMode="gray">
            <a:xfrm rot="19444177" flipH="1">
              <a:off x="1301" y="2082"/>
              <a:ext cx="299" cy="322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7116" name="Oval 12"/>
          <p:cNvSpPr>
            <a:spLocks noChangeArrowheads="1"/>
          </p:cNvSpPr>
          <p:nvPr/>
        </p:nvSpPr>
        <p:spPr bwMode="gray">
          <a:xfrm>
            <a:off x="1219200" y="1828800"/>
            <a:ext cx="995363" cy="492125"/>
          </a:xfrm>
          <a:prstGeom prst="ellipse">
            <a:avLst/>
          </a:prstGeom>
          <a:solidFill>
            <a:srgbClr val="CCFF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28600" y="4876800"/>
            <a:ext cx="2036763" cy="9429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hu-HU" b="0"/>
              <a:t>MHC I-t inaktívan tartja</a:t>
            </a:r>
            <a:endParaRPr lang="en-GB" b="0"/>
          </a:p>
          <a:p>
            <a:pPr algn="ctr" eaLnBrk="0" hangingPunct="0"/>
            <a:endParaRPr lang="en-GB" sz="2000" b="0"/>
          </a:p>
        </p:txBody>
      </p:sp>
      <p:grpSp>
        <p:nvGrpSpPr>
          <p:cNvPr id="47118" name="Group 14"/>
          <p:cNvGrpSpPr>
            <a:grpSpLocks/>
          </p:cNvGrpSpPr>
          <p:nvPr/>
        </p:nvGrpSpPr>
        <p:grpSpPr bwMode="auto">
          <a:xfrm>
            <a:off x="2416175" y="1790700"/>
            <a:ext cx="1277938" cy="1785938"/>
            <a:chOff x="2143" y="1972"/>
            <a:chExt cx="805" cy="1125"/>
          </a:xfrm>
        </p:grpSpPr>
        <p:grpSp>
          <p:nvGrpSpPr>
            <p:cNvPr id="47119" name="Group 15"/>
            <p:cNvGrpSpPr>
              <a:grpSpLocks/>
            </p:cNvGrpSpPr>
            <p:nvPr/>
          </p:nvGrpSpPr>
          <p:grpSpPr bwMode="auto">
            <a:xfrm>
              <a:off x="2143" y="2263"/>
              <a:ext cx="189" cy="834"/>
              <a:chOff x="4578" y="303"/>
              <a:chExt cx="189" cy="834"/>
            </a:xfrm>
          </p:grpSpPr>
          <p:sp>
            <p:nvSpPr>
              <p:cNvPr id="47120" name="Rectangle 16"/>
              <p:cNvSpPr>
                <a:spLocks noChangeArrowheads="1"/>
              </p:cNvSpPr>
              <p:nvPr/>
            </p:nvSpPr>
            <p:spPr bwMode="auto">
              <a:xfrm>
                <a:off x="4639" y="796"/>
                <a:ext cx="76" cy="34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47121" name="Oval 17"/>
              <p:cNvSpPr>
                <a:spLocks noChangeArrowheads="1"/>
              </p:cNvSpPr>
              <p:nvPr/>
            </p:nvSpPr>
            <p:spPr bwMode="auto">
              <a:xfrm>
                <a:off x="4578" y="303"/>
                <a:ext cx="189" cy="56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47122" name="Group 18"/>
            <p:cNvGrpSpPr>
              <a:grpSpLocks/>
            </p:cNvGrpSpPr>
            <p:nvPr/>
          </p:nvGrpSpPr>
          <p:grpSpPr bwMode="auto">
            <a:xfrm>
              <a:off x="2162" y="1972"/>
              <a:ext cx="786" cy="1122"/>
              <a:chOff x="1301" y="1936"/>
              <a:chExt cx="786" cy="1122"/>
            </a:xfrm>
          </p:grpSpPr>
          <p:grpSp>
            <p:nvGrpSpPr>
              <p:cNvPr id="47123" name="Group 19"/>
              <p:cNvGrpSpPr>
                <a:grpSpLocks/>
              </p:cNvGrpSpPr>
              <p:nvPr/>
            </p:nvGrpSpPr>
            <p:grpSpPr bwMode="auto">
              <a:xfrm>
                <a:off x="1301" y="2082"/>
                <a:ext cx="763" cy="976"/>
                <a:chOff x="1301" y="2082"/>
                <a:chExt cx="763" cy="976"/>
              </a:xfrm>
            </p:grpSpPr>
            <p:sp>
              <p:nvSpPr>
                <p:cNvPr id="47124" name="AutoShape 20"/>
                <p:cNvSpPr>
                  <a:spLocks noChangeArrowheads="1"/>
                </p:cNvSpPr>
                <p:nvPr/>
              </p:nvSpPr>
              <p:spPr bwMode="gray">
                <a:xfrm rot="3632758">
                  <a:off x="1740" y="2178"/>
                  <a:ext cx="312" cy="336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DB30C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125" name="Rectangle 21"/>
                <p:cNvSpPr>
                  <a:spLocks noChangeArrowheads="1"/>
                </p:cNvSpPr>
                <p:nvPr/>
              </p:nvSpPr>
              <p:spPr bwMode="gray">
                <a:xfrm>
                  <a:off x="1531" y="2560"/>
                  <a:ext cx="119" cy="498"/>
                </a:xfrm>
                <a:prstGeom prst="rect">
                  <a:avLst/>
                </a:prstGeom>
                <a:solidFill>
                  <a:srgbClr val="FDB30C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126" name="AutoShape 22"/>
                <p:cNvSpPr>
                  <a:spLocks noChangeArrowheads="1"/>
                </p:cNvSpPr>
                <p:nvPr/>
              </p:nvSpPr>
              <p:spPr bwMode="gray">
                <a:xfrm>
                  <a:off x="1458" y="2361"/>
                  <a:ext cx="310" cy="494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DB30C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127" name="AutoShape 23"/>
                <p:cNvSpPr>
                  <a:spLocks noChangeArrowheads="1"/>
                </p:cNvSpPr>
                <p:nvPr/>
              </p:nvSpPr>
              <p:spPr bwMode="gray">
                <a:xfrm rot="19444177" flipH="1">
                  <a:off x="1301" y="2082"/>
                  <a:ext cx="299" cy="322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DB30C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47128" name="Oval 24"/>
              <p:cNvSpPr>
                <a:spLocks noChangeArrowheads="1"/>
              </p:cNvSpPr>
              <p:nvPr/>
            </p:nvSpPr>
            <p:spPr bwMode="gray">
              <a:xfrm>
                <a:off x="1460" y="1936"/>
                <a:ext cx="627" cy="310"/>
              </a:xfrm>
              <a:prstGeom prst="ellipse">
                <a:avLst/>
              </a:prstGeom>
              <a:solidFill>
                <a:srgbClr val="CCFF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2382838" y="1981200"/>
            <a:ext cx="1323975" cy="1519238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gray">
          <a:xfrm>
            <a:off x="685800" y="3500438"/>
            <a:ext cx="7772400" cy="138112"/>
          </a:xfrm>
          <a:prstGeom prst="rect">
            <a:avLst/>
          </a:prstGeom>
          <a:solidFill>
            <a:schemeClr val="bg2"/>
          </a:solidFill>
          <a:ln w="12700">
            <a:solidFill>
              <a:srgbClr val="0002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5414963" y="2727325"/>
            <a:ext cx="1363662" cy="1033463"/>
            <a:chOff x="1733" y="1103"/>
            <a:chExt cx="2303" cy="1875"/>
          </a:xfrm>
        </p:grpSpPr>
        <p:grpSp>
          <p:nvGrpSpPr>
            <p:cNvPr id="47132" name="Group 28"/>
            <p:cNvGrpSpPr>
              <a:grpSpLocks/>
            </p:cNvGrpSpPr>
            <p:nvPr/>
          </p:nvGrpSpPr>
          <p:grpSpPr bwMode="auto">
            <a:xfrm rot="-1774329">
              <a:off x="1733" y="1250"/>
              <a:ext cx="976" cy="1728"/>
              <a:chOff x="1862" y="1205"/>
              <a:chExt cx="976" cy="1728"/>
            </a:xfrm>
          </p:grpSpPr>
          <p:sp>
            <p:nvSpPr>
              <p:cNvPr id="47133" name="Oval 29"/>
              <p:cNvSpPr>
                <a:spLocks noChangeArrowheads="1"/>
              </p:cNvSpPr>
              <p:nvPr/>
            </p:nvSpPr>
            <p:spPr bwMode="auto">
              <a:xfrm>
                <a:off x="1862" y="1911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34" name="AutoShape 30"/>
              <p:cNvSpPr>
                <a:spLocks noChangeArrowheads="1"/>
              </p:cNvSpPr>
              <p:nvPr/>
            </p:nvSpPr>
            <p:spPr bwMode="auto">
              <a:xfrm>
                <a:off x="2024" y="1205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35" name="Rectangle 31"/>
              <p:cNvSpPr>
                <a:spLocks noChangeArrowheads="1"/>
              </p:cNvSpPr>
              <p:nvPr/>
            </p:nvSpPr>
            <p:spPr bwMode="auto">
              <a:xfrm>
                <a:off x="1902" y="2134"/>
                <a:ext cx="788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136" name="Group 32"/>
            <p:cNvGrpSpPr>
              <a:grpSpLocks/>
            </p:cNvGrpSpPr>
            <p:nvPr/>
          </p:nvGrpSpPr>
          <p:grpSpPr bwMode="auto">
            <a:xfrm rot="1660378">
              <a:off x="3060" y="1209"/>
              <a:ext cx="976" cy="1769"/>
              <a:chOff x="2936" y="1154"/>
              <a:chExt cx="976" cy="1769"/>
            </a:xfrm>
          </p:grpSpPr>
          <p:sp>
            <p:nvSpPr>
              <p:cNvPr id="47137" name="Oval 33"/>
              <p:cNvSpPr>
                <a:spLocks noChangeArrowheads="1"/>
              </p:cNvSpPr>
              <p:nvPr/>
            </p:nvSpPr>
            <p:spPr bwMode="auto">
              <a:xfrm>
                <a:off x="2936" y="1901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38" name="AutoShape 34"/>
              <p:cNvSpPr>
                <a:spLocks noChangeArrowheads="1"/>
              </p:cNvSpPr>
              <p:nvPr/>
            </p:nvSpPr>
            <p:spPr bwMode="auto">
              <a:xfrm>
                <a:off x="3078" y="1154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39" name="Rectangle 35"/>
              <p:cNvSpPr>
                <a:spLocks noChangeArrowheads="1"/>
              </p:cNvSpPr>
              <p:nvPr/>
            </p:nvSpPr>
            <p:spPr bwMode="auto">
              <a:xfrm>
                <a:off x="3056" y="2154"/>
                <a:ext cx="815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140" name="Group 36"/>
            <p:cNvGrpSpPr>
              <a:grpSpLocks/>
            </p:cNvGrpSpPr>
            <p:nvPr/>
          </p:nvGrpSpPr>
          <p:grpSpPr bwMode="auto">
            <a:xfrm>
              <a:off x="2433" y="1103"/>
              <a:ext cx="903" cy="642"/>
              <a:chOff x="2440" y="1444"/>
              <a:chExt cx="903" cy="642"/>
            </a:xfrm>
          </p:grpSpPr>
          <p:sp>
            <p:nvSpPr>
              <p:cNvPr id="47141" name="Oval 37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42" name="Rectangle 38"/>
              <p:cNvSpPr>
                <a:spLocks noChangeArrowheads="1"/>
              </p:cNvSpPr>
              <p:nvPr/>
            </p:nvSpPr>
            <p:spPr bwMode="auto">
              <a:xfrm>
                <a:off x="2440" y="1646"/>
                <a:ext cx="903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grpSp>
        <p:nvGrpSpPr>
          <p:cNvPr id="47143" name="Group 39"/>
          <p:cNvGrpSpPr>
            <a:grpSpLocks/>
          </p:cNvGrpSpPr>
          <p:nvPr/>
        </p:nvGrpSpPr>
        <p:grpSpPr bwMode="auto">
          <a:xfrm>
            <a:off x="5405438" y="2744788"/>
            <a:ext cx="1377950" cy="1019175"/>
            <a:chOff x="139" y="2396"/>
            <a:chExt cx="2302" cy="1833"/>
          </a:xfrm>
        </p:grpSpPr>
        <p:grpSp>
          <p:nvGrpSpPr>
            <p:cNvPr id="47144" name="Group 40"/>
            <p:cNvGrpSpPr>
              <a:grpSpLocks/>
            </p:cNvGrpSpPr>
            <p:nvPr/>
          </p:nvGrpSpPr>
          <p:grpSpPr bwMode="auto">
            <a:xfrm rot="1899750">
              <a:off x="139" y="2437"/>
              <a:ext cx="976" cy="1728"/>
              <a:chOff x="1862" y="1204"/>
              <a:chExt cx="976" cy="1728"/>
            </a:xfrm>
          </p:grpSpPr>
          <p:sp>
            <p:nvSpPr>
              <p:cNvPr id="47145" name="Oval 41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46" name="AutoShape 42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47" name="Rectangle 43"/>
              <p:cNvSpPr>
                <a:spLocks noChangeArrowheads="1"/>
              </p:cNvSpPr>
              <p:nvPr/>
            </p:nvSpPr>
            <p:spPr bwMode="auto">
              <a:xfrm>
                <a:off x="2010" y="2161"/>
                <a:ext cx="780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148" name="Group 44"/>
            <p:cNvGrpSpPr>
              <a:grpSpLocks/>
            </p:cNvGrpSpPr>
            <p:nvPr/>
          </p:nvGrpSpPr>
          <p:grpSpPr bwMode="auto">
            <a:xfrm rot="-2249578">
              <a:off x="1465" y="2396"/>
              <a:ext cx="976" cy="1769"/>
              <a:chOff x="2937" y="1156"/>
              <a:chExt cx="976" cy="1769"/>
            </a:xfrm>
          </p:grpSpPr>
          <p:sp>
            <p:nvSpPr>
              <p:cNvPr id="47149" name="Oval 45"/>
              <p:cNvSpPr>
                <a:spLocks noChangeArrowheads="1"/>
              </p:cNvSpPr>
              <p:nvPr/>
            </p:nvSpPr>
            <p:spPr bwMode="auto">
              <a:xfrm>
                <a:off x="2937" y="1903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50" name="AutoShape 46"/>
              <p:cNvSpPr>
                <a:spLocks noChangeArrowheads="1"/>
              </p:cNvSpPr>
              <p:nvPr/>
            </p:nvSpPr>
            <p:spPr bwMode="auto">
              <a:xfrm>
                <a:off x="3079" y="1156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51" name="Rectangle 47"/>
              <p:cNvSpPr>
                <a:spLocks noChangeArrowheads="1"/>
              </p:cNvSpPr>
              <p:nvPr/>
            </p:nvSpPr>
            <p:spPr bwMode="auto">
              <a:xfrm>
                <a:off x="2959" y="2155"/>
                <a:ext cx="806" cy="379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152" name="Group 48"/>
            <p:cNvGrpSpPr>
              <a:grpSpLocks/>
            </p:cNvGrpSpPr>
            <p:nvPr/>
          </p:nvGrpSpPr>
          <p:grpSpPr bwMode="auto">
            <a:xfrm>
              <a:off x="829" y="3587"/>
              <a:ext cx="893" cy="642"/>
              <a:chOff x="2446" y="1444"/>
              <a:chExt cx="893" cy="642"/>
            </a:xfrm>
          </p:grpSpPr>
          <p:sp>
            <p:nvSpPr>
              <p:cNvPr id="47153" name="Oval 49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54" name="Rectangle 50"/>
              <p:cNvSpPr>
                <a:spLocks noChangeArrowheads="1"/>
              </p:cNvSpPr>
              <p:nvPr/>
            </p:nvSpPr>
            <p:spPr bwMode="auto">
              <a:xfrm>
                <a:off x="2446" y="1643"/>
                <a:ext cx="893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grpSp>
        <p:nvGrpSpPr>
          <p:cNvPr id="47155" name="Group 51"/>
          <p:cNvGrpSpPr>
            <a:grpSpLocks/>
          </p:cNvGrpSpPr>
          <p:nvPr/>
        </p:nvGrpSpPr>
        <p:grpSpPr bwMode="auto">
          <a:xfrm>
            <a:off x="5414963" y="2727325"/>
            <a:ext cx="1363662" cy="1033463"/>
            <a:chOff x="1733" y="1103"/>
            <a:chExt cx="2303" cy="1875"/>
          </a:xfrm>
        </p:grpSpPr>
        <p:grpSp>
          <p:nvGrpSpPr>
            <p:cNvPr id="47156" name="Group 52"/>
            <p:cNvGrpSpPr>
              <a:grpSpLocks/>
            </p:cNvGrpSpPr>
            <p:nvPr/>
          </p:nvGrpSpPr>
          <p:grpSpPr bwMode="auto">
            <a:xfrm rot="-1774329">
              <a:off x="1733" y="1250"/>
              <a:ext cx="976" cy="1728"/>
              <a:chOff x="1862" y="1205"/>
              <a:chExt cx="976" cy="1728"/>
            </a:xfrm>
          </p:grpSpPr>
          <p:sp>
            <p:nvSpPr>
              <p:cNvPr id="47157" name="Oval 53"/>
              <p:cNvSpPr>
                <a:spLocks noChangeArrowheads="1"/>
              </p:cNvSpPr>
              <p:nvPr/>
            </p:nvSpPr>
            <p:spPr bwMode="auto">
              <a:xfrm>
                <a:off x="1862" y="1911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58" name="AutoShape 54"/>
              <p:cNvSpPr>
                <a:spLocks noChangeArrowheads="1"/>
              </p:cNvSpPr>
              <p:nvPr/>
            </p:nvSpPr>
            <p:spPr bwMode="auto">
              <a:xfrm>
                <a:off x="2024" y="1205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59" name="Rectangle 55"/>
              <p:cNvSpPr>
                <a:spLocks noChangeArrowheads="1"/>
              </p:cNvSpPr>
              <p:nvPr/>
            </p:nvSpPr>
            <p:spPr bwMode="auto">
              <a:xfrm>
                <a:off x="1902" y="2134"/>
                <a:ext cx="788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160" name="Group 56"/>
            <p:cNvGrpSpPr>
              <a:grpSpLocks/>
            </p:cNvGrpSpPr>
            <p:nvPr/>
          </p:nvGrpSpPr>
          <p:grpSpPr bwMode="auto">
            <a:xfrm rot="1660378">
              <a:off x="3060" y="1209"/>
              <a:ext cx="976" cy="1769"/>
              <a:chOff x="2936" y="1154"/>
              <a:chExt cx="976" cy="1769"/>
            </a:xfrm>
          </p:grpSpPr>
          <p:sp>
            <p:nvSpPr>
              <p:cNvPr id="47161" name="Oval 57"/>
              <p:cNvSpPr>
                <a:spLocks noChangeArrowheads="1"/>
              </p:cNvSpPr>
              <p:nvPr/>
            </p:nvSpPr>
            <p:spPr bwMode="auto">
              <a:xfrm>
                <a:off x="2936" y="1901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62" name="AutoShape 58"/>
              <p:cNvSpPr>
                <a:spLocks noChangeArrowheads="1"/>
              </p:cNvSpPr>
              <p:nvPr/>
            </p:nvSpPr>
            <p:spPr bwMode="auto">
              <a:xfrm>
                <a:off x="3078" y="1154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63" name="Rectangle 59"/>
              <p:cNvSpPr>
                <a:spLocks noChangeArrowheads="1"/>
              </p:cNvSpPr>
              <p:nvPr/>
            </p:nvSpPr>
            <p:spPr bwMode="auto">
              <a:xfrm>
                <a:off x="3056" y="2154"/>
                <a:ext cx="815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164" name="Group 60"/>
            <p:cNvGrpSpPr>
              <a:grpSpLocks/>
            </p:cNvGrpSpPr>
            <p:nvPr/>
          </p:nvGrpSpPr>
          <p:grpSpPr bwMode="auto">
            <a:xfrm>
              <a:off x="2433" y="1103"/>
              <a:ext cx="903" cy="642"/>
              <a:chOff x="2440" y="1444"/>
              <a:chExt cx="903" cy="642"/>
            </a:xfrm>
          </p:grpSpPr>
          <p:sp>
            <p:nvSpPr>
              <p:cNvPr id="47165" name="Oval 61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66" name="Rectangle 62"/>
              <p:cNvSpPr>
                <a:spLocks noChangeArrowheads="1"/>
              </p:cNvSpPr>
              <p:nvPr/>
            </p:nvSpPr>
            <p:spPr bwMode="auto">
              <a:xfrm>
                <a:off x="2440" y="1646"/>
                <a:ext cx="903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grpSp>
        <p:nvGrpSpPr>
          <p:cNvPr id="47167" name="Group 63"/>
          <p:cNvGrpSpPr>
            <a:grpSpLocks/>
          </p:cNvGrpSpPr>
          <p:nvPr/>
        </p:nvGrpSpPr>
        <p:grpSpPr bwMode="auto">
          <a:xfrm>
            <a:off x="5405438" y="2744788"/>
            <a:ext cx="1377950" cy="1019175"/>
            <a:chOff x="139" y="2396"/>
            <a:chExt cx="2302" cy="1833"/>
          </a:xfrm>
        </p:grpSpPr>
        <p:grpSp>
          <p:nvGrpSpPr>
            <p:cNvPr id="47168" name="Group 64"/>
            <p:cNvGrpSpPr>
              <a:grpSpLocks/>
            </p:cNvGrpSpPr>
            <p:nvPr/>
          </p:nvGrpSpPr>
          <p:grpSpPr bwMode="auto">
            <a:xfrm rot="1899750">
              <a:off x="139" y="2437"/>
              <a:ext cx="976" cy="1728"/>
              <a:chOff x="1862" y="1204"/>
              <a:chExt cx="976" cy="1728"/>
            </a:xfrm>
          </p:grpSpPr>
          <p:sp>
            <p:nvSpPr>
              <p:cNvPr id="47169" name="Oval 65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70" name="AutoShape 66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71" name="Rectangle 67"/>
              <p:cNvSpPr>
                <a:spLocks noChangeArrowheads="1"/>
              </p:cNvSpPr>
              <p:nvPr/>
            </p:nvSpPr>
            <p:spPr bwMode="auto">
              <a:xfrm>
                <a:off x="2010" y="2161"/>
                <a:ext cx="780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172" name="Group 68"/>
            <p:cNvGrpSpPr>
              <a:grpSpLocks/>
            </p:cNvGrpSpPr>
            <p:nvPr/>
          </p:nvGrpSpPr>
          <p:grpSpPr bwMode="auto">
            <a:xfrm rot="-2249578">
              <a:off x="1465" y="2396"/>
              <a:ext cx="976" cy="1769"/>
              <a:chOff x="2937" y="1156"/>
              <a:chExt cx="976" cy="1769"/>
            </a:xfrm>
          </p:grpSpPr>
          <p:sp>
            <p:nvSpPr>
              <p:cNvPr id="47173" name="Oval 69"/>
              <p:cNvSpPr>
                <a:spLocks noChangeArrowheads="1"/>
              </p:cNvSpPr>
              <p:nvPr/>
            </p:nvSpPr>
            <p:spPr bwMode="auto">
              <a:xfrm>
                <a:off x="2937" y="1903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74" name="AutoShape 70"/>
              <p:cNvSpPr>
                <a:spLocks noChangeArrowheads="1"/>
              </p:cNvSpPr>
              <p:nvPr/>
            </p:nvSpPr>
            <p:spPr bwMode="auto">
              <a:xfrm>
                <a:off x="3079" y="1156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75" name="Rectangle 71"/>
              <p:cNvSpPr>
                <a:spLocks noChangeArrowheads="1"/>
              </p:cNvSpPr>
              <p:nvPr/>
            </p:nvSpPr>
            <p:spPr bwMode="auto">
              <a:xfrm>
                <a:off x="2959" y="2155"/>
                <a:ext cx="806" cy="379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829" y="3587"/>
              <a:ext cx="893" cy="642"/>
              <a:chOff x="2446" y="1444"/>
              <a:chExt cx="893" cy="642"/>
            </a:xfrm>
          </p:grpSpPr>
          <p:sp>
            <p:nvSpPr>
              <p:cNvPr id="47177" name="Oval 73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78" name="Rectangle 74"/>
              <p:cNvSpPr>
                <a:spLocks noChangeArrowheads="1"/>
              </p:cNvSpPr>
              <p:nvPr/>
            </p:nvSpPr>
            <p:spPr bwMode="auto">
              <a:xfrm>
                <a:off x="2446" y="1643"/>
                <a:ext cx="893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grpSp>
        <p:nvGrpSpPr>
          <p:cNvPr id="47179" name="Group 75"/>
          <p:cNvGrpSpPr>
            <a:grpSpLocks/>
          </p:cNvGrpSpPr>
          <p:nvPr/>
        </p:nvGrpSpPr>
        <p:grpSpPr bwMode="auto">
          <a:xfrm>
            <a:off x="5414963" y="2727325"/>
            <a:ext cx="1363662" cy="1033463"/>
            <a:chOff x="1733" y="1103"/>
            <a:chExt cx="2303" cy="1875"/>
          </a:xfrm>
        </p:grpSpPr>
        <p:grpSp>
          <p:nvGrpSpPr>
            <p:cNvPr id="47180" name="Group 76"/>
            <p:cNvGrpSpPr>
              <a:grpSpLocks/>
            </p:cNvGrpSpPr>
            <p:nvPr/>
          </p:nvGrpSpPr>
          <p:grpSpPr bwMode="auto">
            <a:xfrm rot="-1774329">
              <a:off x="1733" y="1250"/>
              <a:ext cx="976" cy="1728"/>
              <a:chOff x="1862" y="1205"/>
              <a:chExt cx="976" cy="1728"/>
            </a:xfrm>
          </p:grpSpPr>
          <p:sp>
            <p:nvSpPr>
              <p:cNvPr id="47181" name="Oval 77"/>
              <p:cNvSpPr>
                <a:spLocks noChangeArrowheads="1"/>
              </p:cNvSpPr>
              <p:nvPr/>
            </p:nvSpPr>
            <p:spPr bwMode="auto">
              <a:xfrm>
                <a:off x="1862" y="1911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82" name="AutoShape 78"/>
              <p:cNvSpPr>
                <a:spLocks noChangeArrowheads="1"/>
              </p:cNvSpPr>
              <p:nvPr/>
            </p:nvSpPr>
            <p:spPr bwMode="auto">
              <a:xfrm>
                <a:off x="2024" y="1205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83" name="Rectangle 79"/>
              <p:cNvSpPr>
                <a:spLocks noChangeArrowheads="1"/>
              </p:cNvSpPr>
              <p:nvPr/>
            </p:nvSpPr>
            <p:spPr bwMode="auto">
              <a:xfrm>
                <a:off x="1902" y="2134"/>
                <a:ext cx="788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184" name="Group 80"/>
            <p:cNvGrpSpPr>
              <a:grpSpLocks/>
            </p:cNvGrpSpPr>
            <p:nvPr/>
          </p:nvGrpSpPr>
          <p:grpSpPr bwMode="auto">
            <a:xfrm rot="1660378">
              <a:off x="3060" y="1209"/>
              <a:ext cx="976" cy="1769"/>
              <a:chOff x="2936" y="1154"/>
              <a:chExt cx="976" cy="1769"/>
            </a:xfrm>
          </p:grpSpPr>
          <p:sp>
            <p:nvSpPr>
              <p:cNvPr id="47185" name="Oval 81"/>
              <p:cNvSpPr>
                <a:spLocks noChangeArrowheads="1"/>
              </p:cNvSpPr>
              <p:nvPr/>
            </p:nvSpPr>
            <p:spPr bwMode="auto">
              <a:xfrm>
                <a:off x="2936" y="1901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86" name="AutoShape 82"/>
              <p:cNvSpPr>
                <a:spLocks noChangeArrowheads="1"/>
              </p:cNvSpPr>
              <p:nvPr/>
            </p:nvSpPr>
            <p:spPr bwMode="auto">
              <a:xfrm>
                <a:off x="3078" y="1154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87" name="Rectangle 83"/>
              <p:cNvSpPr>
                <a:spLocks noChangeArrowheads="1"/>
              </p:cNvSpPr>
              <p:nvPr/>
            </p:nvSpPr>
            <p:spPr bwMode="auto">
              <a:xfrm>
                <a:off x="3056" y="2154"/>
                <a:ext cx="815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188" name="Group 84"/>
            <p:cNvGrpSpPr>
              <a:grpSpLocks/>
            </p:cNvGrpSpPr>
            <p:nvPr/>
          </p:nvGrpSpPr>
          <p:grpSpPr bwMode="auto">
            <a:xfrm>
              <a:off x="2433" y="1103"/>
              <a:ext cx="903" cy="642"/>
              <a:chOff x="2440" y="1444"/>
              <a:chExt cx="903" cy="642"/>
            </a:xfrm>
          </p:grpSpPr>
          <p:sp>
            <p:nvSpPr>
              <p:cNvPr id="47189" name="Oval 85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90" name="Rectangle 86"/>
              <p:cNvSpPr>
                <a:spLocks noChangeArrowheads="1"/>
              </p:cNvSpPr>
              <p:nvPr/>
            </p:nvSpPr>
            <p:spPr bwMode="auto">
              <a:xfrm>
                <a:off x="2440" y="1646"/>
                <a:ext cx="903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grpSp>
        <p:nvGrpSpPr>
          <p:cNvPr id="47191" name="Group 87"/>
          <p:cNvGrpSpPr>
            <a:grpSpLocks/>
          </p:cNvGrpSpPr>
          <p:nvPr/>
        </p:nvGrpSpPr>
        <p:grpSpPr bwMode="auto">
          <a:xfrm>
            <a:off x="5405438" y="2744788"/>
            <a:ext cx="1377950" cy="1019175"/>
            <a:chOff x="139" y="2396"/>
            <a:chExt cx="2302" cy="1833"/>
          </a:xfrm>
        </p:grpSpPr>
        <p:grpSp>
          <p:nvGrpSpPr>
            <p:cNvPr id="47192" name="Group 88"/>
            <p:cNvGrpSpPr>
              <a:grpSpLocks/>
            </p:cNvGrpSpPr>
            <p:nvPr/>
          </p:nvGrpSpPr>
          <p:grpSpPr bwMode="auto">
            <a:xfrm rot="1899750">
              <a:off x="139" y="2437"/>
              <a:ext cx="976" cy="1728"/>
              <a:chOff x="1862" y="1204"/>
              <a:chExt cx="976" cy="1728"/>
            </a:xfrm>
          </p:grpSpPr>
          <p:sp>
            <p:nvSpPr>
              <p:cNvPr id="47193" name="Oval 89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94" name="AutoShape 90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95" name="Rectangle 91"/>
              <p:cNvSpPr>
                <a:spLocks noChangeArrowheads="1"/>
              </p:cNvSpPr>
              <p:nvPr/>
            </p:nvSpPr>
            <p:spPr bwMode="auto">
              <a:xfrm>
                <a:off x="2010" y="2161"/>
                <a:ext cx="780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196" name="Group 92"/>
            <p:cNvGrpSpPr>
              <a:grpSpLocks/>
            </p:cNvGrpSpPr>
            <p:nvPr/>
          </p:nvGrpSpPr>
          <p:grpSpPr bwMode="auto">
            <a:xfrm rot="-2249578">
              <a:off x="1465" y="2396"/>
              <a:ext cx="976" cy="1769"/>
              <a:chOff x="2937" y="1156"/>
              <a:chExt cx="976" cy="1769"/>
            </a:xfrm>
          </p:grpSpPr>
          <p:sp>
            <p:nvSpPr>
              <p:cNvPr id="47197" name="Oval 93"/>
              <p:cNvSpPr>
                <a:spLocks noChangeArrowheads="1"/>
              </p:cNvSpPr>
              <p:nvPr/>
            </p:nvSpPr>
            <p:spPr bwMode="auto">
              <a:xfrm>
                <a:off x="2937" y="1903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98" name="AutoShape 94"/>
              <p:cNvSpPr>
                <a:spLocks noChangeArrowheads="1"/>
              </p:cNvSpPr>
              <p:nvPr/>
            </p:nvSpPr>
            <p:spPr bwMode="auto">
              <a:xfrm>
                <a:off x="3079" y="1156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199" name="Rectangle 95"/>
              <p:cNvSpPr>
                <a:spLocks noChangeArrowheads="1"/>
              </p:cNvSpPr>
              <p:nvPr/>
            </p:nvSpPr>
            <p:spPr bwMode="auto">
              <a:xfrm>
                <a:off x="2959" y="2155"/>
                <a:ext cx="806" cy="379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200" name="Group 96"/>
            <p:cNvGrpSpPr>
              <a:grpSpLocks/>
            </p:cNvGrpSpPr>
            <p:nvPr/>
          </p:nvGrpSpPr>
          <p:grpSpPr bwMode="auto">
            <a:xfrm>
              <a:off x="829" y="3587"/>
              <a:ext cx="893" cy="642"/>
              <a:chOff x="2446" y="1444"/>
              <a:chExt cx="893" cy="642"/>
            </a:xfrm>
          </p:grpSpPr>
          <p:sp>
            <p:nvSpPr>
              <p:cNvPr id="47201" name="Oval 97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02" name="Rectangle 98"/>
              <p:cNvSpPr>
                <a:spLocks noChangeArrowheads="1"/>
              </p:cNvSpPr>
              <p:nvPr/>
            </p:nvSpPr>
            <p:spPr bwMode="auto">
              <a:xfrm>
                <a:off x="2446" y="1643"/>
                <a:ext cx="893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grpSp>
        <p:nvGrpSpPr>
          <p:cNvPr id="47203" name="Group 99"/>
          <p:cNvGrpSpPr>
            <a:grpSpLocks/>
          </p:cNvGrpSpPr>
          <p:nvPr/>
        </p:nvGrpSpPr>
        <p:grpSpPr bwMode="auto">
          <a:xfrm>
            <a:off x="5414963" y="2727325"/>
            <a:ext cx="1363662" cy="1033463"/>
            <a:chOff x="1733" y="1103"/>
            <a:chExt cx="2303" cy="1875"/>
          </a:xfrm>
        </p:grpSpPr>
        <p:grpSp>
          <p:nvGrpSpPr>
            <p:cNvPr id="47204" name="Group 100"/>
            <p:cNvGrpSpPr>
              <a:grpSpLocks/>
            </p:cNvGrpSpPr>
            <p:nvPr/>
          </p:nvGrpSpPr>
          <p:grpSpPr bwMode="auto">
            <a:xfrm rot="-1774329">
              <a:off x="1733" y="1250"/>
              <a:ext cx="976" cy="1728"/>
              <a:chOff x="1862" y="1205"/>
              <a:chExt cx="976" cy="1728"/>
            </a:xfrm>
          </p:grpSpPr>
          <p:sp>
            <p:nvSpPr>
              <p:cNvPr id="47205" name="Oval 101"/>
              <p:cNvSpPr>
                <a:spLocks noChangeArrowheads="1"/>
              </p:cNvSpPr>
              <p:nvPr/>
            </p:nvSpPr>
            <p:spPr bwMode="auto">
              <a:xfrm>
                <a:off x="1862" y="1911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06" name="AutoShape 102"/>
              <p:cNvSpPr>
                <a:spLocks noChangeArrowheads="1"/>
              </p:cNvSpPr>
              <p:nvPr/>
            </p:nvSpPr>
            <p:spPr bwMode="auto">
              <a:xfrm>
                <a:off x="2024" y="1205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07" name="Rectangle 103"/>
              <p:cNvSpPr>
                <a:spLocks noChangeArrowheads="1"/>
              </p:cNvSpPr>
              <p:nvPr/>
            </p:nvSpPr>
            <p:spPr bwMode="auto">
              <a:xfrm>
                <a:off x="1902" y="2134"/>
                <a:ext cx="788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208" name="Group 104"/>
            <p:cNvGrpSpPr>
              <a:grpSpLocks/>
            </p:cNvGrpSpPr>
            <p:nvPr/>
          </p:nvGrpSpPr>
          <p:grpSpPr bwMode="auto">
            <a:xfrm rot="1660378">
              <a:off x="3060" y="1209"/>
              <a:ext cx="976" cy="1769"/>
              <a:chOff x="2936" y="1154"/>
              <a:chExt cx="976" cy="1769"/>
            </a:xfrm>
          </p:grpSpPr>
          <p:sp>
            <p:nvSpPr>
              <p:cNvPr id="47209" name="Oval 105"/>
              <p:cNvSpPr>
                <a:spLocks noChangeArrowheads="1"/>
              </p:cNvSpPr>
              <p:nvPr/>
            </p:nvSpPr>
            <p:spPr bwMode="auto">
              <a:xfrm>
                <a:off x="2936" y="1901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10" name="AutoShape 106"/>
              <p:cNvSpPr>
                <a:spLocks noChangeArrowheads="1"/>
              </p:cNvSpPr>
              <p:nvPr/>
            </p:nvSpPr>
            <p:spPr bwMode="auto">
              <a:xfrm>
                <a:off x="3078" y="1154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11" name="Rectangle 107"/>
              <p:cNvSpPr>
                <a:spLocks noChangeArrowheads="1"/>
              </p:cNvSpPr>
              <p:nvPr/>
            </p:nvSpPr>
            <p:spPr bwMode="auto">
              <a:xfrm>
                <a:off x="3056" y="2154"/>
                <a:ext cx="815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212" name="Group 108"/>
            <p:cNvGrpSpPr>
              <a:grpSpLocks/>
            </p:cNvGrpSpPr>
            <p:nvPr/>
          </p:nvGrpSpPr>
          <p:grpSpPr bwMode="auto">
            <a:xfrm>
              <a:off x="2433" y="1103"/>
              <a:ext cx="903" cy="642"/>
              <a:chOff x="2440" y="1444"/>
              <a:chExt cx="903" cy="642"/>
            </a:xfrm>
          </p:grpSpPr>
          <p:sp>
            <p:nvSpPr>
              <p:cNvPr id="47213" name="Oval 109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14" name="Rectangle 110"/>
              <p:cNvSpPr>
                <a:spLocks noChangeArrowheads="1"/>
              </p:cNvSpPr>
              <p:nvPr/>
            </p:nvSpPr>
            <p:spPr bwMode="auto">
              <a:xfrm>
                <a:off x="2440" y="1646"/>
                <a:ext cx="903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grpSp>
        <p:nvGrpSpPr>
          <p:cNvPr id="47215" name="Group 111"/>
          <p:cNvGrpSpPr>
            <a:grpSpLocks/>
          </p:cNvGrpSpPr>
          <p:nvPr/>
        </p:nvGrpSpPr>
        <p:grpSpPr bwMode="auto">
          <a:xfrm>
            <a:off x="5405438" y="2744788"/>
            <a:ext cx="1377950" cy="1019175"/>
            <a:chOff x="139" y="2396"/>
            <a:chExt cx="2302" cy="1833"/>
          </a:xfrm>
        </p:grpSpPr>
        <p:grpSp>
          <p:nvGrpSpPr>
            <p:cNvPr id="47216" name="Group 112"/>
            <p:cNvGrpSpPr>
              <a:grpSpLocks/>
            </p:cNvGrpSpPr>
            <p:nvPr/>
          </p:nvGrpSpPr>
          <p:grpSpPr bwMode="auto">
            <a:xfrm rot="1899750">
              <a:off x="139" y="2437"/>
              <a:ext cx="976" cy="1728"/>
              <a:chOff x="1862" y="1204"/>
              <a:chExt cx="976" cy="1728"/>
            </a:xfrm>
          </p:grpSpPr>
          <p:sp>
            <p:nvSpPr>
              <p:cNvPr id="47217" name="Oval 113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18" name="AutoShape 114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19" name="Rectangle 115"/>
              <p:cNvSpPr>
                <a:spLocks noChangeArrowheads="1"/>
              </p:cNvSpPr>
              <p:nvPr/>
            </p:nvSpPr>
            <p:spPr bwMode="auto">
              <a:xfrm>
                <a:off x="2010" y="2161"/>
                <a:ext cx="780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220" name="Group 116"/>
            <p:cNvGrpSpPr>
              <a:grpSpLocks/>
            </p:cNvGrpSpPr>
            <p:nvPr/>
          </p:nvGrpSpPr>
          <p:grpSpPr bwMode="auto">
            <a:xfrm rot="-2249578">
              <a:off x="1465" y="2396"/>
              <a:ext cx="976" cy="1769"/>
              <a:chOff x="2937" y="1156"/>
              <a:chExt cx="976" cy="1769"/>
            </a:xfrm>
          </p:grpSpPr>
          <p:sp>
            <p:nvSpPr>
              <p:cNvPr id="47221" name="Oval 117"/>
              <p:cNvSpPr>
                <a:spLocks noChangeArrowheads="1"/>
              </p:cNvSpPr>
              <p:nvPr/>
            </p:nvSpPr>
            <p:spPr bwMode="auto">
              <a:xfrm>
                <a:off x="2937" y="1903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22" name="AutoShape 118"/>
              <p:cNvSpPr>
                <a:spLocks noChangeArrowheads="1"/>
              </p:cNvSpPr>
              <p:nvPr/>
            </p:nvSpPr>
            <p:spPr bwMode="auto">
              <a:xfrm>
                <a:off x="3079" y="1156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23" name="Rectangle 119"/>
              <p:cNvSpPr>
                <a:spLocks noChangeArrowheads="1"/>
              </p:cNvSpPr>
              <p:nvPr/>
            </p:nvSpPr>
            <p:spPr bwMode="auto">
              <a:xfrm>
                <a:off x="2959" y="2155"/>
                <a:ext cx="806" cy="379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224" name="Group 120"/>
            <p:cNvGrpSpPr>
              <a:grpSpLocks/>
            </p:cNvGrpSpPr>
            <p:nvPr/>
          </p:nvGrpSpPr>
          <p:grpSpPr bwMode="auto">
            <a:xfrm>
              <a:off x="829" y="3587"/>
              <a:ext cx="893" cy="642"/>
              <a:chOff x="2446" y="1444"/>
              <a:chExt cx="893" cy="642"/>
            </a:xfrm>
          </p:grpSpPr>
          <p:sp>
            <p:nvSpPr>
              <p:cNvPr id="47225" name="Oval 121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26" name="Rectangle 122"/>
              <p:cNvSpPr>
                <a:spLocks noChangeArrowheads="1"/>
              </p:cNvSpPr>
              <p:nvPr/>
            </p:nvSpPr>
            <p:spPr bwMode="auto">
              <a:xfrm>
                <a:off x="2446" y="1643"/>
                <a:ext cx="893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grpSp>
        <p:nvGrpSpPr>
          <p:cNvPr id="47227" name="Group 123"/>
          <p:cNvGrpSpPr>
            <a:grpSpLocks/>
          </p:cNvGrpSpPr>
          <p:nvPr/>
        </p:nvGrpSpPr>
        <p:grpSpPr bwMode="auto">
          <a:xfrm>
            <a:off x="5414963" y="2727325"/>
            <a:ext cx="1363662" cy="1033463"/>
            <a:chOff x="1733" y="1103"/>
            <a:chExt cx="2303" cy="1875"/>
          </a:xfrm>
        </p:grpSpPr>
        <p:grpSp>
          <p:nvGrpSpPr>
            <p:cNvPr id="47228" name="Group 124"/>
            <p:cNvGrpSpPr>
              <a:grpSpLocks/>
            </p:cNvGrpSpPr>
            <p:nvPr/>
          </p:nvGrpSpPr>
          <p:grpSpPr bwMode="auto">
            <a:xfrm rot="-1774329">
              <a:off x="1733" y="1250"/>
              <a:ext cx="976" cy="1728"/>
              <a:chOff x="1862" y="1205"/>
              <a:chExt cx="976" cy="1728"/>
            </a:xfrm>
          </p:grpSpPr>
          <p:sp>
            <p:nvSpPr>
              <p:cNvPr id="47229" name="Oval 125"/>
              <p:cNvSpPr>
                <a:spLocks noChangeArrowheads="1"/>
              </p:cNvSpPr>
              <p:nvPr/>
            </p:nvSpPr>
            <p:spPr bwMode="auto">
              <a:xfrm>
                <a:off x="1862" y="1911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30" name="AutoShape 126"/>
              <p:cNvSpPr>
                <a:spLocks noChangeArrowheads="1"/>
              </p:cNvSpPr>
              <p:nvPr/>
            </p:nvSpPr>
            <p:spPr bwMode="auto">
              <a:xfrm>
                <a:off x="2024" y="1205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31" name="Rectangle 127"/>
              <p:cNvSpPr>
                <a:spLocks noChangeArrowheads="1"/>
              </p:cNvSpPr>
              <p:nvPr/>
            </p:nvSpPr>
            <p:spPr bwMode="auto">
              <a:xfrm>
                <a:off x="1902" y="2134"/>
                <a:ext cx="788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232" name="Group 128"/>
            <p:cNvGrpSpPr>
              <a:grpSpLocks/>
            </p:cNvGrpSpPr>
            <p:nvPr/>
          </p:nvGrpSpPr>
          <p:grpSpPr bwMode="auto">
            <a:xfrm rot="1660378">
              <a:off x="3060" y="1209"/>
              <a:ext cx="976" cy="1769"/>
              <a:chOff x="2936" y="1154"/>
              <a:chExt cx="976" cy="1769"/>
            </a:xfrm>
          </p:grpSpPr>
          <p:sp>
            <p:nvSpPr>
              <p:cNvPr id="47233" name="Oval 129"/>
              <p:cNvSpPr>
                <a:spLocks noChangeArrowheads="1"/>
              </p:cNvSpPr>
              <p:nvPr/>
            </p:nvSpPr>
            <p:spPr bwMode="auto">
              <a:xfrm>
                <a:off x="2936" y="1901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34" name="AutoShape 130"/>
              <p:cNvSpPr>
                <a:spLocks noChangeArrowheads="1"/>
              </p:cNvSpPr>
              <p:nvPr/>
            </p:nvSpPr>
            <p:spPr bwMode="auto">
              <a:xfrm>
                <a:off x="3078" y="1154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35" name="Rectangle 131"/>
              <p:cNvSpPr>
                <a:spLocks noChangeArrowheads="1"/>
              </p:cNvSpPr>
              <p:nvPr/>
            </p:nvSpPr>
            <p:spPr bwMode="auto">
              <a:xfrm>
                <a:off x="3056" y="2154"/>
                <a:ext cx="815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236" name="Group 132"/>
            <p:cNvGrpSpPr>
              <a:grpSpLocks/>
            </p:cNvGrpSpPr>
            <p:nvPr/>
          </p:nvGrpSpPr>
          <p:grpSpPr bwMode="auto">
            <a:xfrm>
              <a:off x="2433" y="1103"/>
              <a:ext cx="903" cy="642"/>
              <a:chOff x="2440" y="1444"/>
              <a:chExt cx="903" cy="642"/>
            </a:xfrm>
          </p:grpSpPr>
          <p:sp>
            <p:nvSpPr>
              <p:cNvPr id="47237" name="Oval 133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38" name="Rectangle 134"/>
              <p:cNvSpPr>
                <a:spLocks noChangeArrowheads="1"/>
              </p:cNvSpPr>
              <p:nvPr/>
            </p:nvSpPr>
            <p:spPr bwMode="auto">
              <a:xfrm>
                <a:off x="2440" y="1646"/>
                <a:ext cx="903" cy="383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grpSp>
        <p:nvGrpSpPr>
          <p:cNvPr id="47239" name="Group 135"/>
          <p:cNvGrpSpPr>
            <a:grpSpLocks/>
          </p:cNvGrpSpPr>
          <p:nvPr/>
        </p:nvGrpSpPr>
        <p:grpSpPr bwMode="auto">
          <a:xfrm>
            <a:off x="5405438" y="2744788"/>
            <a:ext cx="1377950" cy="1019175"/>
            <a:chOff x="139" y="2396"/>
            <a:chExt cx="2302" cy="1833"/>
          </a:xfrm>
        </p:grpSpPr>
        <p:grpSp>
          <p:nvGrpSpPr>
            <p:cNvPr id="47240" name="Group 136"/>
            <p:cNvGrpSpPr>
              <a:grpSpLocks/>
            </p:cNvGrpSpPr>
            <p:nvPr/>
          </p:nvGrpSpPr>
          <p:grpSpPr bwMode="auto">
            <a:xfrm rot="1899750">
              <a:off x="139" y="2437"/>
              <a:ext cx="976" cy="1728"/>
              <a:chOff x="1862" y="1204"/>
              <a:chExt cx="976" cy="1728"/>
            </a:xfrm>
          </p:grpSpPr>
          <p:sp>
            <p:nvSpPr>
              <p:cNvPr id="47241" name="Oval 137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42" name="AutoShape 138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43" name="Rectangle 139"/>
              <p:cNvSpPr>
                <a:spLocks noChangeArrowheads="1"/>
              </p:cNvSpPr>
              <p:nvPr/>
            </p:nvSpPr>
            <p:spPr bwMode="auto">
              <a:xfrm>
                <a:off x="2010" y="2161"/>
                <a:ext cx="780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TAP-1</a:t>
                </a:r>
              </a:p>
            </p:txBody>
          </p:sp>
        </p:grpSp>
        <p:grpSp>
          <p:nvGrpSpPr>
            <p:cNvPr id="47244" name="Group 140"/>
            <p:cNvGrpSpPr>
              <a:grpSpLocks/>
            </p:cNvGrpSpPr>
            <p:nvPr/>
          </p:nvGrpSpPr>
          <p:grpSpPr bwMode="auto">
            <a:xfrm rot="-2249578">
              <a:off x="1465" y="2396"/>
              <a:ext cx="976" cy="1769"/>
              <a:chOff x="2937" y="1156"/>
              <a:chExt cx="976" cy="1769"/>
            </a:xfrm>
          </p:grpSpPr>
          <p:sp>
            <p:nvSpPr>
              <p:cNvPr id="47245" name="Oval 141"/>
              <p:cNvSpPr>
                <a:spLocks noChangeArrowheads="1"/>
              </p:cNvSpPr>
              <p:nvPr/>
            </p:nvSpPr>
            <p:spPr bwMode="auto">
              <a:xfrm>
                <a:off x="2937" y="1903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46" name="AutoShape 142"/>
              <p:cNvSpPr>
                <a:spLocks noChangeArrowheads="1"/>
              </p:cNvSpPr>
              <p:nvPr/>
            </p:nvSpPr>
            <p:spPr bwMode="auto">
              <a:xfrm>
                <a:off x="3079" y="1156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47" name="Rectangle 143"/>
              <p:cNvSpPr>
                <a:spLocks noChangeArrowheads="1"/>
              </p:cNvSpPr>
              <p:nvPr/>
            </p:nvSpPr>
            <p:spPr bwMode="auto">
              <a:xfrm>
                <a:off x="2959" y="2155"/>
                <a:ext cx="806" cy="379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TAP-2</a:t>
                </a:r>
              </a:p>
            </p:txBody>
          </p:sp>
        </p:grpSp>
        <p:grpSp>
          <p:nvGrpSpPr>
            <p:cNvPr id="47248" name="Group 144"/>
            <p:cNvGrpSpPr>
              <a:grpSpLocks/>
            </p:cNvGrpSpPr>
            <p:nvPr/>
          </p:nvGrpSpPr>
          <p:grpSpPr bwMode="auto">
            <a:xfrm>
              <a:off x="829" y="3587"/>
              <a:ext cx="893" cy="642"/>
              <a:chOff x="2446" y="1444"/>
              <a:chExt cx="893" cy="642"/>
            </a:xfrm>
          </p:grpSpPr>
          <p:sp>
            <p:nvSpPr>
              <p:cNvPr id="47249" name="Oval 145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50" name="Rectangle 146"/>
              <p:cNvSpPr>
                <a:spLocks noChangeArrowheads="1"/>
              </p:cNvSpPr>
              <p:nvPr/>
            </p:nvSpPr>
            <p:spPr bwMode="auto">
              <a:xfrm>
                <a:off x="2446" y="1643"/>
                <a:ext cx="893" cy="38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800" b="0"/>
                  <a:t>Peptide</a:t>
                </a:r>
              </a:p>
            </p:txBody>
          </p:sp>
        </p:grpSp>
      </p:grpSp>
      <p:sp>
        <p:nvSpPr>
          <p:cNvPr id="47251" name="Freeform 147"/>
          <p:cNvSpPr>
            <a:spLocks/>
          </p:cNvSpPr>
          <p:nvPr/>
        </p:nvSpPr>
        <p:spPr bwMode="gray">
          <a:xfrm>
            <a:off x="5207000" y="2625725"/>
            <a:ext cx="1778000" cy="1306513"/>
          </a:xfrm>
          <a:custGeom>
            <a:avLst/>
            <a:gdLst/>
            <a:ahLst/>
            <a:cxnLst>
              <a:cxn ang="0">
                <a:pos x="827" y="41"/>
              </a:cxn>
              <a:cxn ang="0">
                <a:pos x="1145" y="117"/>
              </a:cxn>
              <a:cxn ang="0">
                <a:pos x="1168" y="390"/>
              </a:cxn>
              <a:cxn ang="0">
                <a:pos x="1100" y="746"/>
              </a:cxn>
              <a:cxn ang="0">
                <a:pos x="743" y="746"/>
              </a:cxn>
              <a:cxn ang="0">
                <a:pos x="327" y="792"/>
              </a:cxn>
              <a:cxn ang="0">
                <a:pos x="39" y="557"/>
              </a:cxn>
              <a:cxn ang="0">
                <a:pos x="92" y="284"/>
              </a:cxn>
              <a:cxn ang="0">
                <a:pos x="114" y="208"/>
              </a:cxn>
              <a:cxn ang="0">
                <a:pos x="220" y="125"/>
              </a:cxn>
              <a:cxn ang="0">
                <a:pos x="736" y="11"/>
              </a:cxn>
              <a:cxn ang="0">
                <a:pos x="887" y="56"/>
              </a:cxn>
              <a:cxn ang="0">
                <a:pos x="1001" y="56"/>
              </a:cxn>
            </a:cxnLst>
            <a:rect l="0" t="0" r="r" b="b"/>
            <a:pathLst>
              <a:path w="1202" h="823">
                <a:moveTo>
                  <a:pt x="827" y="41"/>
                </a:moveTo>
                <a:cubicBezTo>
                  <a:pt x="957" y="50"/>
                  <a:pt x="1088" y="59"/>
                  <a:pt x="1145" y="117"/>
                </a:cubicBezTo>
                <a:cubicBezTo>
                  <a:pt x="1202" y="175"/>
                  <a:pt x="1175" y="285"/>
                  <a:pt x="1168" y="390"/>
                </a:cubicBezTo>
                <a:cubicBezTo>
                  <a:pt x="1161" y="495"/>
                  <a:pt x="1171" y="687"/>
                  <a:pt x="1100" y="746"/>
                </a:cubicBezTo>
                <a:cubicBezTo>
                  <a:pt x="1029" y="805"/>
                  <a:pt x="872" y="738"/>
                  <a:pt x="743" y="746"/>
                </a:cubicBezTo>
                <a:cubicBezTo>
                  <a:pt x="614" y="754"/>
                  <a:pt x="444" y="823"/>
                  <a:pt x="327" y="792"/>
                </a:cubicBezTo>
                <a:cubicBezTo>
                  <a:pt x="210" y="761"/>
                  <a:pt x="78" y="642"/>
                  <a:pt x="39" y="557"/>
                </a:cubicBezTo>
                <a:cubicBezTo>
                  <a:pt x="0" y="472"/>
                  <a:pt x="80" y="342"/>
                  <a:pt x="92" y="284"/>
                </a:cubicBezTo>
                <a:cubicBezTo>
                  <a:pt x="104" y="226"/>
                  <a:pt x="93" y="234"/>
                  <a:pt x="114" y="208"/>
                </a:cubicBezTo>
                <a:cubicBezTo>
                  <a:pt x="135" y="182"/>
                  <a:pt x="116" y="158"/>
                  <a:pt x="220" y="125"/>
                </a:cubicBezTo>
                <a:cubicBezTo>
                  <a:pt x="324" y="92"/>
                  <a:pt x="625" y="22"/>
                  <a:pt x="736" y="11"/>
                </a:cubicBezTo>
                <a:cubicBezTo>
                  <a:pt x="847" y="0"/>
                  <a:pt x="843" y="49"/>
                  <a:pt x="887" y="56"/>
                </a:cubicBezTo>
                <a:cubicBezTo>
                  <a:pt x="931" y="63"/>
                  <a:pt x="966" y="59"/>
                  <a:pt x="1001" y="56"/>
                </a:cubicBezTo>
              </a:path>
            </a:pathLst>
          </a:custGeom>
          <a:solidFill>
            <a:srgbClr val="CCFFFF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252" name="Rectangle 148"/>
          <p:cNvSpPr>
            <a:spLocks noChangeArrowheads="1"/>
          </p:cNvSpPr>
          <p:nvPr/>
        </p:nvSpPr>
        <p:spPr bwMode="gray">
          <a:xfrm>
            <a:off x="5029200" y="3500438"/>
            <a:ext cx="1916113" cy="14446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253" name="Oval 149"/>
          <p:cNvSpPr>
            <a:spLocks noChangeArrowheads="1"/>
          </p:cNvSpPr>
          <p:nvPr/>
        </p:nvSpPr>
        <p:spPr bwMode="gray">
          <a:xfrm>
            <a:off x="6980238" y="1846263"/>
            <a:ext cx="995362" cy="492125"/>
          </a:xfrm>
          <a:prstGeom prst="ellipse">
            <a:avLst/>
          </a:prstGeom>
          <a:solidFill>
            <a:srgbClr val="CCFF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254" name="Oval 150"/>
          <p:cNvSpPr>
            <a:spLocks noChangeArrowheads="1"/>
          </p:cNvSpPr>
          <p:nvPr/>
        </p:nvSpPr>
        <p:spPr bwMode="gray">
          <a:xfrm>
            <a:off x="7207250" y="2111375"/>
            <a:ext cx="549275" cy="388938"/>
          </a:xfrm>
          <a:prstGeom prst="ellipse">
            <a:avLst/>
          </a:prstGeom>
          <a:solidFill>
            <a:srgbClr val="CCFF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255" name="Text Box 151"/>
          <p:cNvSpPr txBox="1">
            <a:spLocks noChangeArrowheads="1"/>
          </p:cNvSpPr>
          <p:nvPr/>
        </p:nvSpPr>
        <p:spPr bwMode="gray">
          <a:xfrm>
            <a:off x="4449763" y="254000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GB" sz="2800"/>
          </a:p>
        </p:txBody>
      </p:sp>
      <p:grpSp>
        <p:nvGrpSpPr>
          <p:cNvPr id="47256" name="Group 152"/>
          <p:cNvGrpSpPr>
            <a:grpSpLocks/>
          </p:cNvGrpSpPr>
          <p:nvPr/>
        </p:nvGrpSpPr>
        <p:grpSpPr bwMode="auto">
          <a:xfrm>
            <a:off x="6018213" y="1920875"/>
            <a:ext cx="3125787" cy="4327525"/>
            <a:chOff x="3791" y="1210"/>
            <a:chExt cx="1969" cy="2726"/>
          </a:xfrm>
        </p:grpSpPr>
        <p:sp>
          <p:nvSpPr>
            <p:cNvPr id="47257" name="Rectangle 153"/>
            <p:cNvSpPr>
              <a:spLocks noChangeArrowheads="1"/>
            </p:cNvSpPr>
            <p:nvPr/>
          </p:nvSpPr>
          <p:spPr bwMode="gray">
            <a:xfrm>
              <a:off x="4468" y="1787"/>
              <a:ext cx="119" cy="4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58" name="AutoShape 154"/>
            <p:cNvSpPr>
              <a:spLocks noChangeArrowheads="1"/>
            </p:cNvSpPr>
            <p:nvPr/>
          </p:nvSpPr>
          <p:spPr bwMode="gray">
            <a:xfrm>
              <a:off x="4395" y="1588"/>
              <a:ext cx="310" cy="494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59" name="AutoShape 155"/>
            <p:cNvSpPr>
              <a:spLocks noChangeArrowheads="1"/>
            </p:cNvSpPr>
            <p:nvPr/>
          </p:nvSpPr>
          <p:spPr bwMode="gray">
            <a:xfrm rot="1714882">
              <a:off x="4751" y="1333"/>
              <a:ext cx="312" cy="372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60" name="AutoShape 156"/>
            <p:cNvSpPr>
              <a:spLocks noChangeArrowheads="1"/>
            </p:cNvSpPr>
            <p:nvPr/>
          </p:nvSpPr>
          <p:spPr bwMode="gray">
            <a:xfrm rot="19660845" flipH="1">
              <a:off x="4367" y="1348"/>
              <a:ext cx="299" cy="357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61" name="Oval 157"/>
            <p:cNvSpPr>
              <a:spLocks noChangeArrowheads="1"/>
            </p:cNvSpPr>
            <p:nvPr/>
          </p:nvSpPr>
          <p:spPr bwMode="gray">
            <a:xfrm>
              <a:off x="4594" y="1346"/>
              <a:ext cx="235" cy="227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62" name="Arc 158"/>
            <p:cNvSpPr>
              <a:spLocks/>
            </p:cNvSpPr>
            <p:nvPr/>
          </p:nvSpPr>
          <p:spPr bwMode="gray">
            <a:xfrm flipH="1">
              <a:off x="3791" y="1210"/>
              <a:ext cx="850" cy="485"/>
            </a:xfrm>
            <a:custGeom>
              <a:avLst/>
              <a:gdLst>
                <a:gd name="G0" fmla="+- 12543 0 0"/>
                <a:gd name="G1" fmla="+- 21600 0 0"/>
                <a:gd name="G2" fmla="+- 21600 0 0"/>
                <a:gd name="T0" fmla="*/ 0 w 34143"/>
                <a:gd name="T1" fmla="*/ 4015 h 21600"/>
                <a:gd name="T2" fmla="*/ 34143 w 34143"/>
                <a:gd name="T3" fmla="*/ 21600 h 21600"/>
                <a:gd name="T4" fmla="*/ 12543 w 341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43" h="21600" fill="none" extrusionOk="0">
                  <a:moveTo>
                    <a:pt x="-1" y="4014"/>
                  </a:moveTo>
                  <a:cubicBezTo>
                    <a:pt x="3661" y="1403"/>
                    <a:pt x="8045" y="-1"/>
                    <a:pt x="12543" y="0"/>
                  </a:cubicBezTo>
                  <a:cubicBezTo>
                    <a:pt x="24472" y="0"/>
                    <a:pt x="34143" y="9670"/>
                    <a:pt x="34143" y="21600"/>
                  </a:cubicBezTo>
                </a:path>
                <a:path w="34143" h="21600" stroke="0" extrusionOk="0">
                  <a:moveTo>
                    <a:pt x="-1" y="4014"/>
                  </a:moveTo>
                  <a:cubicBezTo>
                    <a:pt x="3661" y="1403"/>
                    <a:pt x="8045" y="-1"/>
                    <a:pt x="12543" y="0"/>
                  </a:cubicBezTo>
                  <a:cubicBezTo>
                    <a:pt x="24472" y="0"/>
                    <a:pt x="34143" y="9670"/>
                    <a:pt x="34143" y="21600"/>
                  </a:cubicBezTo>
                  <a:lnTo>
                    <a:pt x="1254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263" name="Text Box 159"/>
            <p:cNvSpPr txBox="1">
              <a:spLocks noChangeArrowheads="1"/>
            </p:cNvSpPr>
            <p:nvPr/>
          </p:nvSpPr>
          <p:spPr bwMode="gray">
            <a:xfrm>
              <a:off x="3984" y="2918"/>
              <a:ext cx="1776" cy="10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000" b="0"/>
                <a:t>Citoplazmatikus peptidekkel válik az MHC teljessé: </a:t>
              </a:r>
            </a:p>
            <a:p>
              <a:pPr algn="ctr" eaLnBrk="0" hangingPunct="0"/>
              <a:r>
                <a:rPr lang="en-GB" sz="2000" b="0"/>
                <a:t>peptid </a:t>
              </a:r>
              <a:r>
                <a:rPr lang="hu-HU" sz="2000" b="0"/>
                <a:t>integráns része</a:t>
              </a:r>
              <a:endParaRPr lang="en-GB" b="0"/>
            </a:p>
          </p:txBody>
        </p:sp>
        <p:sp>
          <p:nvSpPr>
            <p:cNvPr id="47264" name="AutoShape 160"/>
            <p:cNvSpPr>
              <a:spLocks noChangeArrowheads="1"/>
            </p:cNvSpPr>
            <p:nvPr/>
          </p:nvSpPr>
          <p:spPr bwMode="gray">
            <a:xfrm>
              <a:off x="4752" y="1728"/>
              <a:ext cx="310" cy="227"/>
            </a:xfrm>
            <a:prstGeom prst="roundRect">
              <a:avLst>
                <a:gd name="adj" fmla="val 35421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7265" name="Rectangle 161"/>
          <p:cNvSpPr>
            <a:spLocks noChangeArrowheads="1"/>
          </p:cNvSpPr>
          <p:nvPr/>
        </p:nvSpPr>
        <p:spPr bwMode="auto">
          <a:xfrm>
            <a:off x="0" y="4267200"/>
            <a:ext cx="18224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 b="0"/>
              <a:t>K</a:t>
            </a:r>
            <a:r>
              <a:rPr lang="en-GB" sz="2400" b="0"/>
              <a:t>ALNEXIN</a:t>
            </a:r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47266" name="Group 162"/>
          <p:cNvGrpSpPr>
            <a:grpSpLocks/>
          </p:cNvGrpSpPr>
          <p:nvPr/>
        </p:nvGrpSpPr>
        <p:grpSpPr bwMode="auto">
          <a:xfrm>
            <a:off x="2590800" y="1814513"/>
            <a:ext cx="1752600" cy="4252912"/>
            <a:chOff x="1632" y="1143"/>
            <a:chExt cx="1104" cy="2679"/>
          </a:xfrm>
        </p:grpSpPr>
        <p:sp>
          <p:nvSpPr>
            <p:cNvPr id="47267" name="AutoShape 163"/>
            <p:cNvSpPr>
              <a:spLocks noChangeArrowheads="1"/>
            </p:cNvSpPr>
            <p:nvPr/>
          </p:nvSpPr>
          <p:spPr bwMode="gray">
            <a:xfrm>
              <a:off x="1982" y="1575"/>
              <a:ext cx="310" cy="227"/>
            </a:xfrm>
            <a:prstGeom prst="roundRect">
              <a:avLst>
                <a:gd name="adj" fmla="val 35421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47268" name="Group 164"/>
            <p:cNvGrpSpPr>
              <a:grpSpLocks/>
            </p:cNvGrpSpPr>
            <p:nvPr/>
          </p:nvGrpSpPr>
          <p:grpSpPr bwMode="auto">
            <a:xfrm>
              <a:off x="1632" y="1143"/>
              <a:ext cx="1104" cy="2679"/>
              <a:chOff x="1632" y="1143"/>
              <a:chExt cx="1104" cy="2679"/>
            </a:xfrm>
          </p:grpSpPr>
          <p:grpSp>
            <p:nvGrpSpPr>
              <p:cNvPr id="47269" name="Group 165"/>
              <p:cNvGrpSpPr>
                <a:grpSpLocks/>
              </p:cNvGrpSpPr>
              <p:nvPr/>
            </p:nvGrpSpPr>
            <p:grpSpPr bwMode="auto">
              <a:xfrm>
                <a:off x="1678" y="1143"/>
                <a:ext cx="592" cy="1122"/>
                <a:chOff x="1678" y="1143"/>
                <a:chExt cx="592" cy="1122"/>
              </a:xfrm>
            </p:grpSpPr>
            <p:sp>
              <p:nvSpPr>
                <p:cNvPr id="47270" name="AutoShape 166"/>
                <p:cNvSpPr>
                  <a:spLocks noChangeArrowheads="1"/>
                </p:cNvSpPr>
                <p:nvPr/>
              </p:nvSpPr>
              <p:spPr bwMode="gray">
                <a:xfrm rot="-156944">
                  <a:off x="1958" y="1226"/>
                  <a:ext cx="312" cy="336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271" name="Rectangle 167"/>
                <p:cNvSpPr>
                  <a:spLocks noChangeArrowheads="1"/>
                </p:cNvSpPr>
                <p:nvPr/>
              </p:nvSpPr>
              <p:spPr bwMode="gray">
                <a:xfrm>
                  <a:off x="1757" y="1767"/>
                  <a:ext cx="119" cy="498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272" name="AutoShape 168"/>
                <p:cNvSpPr>
                  <a:spLocks noChangeArrowheads="1"/>
                </p:cNvSpPr>
                <p:nvPr/>
              </p:nvSpPr>
              <p:spPr bwMode="gray">
                <a:xfrm>
                  <a:off x="1684" y="1568"/>
                  <a:ext cx="310" cy="494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273" name="AutoShape 169"/>
                <p:cNvSpPr>
                  <a:spLocks noChangeArrowheads="1"/>
                </p:cNvSpPr>
                <p:nvPr/>
              </p:nvSpPr>
              <p:spPr bwMode="gray">
                <a:xfrm rot="21565117" flipH="1">
                  <a:off x="1678" y="1252"/>
                  <a:ext cx="299" cy="322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274" name="Oval 170"/>
                <p:cNvSpPr>
                  <a:spLocks noChangeArrowheads="1"/>
                </p:cNvSpPr>
                <p:nvPr/>
              </p:nvSpPr>
              <p:spPr bwMode="gray">
                <a:xfrm>
                  <a:off x="1776" y="1143"/>
                  <a:ext cx="432" cy="310"/>
                </a:xfrm>
                <a:prstGeom prst="ellipse">
                  <a:avLst/>
                </a:prstGeom>
                <a:solidFill>
                  <a:srgbClr val="CCFFFF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47275" name="Text Box 171"/>
              <p:cNvSpPr txBox="1">
                <a:spLocks noChangeArrowheads="1"/>
              </p:cNvSpPr>
              <p:nvPr/>
            </p:nvSpPr>
            <p:spPr bwMode="gray">
              <a:xfrm>
                <a:off x="1632" y="3072"/>
                <a:ext cx="1104" cy="7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hu-HU" b="0"/>
                  <a:t>Stabilizálja az MHC I-t: peptidkötésre kész</a:t>
                </a:r>
                <a:endParaRPr lang="en-GB" b="0"/>
              </a:p>
            </p:txBody>
          </p:sp>
          <p:sp>
            <p:nvSpPr>
              <p:cNvPr id="47276" name="Rectangle 17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566" cy="288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400">
                    <a:sym typeface="Symbol" pitchFamily="18" charset="2"/>
                  </a:rPr>
                  <a:t></a:t>
                </a:r>
                <a:r>
                  <a:rPr lang="en-GB" sz="2400" b="0"/>
                  <a:t> 2M</a:t>
                </a:r>
                <a:endParaRPr lang="en-US" sz="2400" b="0"/>
              </a:p>
            </p:txBody>
          </p:sp>
        </p:grpSp>
      </p:grpSp>
      <p:grpSp>
        <p:nvGrpSpPr>
          <p:cNvPr id="47277" name="Group 173"/>
          <p:cNvGrpSpPr>
            <a:grpSpLocks/>
          </p:cNvGrpSpPr>
          <p:nvPr/>
        </p:nvGrpSpPr>
        <p:grpSpPr bwMode="auto">
          <a:xfrm>
            <a:off x="5340350" y="2773363"/>
            <a:ext cx="3041650" cy="3524250"/>
            <a:chOff x="3364" y="1747"/>
            <a:chExt cx="1916" cy="2220"/>
          </a:xfrm>
        </p:grpSpPr>
        <p:grpSp>
          <p:nvGrpSpPr>
            <p:cNvPr id="47278" name="Group 174"/>
            <p:cNvGrpSpPr>
              <a:grpSpLocks/>
            </p:cNvGrpSpPr>
            <p:nvPr/>
          </p:nvGrpSpPr>
          <p:grpSpPr bwMode="auto">
            <a:xfrm>
              <a:off x="3364" y="1747"/>
              <a:ext cx="859" cy="2220"/>
              <a:chOff x="3364" y="1747"/>
              <a:chExt cx="859" cy="2220"/>
            </a:xfrm>
          </p:grpSpPr>
          <p:grpSp>
            <p:nvGrpSpPr>
              <p:cNvPr id="47279" name="Group 175"/>
              <p:cNvGrpSpPr>
                <a:grpSpLocks/>
              </p:cNvGrpSpPr>
              <p:nvPr/>
            </p:nvGrpSpPr>
            <p:grpSpPr bwMode="auto">
              <a:xfrm rot="-1774329">
                <a:off x="3364" y="1798"/>
                <a:ext cx="364" cy="600"/>
                <a:chOff x="1862" y="1205"/>
                <a:chExt cx="976" cy="1728"/>
              </a:xfrm>
            </p:grpSpPr>
            <p:sp>
              <p:nvSpPr>
                <p:cNvPr id="47280" name="Oval 176"/>
                <p:cNvSpPr>
                  <a:spLocks noChangeArrowheads="1"/>
                </p:cNvSpPr>
                <p:nvPr/>
              </p:nvSpPr>
              <p:spPr bwMode="auto">
                <a:xfrm>
                  <a:off x="1862" y="1911"/>
                  <a:ext cx="976" cy="1022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281" name="AutoShape 177"/>
                <p:cNvSpPr>
                  <a:spLocks noChangeArrowheads="1"/>
                </p:cNvSpPr>
                <p:nvPr/>
              </p:nvSpPr>
              <p:spPr bwMode="auto">
                <a:xfrm>
                  <a:off x="2024" y="1205"/>
                  <a:ext cx="654" cy="1217"/>
                </a:xfrm>
                <a:prstGeom prst="roundRect">
                  <a:avLst>
                    <a:gd name="adj" fmla="val 45449"/>
                  </a:avLst>
                </a:prstGeom>
                <a:solidFill>
                  <a:schemeClr val="accent2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282" name="Rectangle 178"/>
                <p:cNvSpPr>
                  <a:spLocks noChangeArrowheads="1"/>
                </p:cNvSpPr>
                <p:nvPr/>
              </p:nvSpPr>
              <p:spPr bwMode="auto">
                <a:xfrm>
                  <a:off x="1921" y="2132"/>
                  <a:ext cx="788" cy="383"/>
                </a:xfrm>
                <a:prstGeom prst="rect">
                  <a:avLst/>
                </a:prstGeom>
                <a:solidFill>
                  <a:schemeClr val="accent2"/>
                </a:solidFill>
                <a:ln w="508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GB" sz="800" b="0">
                      <a:solidFill>
                        <a:schemeClr val="accent2"/>
                      </a:solidFill>
                    </a:rPr>
                    <a:t>TAP-1</a:t>
                  </a:r>
                </a:p>
              </p:txBody>
            </p:sp>
          </p:grpSp>
          <p:grpSp>
            <p:nvGrpSpPr>
              <p:cNvPr id="47283" name="Group 179"/>
              <p:cNvGrpSpPr>
                <a:grpSpLocks/>
              </p:cNvGrpSpPr>
              <p:nvPr/>
            </p:nvGrpSpPr>
            <p:grpSpPr bwMode="auto">
              <a:xfrm rot="1660378">
                <a:off x="3859" y="1784"/>
                <a:ext cx="364" cy="614"/>
                <a:chOff x="2936" y="1154"/>
                <a:chExt cx="976" cy="1769"/>
              </a:xfrm>
            </p:grpSpPr>
            <p:sp>
              <p:nvSpPr>
                <p:cNvPr id="47284" name="Oval 180"/>
                <p:cNvSpPr>
                  <a:spLocks noChangeArrowheads="1"/>
                </p:cNvSpPr>
                <p:nvPr/>
              </p:nvSpPr>
              <p:spPr bwMode="auto">
                <a:xfrm>
                  <a:off x="2936" y="1901"/>
                  <a:ext cx="976" cy="102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285" name="AutoShape 181"/>
                <p:cNvSpPr>
                  <a:spLocks noChangeArrowheads="1"/>
                </p:cNvSpPr>
                <p:nvPr/>
              </p:nvSpPr>
              <p:spPr bwMode="auto">
                <a:xfrm>
                  <a:off x="3078" y="1154"/>
                  <a:ext cx="691" cy="1262"/>
                </a:xfrm>
                <a:prstGeom prst="roundRect">
                  <a:avLst>
                    <a:gd name="adj" fmla="val 45449"/>
                  </a:avLst>
                </a:prstGeom>
                <a:solidFill>
                  <a:schemeClr val="folHlink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7286" name="Rectangle 182"/>
                <p:cNvSpPr>
                  <a:spLocks noChangeArrowheads="1"/>
                </p:cNvSpPr>
                <p:nvPr/>
              </p:nvSpPr>
              <p:spPr bwMode="auto">
                <a:xfrm>
                  <a:off x="3046" y="2154"/>
                  <a:ext cx="815" cy="383"/>
                </a:xfrm>
                <a:prstGeom prst="rect">
                  <a:avLst/>
                </a:prstGeom>
                <a:solidFill>
                  <a:schemeClr val="folHlink"/>
                </a:solidFill>
                <a:ln w="508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GB" sz="800" b="0">
                      <a:solidFill>
                        <a:schemeClr val="folHlink"/>
                      </a:solidFill>
                    </a:rPr>
                    <a:t>TAP-2</a:t>
                  </a:r>
                </a:p>
              </p:txBody>
            </p:sp>
          </p:grpSp>
          <p:sp>
            <p:nvSpPr>
              <p:cNvPr id="47287" name="Oval 183"/>
              <p:cNvSpPr>
                <a:spLocks noChangeArrowheads="1"/>
              </p:cNvSpPr>
              <p:nvPr/>
            </p:nvSpPr>
            <p:spPr bwMode="auto">
              <a:xfrm>
                <a:off x="3677" y="1747"/>
                <a:ext cx="226" cy="223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88" name="Line 184"/>
              <p:cNvSpPr>
                <a:spLocks noChangeShapeType="1"/>
              </p:cNvSpPr>
              <p:nvPr/>
            </p:nvSpPr>
            <p:spPr bwMode="auto">
              <a:xfrm flipV="1">
                <a:off x="3792" y="2016"/>
                <a:ext cx="0" cy="168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7289" name="Oval 185"/>
              <p:cNvSpPr>
                <a:spLocks noChangeArrowheads="1"/>
              </p:cNvSpPr>
              <p:nvPr/>
            </p:nvSpPr>
            <p:spPr bwMode="auto">
              <a:xfrm>
                <a:off x="3696" y="3744"/>
                <a:ext cx="226" cy="223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47290" name="Text Box 186"/>
            <p:cNvSpPr txBox="1">
              <a:spLocks noChangeArrowheads="1"/>
            </p:cNvSpPr>
            <p:nvPr/>
          </p:nvSpPr>
          <p:spPr bwMode="auto">
            <a:xfrm>
              <a:off x="4416" y="2688"/>
              <a:ext cx="864" cy="28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TAP1-2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457200" y="914400"/>
          <a:ext cx="3886200" cy="5429250"/>
        </p:xfrm>
        <a:graphic>
          <a:graphicData uri="http://schemas.openxmlformats.org/presentationml/2006/ole">
            <p:oleObj spid="_x0000_s135170" name="Image" r:id="rId3" imgW="5184610" imgH="7243205" progId="Photoshop.Image.5">
              <p:embed/>
            </p:oleObj>
          </a:graphicData>
        </a:graphic>
      </p:graphicFrame>
      <p:grpSp>
        <p:nvGrpSpPr>
          <p:cNvPr id="135171" name="Group 3"/>
          <p:cNvGrpSpPr>
            <a:grpSpLocks/>
          </p:cNvGrpSpPr>
          <p:nvPr/>
        </p:nvGrpSpPr>
        <p:grpSpPr bwMode="auto">
          <a:xfrm>
            <a:off x="358775" y="3200400"/>
            <a:ext cx="1133475" cy="922338"/>
            <a:chOff x="223" y="1808"/>
            <a:chExt cx="714" cy="581"/>
          </a:xfrm>
        </p:grpSpPr>
        <p:sp>
          <p:nvSpPr>
            <p:cNvPr id="135172" name="Arc 4"/>
            <p:cNvSpPr>
              <a:spLocks/>
            </p:cNvSpPr>
            <p:nvPr/>
          </p:nvSpPr>
          <p:spPr bwMode="auto">
            <a:xfrm flipH="1">
              <a:off x="456" y="1808"/>
              <a:ext cx="312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73" name="Text Box 5"/>
            <p:cNvSpPr txBox="1">
              <a:spLocks noChangeArrowheads="1"/>
            </p:cNvSpPr>
            <p:nvPr/>
          </p:nvSpPr>
          <p:spPr bwMode="auto">
            <a:xfrm>
              <a:off x="223" y="2101"/>
              <a:ext cx="71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000099"/>
                  </a:solidFill>
                  <a:sym typeface="Symbol" pitchFamily="18" charset="2"/>
                </a:rPr>
                <a:t></a:t>
              </a:r>
              <a:r>
                <a:rPr lang="en-GB" sz="2400">
                  <a:solidFill>
                    <a:srgbClr val="000099"/>
                  </a:solidFill>
                </a:rPr>
                <a:t>-lánc</a:t>
              </a:r>
              <a:endParaRPr lang="en-GB" sz="2000" b="0">
                <a:solidFill>
                  <a:schemeClr val="bg2"/>
                </a:solidFill>
              </a:endParaRPr>
            </a:p>
          </p:txBody>
        </p:sp>
      </p:grpSp>
      <p:grpSp>
        <p:nvGrpSpPr>
          <p:cNvPr id="135174" name="Group 6"/>
          <p:cNvGrpSpPr>
            <a:grpSpLocks/>
          </p:cNvGrpSpPr>
          <p:nvPr/>
        </p:nvGrpSpPr>
        <p:grpSpPr bwMode="auto">
          <a:xfrm>
            <a:off x="3124200" y="4800600"/>
            <a:ext cx="1860550" cy="1203325"/>
            <a:chOff x="2111" y="2688"/>
            <a:chExt cx="1172" cy="758"/>
          </a:xfrm>
        </p:grpSpPr>
        <p:sp>
          <p:nvSpPr>
            <p:cNvPr id="135175" name="Text Box 7"/>
            <p:cNvSpPr txBox="1">
              <a:spLocks noChangeArrowheads="1"/>
            </p:cNvSpPr>
            <p:nvPr/>
          </p:nvSpPr>
          <p:spPr bwMode="auto">
            <a:xfrm>
              <a:off x="2256" y="2928"/>
              <a:ext cx="1027" cy="518"/>
            </a:xfrm>
            <a:prstGeom prst="rect">
              <a:avLst/>
            </a:prstGeom>
            <a:solidFill>
              <a:srgbClr val="00CC99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="0">
                  <a:solidFill>
                    <a:schemeClr val="tx1"/>
                  </a:solidFill>
                  <a:sym typeface="Symbol" pitchFamily="18" charset="2"/>
                </a:rPr>
                <a:t></a:t>
              </a:r>
              <a:r>
                <a:rPr lang="en-GB" sz="2400" b="0">
                  <a:solidFill>
                    <a:schemeClr val="tx1"/>
                  </a:solidFill>
                </a:rPr>
                <a:t>2-micro-globulin</a:t>
              </a:r>
              <a:endParaRPr lang="en-GB" sz="2000" b="0">
                <a:solidFill>
                  <a:schemeClr val="bg2"/>
                </a:solidFill>
              </a:endParaRPr>
            </a:p>
          </p:txBody>
        </p:sp>
        <p:sp>
          <p:nvSpPr>
            <p:cNvPr id="135176" name="Arc 8"/>
            <p:cNvSpPr>
              <a:spLocks/>
            </p:cNvSpPr>
            <p:nvPr/>
          </p:nvSpPr>
          <p:spPr bwMode="auto">
            <a:xfrm flipH="1" flipV="1">
              <a:off x="2111" y="2688"/>
              <a:ext cx="208" cy="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5177" name="Group 9"/>
          <p:cNvGrpSpPr>
            <a:grpSpLocks/>
          </p:cNvGrpSpPr>
          <p:nvPr/>
        </p:nvGrpSpPr>
        <p:grpSpPr bwMode="auto">
          <a:xfrm>
            <a:off x="1905000" y="920750"/>
            <a:ext cx="1982788" cy="457200"/>
            <a:chOff x="1200" y="340"/>
            <a:chExt cx="1249" cy="288"/>
          </a:xfrm>
        </p:grpSpPr>
        <p:sp>
          <p:nvSpPr>
            <p:cNvPr id="135178" name="Arc 10"/>
            <p:cNvSpPr>
              <a:spLocks/>
            </p:cNvSpPr>
            <p:nvPr/>
          </p:nvSpPr>
          <p:spPr bwMode="auto">
            <a:xfrm flipH="1">
              <a:off x="1200" y="384"/>
              <a:ext cx="5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5179" name="Text Box 11"/>
            <p:cNvSpPr txBox="1">
              <a:spLocks noChangeArrowheads="1"/>
            </p:cNvSpPr>
            <p:nvPr/>
          </p:nvSpPr>
          <p:spPr bwMode="auto">
            <a:xfrm>
              <a:off x="1764" y="340"/>
              <a:ext cx="68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FF0000"/>
                  </a:solidFill>
                </a:rPr>
                <a:t>Peptid</a:t>
              </a:r>
              <a:endParaRPr lang="en-GB" sz="2000" b="0">
                <a:solidFill>
                  <a:srgbClr val="FF0000"/>
                </a:solidFill>
              </a:endParaRPr>
            </a:p>
          </p:txBody>
        </p:sp>
      </p:grp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1143000" y="228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MHC-I (HLA A, B vagy C)</a:t>
            </a:r>
            <a:endParaRPr lang="en-US" sz="3600" b="0"/>
          </a:p>
        </p:txBody>
      </p:sp>
      <p:grpSp>
        <p:nvGrpSpPr>
          <p:cNvPr id="135181" name="Group 13"/>
          <p:cNvGrpSpPr>
            <a:grpSpLocks/>
          </p:cNvGrpSpPr>
          <p:nvPr/>
        </p:nvGrpSpPr>
        <p:grpSpPr bwMode="auto">
          <a:xfrm>
            <a:off x="4953000" y="1143000"/>
            <a:ext cx="4191000" cy="3105150"/>
            <a:chOff x="3120" y="720"/>
            <a:chExt cx="2640" cy="1956"/>
          </a:xfrm>
        </p:grpSpPr>
        <p:pic>
          <p:nvPicPr>
            <p:cNvPr id="13518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 r="58978"/>
            <a:stretch>
              <a:fillRect/>
            </a:stretch>
          </p:blipFill>
          <p:spPr bwMode="auto">
            <a:xfrm>
              <a:off x="3515" y="1207"/>
              <a:ext cx="1220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5183" name="Text Box 15"/>
            <p:cNvSpPr txBox="1">
              <a:spLocks noChangeArrowheads="1"/>
            </p:cNvSpPr>
            <p:nvPr/>
          </p:nvSpPr>
          <p:spPr bwMode="auto">
            <a:xfrm>
              <a:off x="3120" y="720"/>
              <a:ext cx="2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ym typeface="Symbol" pitchFamily="18" charset="2"/>
                </a:rPr>
                <a:t></a:t>
              </a:r>
              <a:r>
                <a:rPr lang="en-GB" sz="2400"/>
                <a:t>-lánc:</a:t>
              </a:r>
              <a:r>
                <a:rPr lang="en-US" sz="2400" b="0"/>
                <a:t> peptidkötőhely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752600"/>
            <a:ext cx="2460625" cy="3505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0835" name="Picture 3" descr="E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76400"/>
            <a:ext cx="2590800" cy="36576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0836" name="Picture 4" descr="EM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676400"/>
            <a:ext cx="2743200" cy="36576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0837" name="Picture 5" descr="scann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52600"/>
            <a:ext cx="2514600" cy="3505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76200"/>
            <a:ext cx="9144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4953000"/>
            <a:ext cx="9144000" cy="18288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1981200"/>
            <a:ext cx="228600" cy="32766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2286000" y="1981200"/>
            <a:ext cx="304800" cy="3200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4191000" y="1905000"/>
            <a:ext cx="304800" cy="31242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6553200" y="1905000"/>
            <a:ext cx="304800" cy="31242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2057400" y="35052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>
            <a:off x="4191000" y="35052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46" name="AutoShape 14"/>
          <p:cNvSpPr>
            <a:spLocks noChangeArrowheads="1"/>
          </p:cNvSpPr>
          <p:nvPr/>
        </p:nvSpPr>
        <p:spPr bwMode="auto">
          <a:xfrm>
            <a:off x="6781800" y="3429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914400" y="1219200"/>
            <a:ext cx="17526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T-</a:t>
            </a:r>
            <a:r>
              <a:rPr lang="hu-HU" sz="2400"/>
              <a:t>sejt</a:t>
            </a:r>
            <a:endParaRPr lang="en-US" sz="2400" b="0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H="1">
            <a:off x="1066800" y="1752600"/>
            <a:ext cx="228600" cy="533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1447800" y="1752600"/>
            <a:ext cx="304800" cy="457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381000" y="5257800"/>
            <a:ext cx="28194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Dendrit</a:t>
            </a:r>
            <a:r>
              <a:rPr lang="hu-HU" sz="2400"/>
              <a:t>ikus</a:t>
            </a:r>
            <a:r>
              <a:rPr lang="en-US" sz="2400"/>
              <a:t> </a:t>
            </a:r>
            <a:r>
              <a:rPr lang="hu-HU" sz="2400"/>
              <a:t>sejt</a:t>
            </a:r>
            <a:endParaRPr lang="en-US" sz="2400" b="0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 flipV="1">
            <a:off x="1219200" y="47244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 flipV="1">
            <a:off x="1219200" y="4572000"/>
            <a:ext cx="0" cy="533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8915400" y="1447800"/>
            <a:ext cx="457200" cy="38862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6705600" y="1905000"/>
            <a:ext cx="457200" cy="533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4343400" y="1828800"/>
            <a:ext cx="457200" cy="6096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0" y="1905000"/>
            <a:ext cx="533400" cy="4572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0" y="6096000"/>
            <a:ext cx="9372600" cy="1295400"/>
          </a:xfrm>
          <a:prstGeom prst="rect">
            <a:avLst/>
          </a:prstGeom>
          <a:solidFill>
            <a:schemeClr val="tx2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0" y="-304800"/>
            <a:ext cx="9296400" cy="129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/>
              <a:t>A PEPTIDEK KÖTŐDÉSE AZ MHC I-HEZ</a:t>
            </a:r>
            <a:endParaRPr lang="en-US" sz="2400" b="0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0" y="4724400"/>
            <a:ext cx="914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endParaRPr lang="en-US" sz="2400" b="0"/>
          </a:p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  <p:grpSp>
        <p:nvGrpSpPr>
          <p:cNvPr id="136196" name="Group 4"/>
          <p:cNvGrpSpPr>
            <a:grpSpLocks/>
          </p:cNvGrpSpPr>
          <p:nvPr/>
        </p:nvGrpSpPr>
        <p:grpSpPr bwMode="auto">
          <a:xfrm>
            <a:off x="533400" y="990600"/>
            <a:ext cx="7010400" cy="2379663"/>
            <a:chOff x="336" y="624"/>
            <a:chExt cx="4416" cy="1499"/>
          </a:xfrm>
        </p:grpSpPr>
        <p:pic>
          <p:nvPicPr>
            <p:cNvPr id="13619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624"/>
              <a:ext cx="1824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6198" name="Text Box 6"/>
            <p:cNvSpPr txBox="1">
              <a:spLocks noChangeArrowheads="1"/>
            </p:cNvSpPr>
            <p:nvPr/>
          </p:nvSpPr>
          <p:spPr bwMode="auto">
            <a:xfrm>
              <a:off x="336" y="672"/>
              <a:ext cx="216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- stabilizálás: </a:t>
              </a:r>
              <a:r>
                <a:rPr lang="en-US" sz="2400" b="0"/>
                <a:t>a petidek N- és C-terminális</a:t>
              </a:r>
              <a:r>
                <a:rPr lang="en-US" sz="2400"/>
                <a:t> végeivel</a:t>
              </a:r>
            </a:p>
          </p:txBody>
        </p:sp>
      </p:grpSp>
      <p:grpSp>
        <p:nvGrpSpPr>
          <p:cNvPr id="136199" name="Group 7"/>
          <p:cNvGrpSpPr>
            <a:grpSpLocks/>
          </p:cNvGrpSpPr>
          <p:nvPr/>
        </p:nvGrpSpPr>
        <p:grpSpPr bwMode="auto">
          <a:xfrm>
            <a:off x="609600" y="3352800"/>
            <a:ext cx="7543800" cy="3232150"/>
            <a:chOff x="384" y="2112"/>
            <a:chExt cx="4752" cy="2036"/>
          </a:xfrm>
        </p:grpSpPr>
        <p:sp>
          <p:nvSpPr>
            <p:cNvPr id="136200" name="Text Box 8"/>
            <p:cNvSpPr txBox="1">
              <a:spLocks noChangeArrowheads="1"/>
            </p:cNvSpPr>
            <p:nvPr/>
          </p:nvSpPr>
          <p:spPr bwMode="auto">
            <a:xfrm>
              <a:off x="384" y="2112"/>
              <a:ext cx="2112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- kihorgonyzás </a:t>
              </a:r>
              <a:r>
                <a:rPr lang="en-US" sz="2400" b="0"/>
                <a:t>szerkezetileg rokon aminosavakkal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2400" b="0"/>
            </a:p>
          </p:txBody>
        </p:sp>
        <p:pic>
          <p:nvPicPr>
            <p:cNvPr id="13620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4" y="2160"/>
              <a:ext cx="2592" cy="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6202" name="Group 10"/>
          <p:cNvGrpSpPr>
            <a:grpSpLocks/>
          </p:cNvGrpSpPr>
          <p:nvPr/>
        </p:nvGrpSpPr>
        <p:grpSpPr bwMode="auto">
          <a:xfrm>
            <a:off x="323850" y="4724400"/>
            <a:ext cx="3600450" cy="2017713"/>
            <a:chOff x="204" y="3067"/>
            <a:chExt cx="2268" cy="1271"/>
          </a:xfrm>
        </p:grpSpPr>
        <p:sp>
          <p:nvSpPr>
            <p:cNvPr id="136203" name="Text Box 11"/>
            <p:cNvSpPr txBox="1">
              <a:spLocks noChangeArrowheads="1"/>
            </p:cNvSpPr>
            <p:nvPr/>
          </p:nvSpPr>
          <p:spPr bwMode="auto">
            <a:xfrm>
              <a:off x="204" y="3067"/>
              <a:ext cx="2041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0"/>
                <a:t>Y: tirozin</a:t>
              </a:r>
            </a:p>
            <a:p>
              <a:pPr>
                <a:spcBef>
                  <a:spcPct val="50000"/>
                </a:spcBef>
              </a:pPr>
              <a:r>
                <a:rPr lang="hu-HU" b="0"/>
                <a:t>F: fenilalanin</a:t>
              </a:r>
            </a:p>
            <a:p>
              <a:pPr>
                <a:spcBef>
                  <a:spcPct val="50000"/>
                </a:spcBef>
              </a:pPr>
              <a:r>
                <a:rPr lang="hu-HU" b="0"/>
                <a:t>L: leucin</a:t>
              </a:r>
            </a:p>
            <a:p>
              <a:pPr>
                <a:spcBef>
                  <a:spcPct val="50000"/>
                </a:spcBef>
              </a:pPr>
              <a:r>
                <a:rPr lang="hu-HU" b="0"/>
                <a:t>V: valin</a:t>
              </a:r>
            </a:p>
            <a:p>
              <a:pPr>
                <a:spcBef>
                  <a:spcPct val="50000"/>
                </a:spcBef>
              </a:pPr>
              <a:r>
                <a:rPr lang="hu-HU" b="0"/>
                <a:t>I: izoleucin</a:t>
              </a:r>
            </a:p>
          </p:txBody>
        </p:sp>
        <p:sp>
          <p:nvSpPr>
            <p:cNvPr id="136204" name="AutoShape 12"/>
            <p:cNvSpPr>
              <a:spLocks/>
            </p:cNvSpPr>
            <p:nvPr/>
          </p:nvSpPr>
          <p:spPr bwMode="auto">
            <a:xfrm>
              <a:off x="1247" y="3158"/>
              <a:ext cx="136" cy="317"/>
            </a:xfrm>
            <a:prstGeom prst="rightBrace">
              <a:avLst>
                <a:gd name="adj1" fmla="val 19424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6205" name="Text Box 13"/>
            <p:cNvSpPr txBox="1">
              <a:spLocks noChangeArrowheads="1"/>
            </p:cNvSpPr>
            <p:nvPr/>
          </p:nvSpPr>
          <p:spPr bwMode="auto">
            <a:xfrm>
              <a:off x="1383" y="3203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0"/>
                <a:t>fenolgyűrű</a:t>
              </a:r>
            </a:p>
          </p:txBody>
        </p:sp>
        <p:sp>
          <p:nvSpPr>
            <p:cNvPr id="136206" name="AutoShape 14"/>
            <p:cNvSpPr>
              <a:spLocks/>
            </p:cNvSpPr>
            <p:nvPr/>
          </p:nvSpPr>
          <p:spPr bwMode="auto">
            <a:xfrm>
              <a:off x="1111" y="3657"/>
              <a:ext cx="136" cy="663"/>
            </a:xfrm>
            <a:prstGeom prst="rightBrace">
              <a:avLst>
                <a:gd name="adj1" fmla="val 40625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6207" name="Text Box 15"/>
            <p:cNvSpPr txBox="1">
              <a:spLocks noChangeArrowheads="1"/>
            </p:cNvSpPr>
            <p:nvPr/>
          </p:nvSpPr>
          <p:spPr bwMode="auto">
            <a:xfrm>
              <a:off x="1292" y="3834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0"/>
                <a:t>2 CH</a:t>
              </a:r>
              <a:r>
                <a:rPr lang="hu-HU" b="0" baseline="-25000"/>
                <a:t>3</a:t>
              </a:r>
              <a:r>
                <a:rPr lang="hu-HU" b="0"/>
                <a:t> csoport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Peptide motifs from NEJM"/>
          <p:cNvPicPr>
            <a:picLocks noChangeAspect="1" noChangeArrowheads="1"/>
          </p:cNvPicPr>
          <p:nvPr/>
        </p:nvPicPr>
        <p:blipFill>
          <a:blip r:embed="rId2" cstate="print"/>
          <a:srcRect l="35606" t="20303" r="35252" b="20537"/>
          <a:stretch>
            <a:fillRect/>
          </a:stretch>
        </p:blipFill>
        <p:spPr bwMode="auto">
          <a:xfrm>
            <a:off x="4584700" y="0"/>
            <a:ext cx="4449763" cy="6858000"/>
          </a:xfrm>
          <a:prstGeom prst="rect">
            <a:avLst/>
          </a:prstGeom>
          <a:noFill/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04800" y="762000"/>
            <a:ext cx="373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0"/>
              <a:t>különböző MHC I allélok különböző peptidek kötését teszik lehetővé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1013"/>
            <a:ext cx="8848725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500563" y="0"/>
            <a:ext cx="4446587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00563" y="5876925"/>
            <a:ext cx="4319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003399"/>
                </a:solidFill>
              </a:rPr>
              <a:t>Citoszol fehérjék: saját, virális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500563" y="5157788"/>
            <a:ext cx="439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003399"/>
                </a:solidFill>
              </a:rPr>
              <a:t>Proteoszómában peptidekre bomlik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500563" y="4221163"/>
            <a:ext cx="439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003399"/>
                </a:solidFill>
              </a:rPr>
              <a:t>TAP beviszi a DERbe</a:t>
            </a:r>
            <a:endParaRPr lang="hu-HU" sz="1600">
              <a:solidFill>
                <a:schemeClr val="tx1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572000" y="3213100"/>
            <a:ext cx="4321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003399"/>
                </a:solidFill>
              </a:rPr>
              <a:t>Peptid + újonnan szintetizált MHCI komplex alakul</a:t>
            </a:r>
            <a:endParaRPr lang="hu-HU" sz="1600">
              <a:solidFill>
                <a:schemeClr val="tx1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500563" y="2205038"/>
            <a:ext cx="4392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600">
                <a:solidFill>
                  <a:srgbClr val="003399"/>
                </a:solidFill>
              </a:rPr>
              <a:t>Golgin keresztül </a:t>
            </a:r>
            <a:r>
              <a:rPr lang="hu-HU" sz="1600">
                <a:solidFill>
                  <a:srgbClr val="FF0000"/>
                </a:solidFill>
              </a:rPr>
              <a:t>MHC I + endogén peptid</a:t>
            </a:r>
            <a:r>
              <a:rPr lang="hu-HU" sz="1600">
                <a:solidFill>
                  <a:srgbClr val="003399"/>
                </a:solidFill>
              </a:rPr>
              <a:t> a sejt felszínre kerül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33375"/>
            <a:ext cx="8947150" cy="6116638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6659563" y="5589588"/>
            <a:ext cx="0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V="1">
            <a:off x="6659563" y="4724400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V="1">
            <a:off x="6659563" y="3789363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6659563" y="2781300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500563" y="1773238"/>
            <a:ext cx="431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</a:rPr>
              <a:t>Citotoxikus T limfocita felismeri</a:t>
            </a:r>
          </a:p>
        </p:txBody>
      </p:sp>
      <p:grpSp>
        <p:nvGrpSpPr>
          <p:cNvPr id="70673" name="Group 17"/>
          <p:cNvGrpSpPr>
            <a:grpSpLocks/>
          </p:cNvGrpSpPr>
          <p:nvPr/>
        </p:nvGrpSpPr>
        <p:grpSpPr bwMode="auto">
          <a:xfrm>
            <a:off x="0" y="188913"/>
            <a:ext cx="4476750" cy="7239000"/>
            <a:chOff x="192" y="0"/>
            <a:chExt cx="2820" cy="4560"/>
          </a:xfrm>
        </p:grpSpPr>
        <p:graphicFrame>
          <p:nvGraphicFramePr>
            <p:cNvPr id="70674" name="Object 18"/>
            <p:cNvGraphicFramePr>
              <a:graphicFrameLocks noChangeAspect="1"/>
            </p:cNvGraphicFramePr>
            <p:nvPr/>
          </p:nvGraphicFramePr>
          <p:xfrm>
            <a:off x="192" y="0"/>
            <a:ext cx="2820" cy="4560"/>
          </p:xfrm>
          <a:graphic>
            <a:graphicData uri="http://schemas.openxmlformats.org/presentationml/2006/ole">
              <p:oleObj spid="_x0000_s70674" name="Image" r:id="rId5" imgW="4981292" imgH="8056477" progId="Photoshop.Image.5">
                <p:embed/>
              </p:oleObj>
            </a:graphicData>
          </a:graphic>
        </p:graphicFrame>
        <p:sp>
          <p:nvSpPr>
            <p:cNvPr id="70675" name="Text Box 19"/>
            <p:cNvSpPr txBox="1">
              <a:spLocks noChangeArrowheads="1"/>
            </p:cNvSpPr>
            <p:nvPr/>
          </p:nvSpPr>
          <p:spPr bwMode="auto">
            <a:xfrm>
              <a:off x="1288" y="1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Tc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0676" name="Text Box 20"/>
            <p:cNvSpPr txBox="1">
              <a:spLocks noChangeArrowheads="1"/>
            </p:cNvSpPr>
            <p:nvPr/>
          </p:nvSpPr>
          <p:spPr bwMode="auto">
            <a:xfrm>
              <a:off x="2008" y="2736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</a:rPr>
                <a:t>Golgi</a:t>
              </a:r>
            </a:p>
          </p:txBody>
        </p:sp>
        <p:sp>
          <p:nvSpPr>
            <p:cNvPr id="70677" name="Text Box 21"/>
            <p:cNvSpPr txBox="1">
              <a:spLocks noChangeArrowheads="1"/>
            </p:cNvSpPr>
            <p:nvPr/>
          </p:nvSpPr>
          <p:spPr bwMode="auto">
            <a:xfrm>
              <a:off x="520" y="3504"/>
              <a:ext cx="3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600">
                  <a:solidFill>
                    <a:schemeClr val="tx1"/>
                  </a:solidFill>
                </a:rPr>
                <a:t>D</a:t>
              </a:r>
              <a:r>
                <a:rPr lang="en-US" sz="1600">
                  <a:solidFill>
                    <a:schemeClr val="tx1"/>
                  </a:solidFill>
                </a:rPr>
                <a:t>ER</a:t>
              </a:r>
            </a:p>
          </p:txBody>
        </p:sp>
        <p:sp>
          <p:nvSpPr>
            <p:cNvPr id="70678" name="AutoShape 22"/>
            <p:cNvSpPr>
              <a:spLocks noChangeArrowheads="1"/>
            </p:cNvSpPr>
            <p:nvPr/>
          </p:nvSpPr>
          <p:spPr bwMode="auto">
            <a:xfrm rot="-11003016">
              <a:off x="1193" y="1535"/>
              <a:ext cx="720" cy="336"/>
            </a:xfrm>
            <a:prstGeom prst="curvedUpArrow">
              <a:avLst>
                <a:gd name="adj1" fmla="val 62302"/>
                <a:gd name="adj2" fmla="val 105159"/>
                <a:gd name="adj3" fmla="val 2642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140200" y="260350"/>
            <a:ext cx="4797425" cy="10223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>
                <a:solidFill>
                  <a:srgbClr val="003399"/>
                </a:solidFill>
              </a:rPr>
              <a:t>ENDOGÉN feldolgozás: minden magvas sejtben</a:t>
            </a:r>
            <a:endParaRPr lang="hu-HU" sz="2400" b="0">
              <a:solidFill>
                <a:srgbClr val="003399"/>
              </a:solidFill>
            </a:endParaRPr>
          </a:p>
        </p:txBody>
      </p:sp>
      <p:grpSp>
        <p:nvGrpSpPr>
          <p:cNvPr id="70682" name="Group 26"/>
          <p:cNvGrpSpPr>
            <a:grpSpLocks/>
          </p:cNvGrpSpPr>
          <p:nvPr/>
        </p:nvGrpSpPr>
        <p:grpSpPr bwMode="auto">
          <a:xfrm>
            <a:off x="0" y="0"/>
            <a:ext cx="4506913" cy="6634163"/>
            <a:chOff x="0" y="0"/>
            <a:chExt cx="2839" cy="4179"/>
          </a:xfrm>
        </p:grpSpPr>
        <p:sp>
          <p:nvSpPr>
            <p:cNvPr id="70679" name="Text Box 23"/>
            <p:cNvSpPr txBox="1">
              <a:spLocks noChangeArrowheads="1"/>
            </p:cNvSpPr>
            <p:nvPr/>
          </p:nvSpPr>
          <p:spPr bwMode="auto">
            <a:xfrm>
              <a:off x="0" y="3929"/>
              <a:ext cx="2839" cy="25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0">
                  <a:solidFill>
                    <a:srgbClr val="FF0000"/>
                  </a:solidFill>
                </a:rPr>
                <a:t>MHC I </a:t>
              </a:r>
              <a:r>
                <a:rPr lang="hu-HU" sz="2000" b="0">
                  <a:solidFill>
                    <a:srgbClr val="FF0000"/>
                  </a:solidFill>
                </a:rPr>
                <a:t>nagy mennyiségben</a:t>
              </a:r>
              <a:r>
                <a:rPr lang="en-US" sz="2000" b="0">
                  <a:solidFill>
                    <a:srgbClr val="FF0000"/>
                  </a:solidFill>
                </a:rPr>
                <a:t> </a:t>
              </a:r>
              <a:r>
                <a:rPr lang="hu-HU" sz="2000" b="0">
                  <a:solidFill>
                    <a:srgbClr val="FF0000"/>
                  </a:solidFill>
                </a:rPr>
                <a:t>a DERben</a:t>
              </a:r>
              <a:endParaRPr lang="en-US" sz="2000" b="0">
                <a:solidFill>
                  <a:srgbClr val="FF0000"/>
                </a:solidFill>
              </a:endParaRPr>
            </a:p>
          </p:txBody>
        </p:sp>
        <p:sp>
          <p:nvSpPr>
            <p:cNvPr id="70680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2640" cy="6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000" b="0">
                  <a:solidFill>
                    <a:srgbClr val="FF0000"/>
                  </a:solidFill>
                </a:rPr>
                <a:t>A fertőzött sejtek felszínén nagyon gyorsan megjelenik a vírus peptid darab</a:t>
              </a:r>
              <a:endParaRPr lang="en-US" sz="2000" b="0">
                <a:solidFill>
                  <a:srgbClr val="FF0000"/>
                </a:solidFill>
              </a:endParaRPr>
            </a:p>
          </p:txBody>
        </p:sp>
        <p:sp>
          <p:nvSpPr>
            <p:cNvPr id="70681" name="Line 25"/>
            <p:cNvSpPr>
              <a:spLocks noChangeShapeType="1"/>
            </p:cNvSpPr>
            <p:nvPr/>
          </p:nvSpPr>
          <p:spPr bwMode="auto">
            <a:xfrm flipV="1">
              <a:off x="1474" y="1434"/>
              <a:ext cx="0" cy="249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utoUpdateAnimBg="0"/>
      <p:bldP spid="70662" grpId="0" autoUpdateAnimBg="0"/>
      <p:bldP spid="70663" grpId="0" autoUpdateAnimBg="0"/>
      <p:bldP spid="70664" grpId="0" autoUpdateAnimBg="0"/>
      <p:bldP spid="70665" grpId="0" autoUpdateAnimBg="0"/>
      <p:bldP spid="706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/>
          <a:srcRect l="50084" b="2644"/>
          <a:stretch>
            <a:fillRect/>
          </a:stretch>
        </p:blipFill>
        <p:spPr bwMode="auto">
          <a:xfrm>
            <a:off x="5224463" y="623888"/>
            <a:ext cx="3841750" cy="6234112"/>
          </a:xfrm>
          <a:prstGeom prst="rect">
            <a:avLst/>
          </a:prstGeom>
          <a:noFill/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642938" y="931863"/>
            <a:ext cx="35814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endParaRPr lang="en-US" sz="2000" b="0">
              <a:solidFill>
                <a:schemeClr val="bg1"/>
              </a:solidFill>
            </a:endParaRPr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r>
              <a:rPr lang="en-US" sz="2000"/>
              <a:t>Herpes Virus</a:t>
            </a:r>
            <a:endParaRPr lang="en-US" sz="2000">
              <a:solidFill>
                <a:schemeClr val="bg1"/>
              </a:solidFill>
            </a:endParaRPr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endParaRPr lang="en-US" sz="2000" b="0">
              <a:solidFill>
                <a:schemeClr val="bg1"/>
              </a:solidFill>
            </a:endParaRPr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endParaRPr lang="en-US" sz="2000" b="0">
              <a:solidFill>
                <a:schemeClr val="bg1"/>
              </a:solidFill>
            </a:endParaRPr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r>
              <a:rPr lang="en-US" sz="2000"/>
              <a:t>Adenovirus</a:t>
            </a:r>
            <a:endParaRPr lang="en-US" sz="2000" b="0"/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endParaRPr lang="en-US" sz="2000"/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endParaRPr lang="en-US" sz="2000"/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r>
              <a:rPr lang="en-US" sz="2000"/>
              <a:t>Cytomegalovirus</a:t>
            </a:r>
            <a:endParaRPr lang="en-US" sz="2000" b="0">
              <a:solidFill>
                <a:schemeClr val="bg1"/>
              </a:solidFill>
            </a:endParaRPr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endParaRPr lang="en-US" sz="2000" b="0">
              <a:solidFill>
                <a:schemeClr val="bg1"/>
              </a:solidFill>
            </a:endParaRPr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endParaRPr lang="en-US" sz="2000" b="0">
              <a:solidFill>
                <a:schemeClr val="bg1"/>
              </a:solidFill>
            </a:endParaRPr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r>
              <a:rPr lang="en-US" sz="2000"/>
              <a:t>HIV</a:t>
            </a:r>
            <a:endParaRPr lang="en-US" sz="2000" b="0"/>
          </a:p>
          <a:p>
            <a:pPr eaLnBrk="0" hangingPunct="0">
              <a:lnSpc>
                <a:spcPts val="2000"/>
              </a:lnSpc>
              <a:spcBef>
                <a:spcPts val="600"/>
              </a:spcBef>
            </a:pP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5486400" y="3316288"/>
            <a:ext cx="166688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57701" name="Group 5"/>
          <p:cNvGrpSpPr>
            <a:grpSpLocks/>
          </p:cNvGrpSpPr>
          <p:nvPr/>
        </p:nvGrpSpPr>
        <p:grpSpPr bwMode="auto">
          <a:xfrm>
            <a:off x="3990975" y="2000250"/>
            <a:ext cx="2393950" cy="1789113"/>
            <a:chOff x="2012" y="1078"/>
            <a:chExt cx="1508" cy="1127"/>
          </a:xfrm>
        </p:grpSpPr>
        <p:sp>
          <p:nvSpPr>
            <p:cNvPr id="157702" name="Line 6"/>
            <p:cNvSpPr>
              <a:spLocks noChangeShapeType="1"/>
            </p:cNvSpPr>
            <p:nvPr/>
          </p:nvSpPr>
          <p:spPr bwMode="auto">
            <a:xfrm>
              <a:off x="2012" y="1078"/>
              <a:ext cx="1420" cy="9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7703" name="Line 7"/>
            <p:cNvSpPr>
              <a:spLocks noChangeShapeType="1"/>
            </p:cNvSpPr>
            <p:nvPr/>
          </p:nvSpPr>
          <p:spPr bwMode="auto">
            <a:xfrm flipH="1">
              <a:off x="3333" y="1897"/>
              <a:ext cx="187" cy="3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57704" name="Group 8"/>
          <p:cNvGrpSpPr>
            <a:grpSpLocks/>
          </p:cNvGrpSpPr>
          <p:nvPr/>
        </p:nvGrpSpPr>
        <p:grpSpPr bwMode="auto">
          <a:xfrm>
            <a:off x="4095750" y="2930525"/>
            <a:ext cx="1336675" cy="795338"/>
            <a:chOff x="2052" y="1694"/>
            <a:chExt cx="842" cy="501"/>
          </a:xfrm>
        </p:grpSpPr>
        <p:sp>
          <p:nvSpPr>
            <p:cNvPr id="157705" name="Line 9"/>
            <p:cNvSpPr>
              <a:spLocks noChangeShapeType="1"/>
            </p:cNvSpPr>
            <p:nvPr/>
          </p:nvSpPr>
          <p:spPr bwMode="auto">
            <a:xfrm>
              <a:off x="2052" y="1694"/>
              <a:ext cx="786" cy="3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7706" name="Line 10"/>
            <p:cNvSpPr>
              <a:spLocks noChangeShapeType="1"/>
            </p:cNvSpPr>
            <p:nvPr/>
          </p:nvSpPr>
          <p:spPr bwMode="auto">
            <a:xfrm rot="-5400000">
              <a:off x="2707" y="2009"/>
              <a:ext cx="267" cy="1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57707" name="Group 11"/>
          <p:cNvGrpSpPr>
            <a:grpSpLocks/>
          </p:cNvGrpSpPr>
          <p:nvPr/>
        </p:nvGrpSpPr>
        <p:grpSpPr bwMode="auto">
          <a:xfrm>
            <a:off x="4132263" y="3544888"/>
            <a:ext cx="1414462" cy="1233487"/>
            <a:chOff x="2052" y="1694"/>
            <a:chExt cx="842" cy="501"/>
          </a:xfrm>
        </p:grpSpPr>
        <p:sp>
          <p:nvSpPr>
            <p:cNvPr id="157708" name="Line 12"/>
            <p:cNvSpPr>
              <a:spLocks noChangeShapeType="1"/>
            </p:cNvSpPr>
            <p:nvPr/>
          </p:nvSpPr>
          <p:spPr bwMode="auto">
            <a:xfrm>
              <a:off x="2052" y="1694"/>
              <a:ext cx="786" cy="3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7709" name="Line 13"/>
            <p:cNvSpPr>
              <a:spLocks noChangeShapeType="1"/>
            </p:cNvSpPr>
            <p:nvPr/>
          </p:nvSpPr>
          <p:spPr bwMode="auto">
            <a:xfrm rot="-5400000">
              <a:off x="2707" y="2009"/>
              <a:ext cx="267" cy="1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0" y="11588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hu-HU" sz="2400" b="0">
                <a:solidFill>
                  <a:schemeClr val="bg1"/>
                </a:solidFill>
              </a:rPr>
              <a:t>A mikroorganizmusok gyakran az antigénprezentációt függesztik fel. </a:t>
            </a:r>
            <a:endParaRPr lang="en-US" sz="2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0" y="649288"/>
          <a:ext cx="8785225" cy="6208712"/>
        </p:xfrm>
        <a:graphic>
          <a:graphicData uri="http://schemas.openxmlformats.org/presentationml/2006/ole">
            <p:oleObj spid="_x0000_s140290" name="Image" r:id="rId3" imgW="11246029" imgH="7408401" progId="Photoshop.Image.5">
              <p:embed/>
            </p:oleObj>
          </a:graphicData>
        </a:graphic>
      </p:graphicFrame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5148263" y="2636838"/>
            <a:ext cx="792162" cy="43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/>
              <a:t>MHC I</a:t>
            </a:r>
            <a:r>
              <a:rPr lang="hu-HU" sz="2400" b="0"/>
              <a:t>I</a:t>
            </a:r>
            <a:r>
              <a:rPr lang="en-US" sz="2400" b="0"/>
              <a:t> + e</a:t>
            </a:r>
            <a:r>
              <a:rPr lang="hu-HU" sz="2400" b="0"/>
              <a:t>x</a:t>
            </a:r>
            <a:r>
              <a:rPr lang="en-US" sz="2400" b="0"/>
              <a:t>og</a:t>
            </a:r>
            <a:r>
              <a:rPr lang="hu-HU" sz="2400" b="0"/>
              <a:t>én</a:t>
            </a:r>
            <a:r>
              <a:rPr lang="en-US" sz="2400" b="0"/>
              <a:t> peptid</a:t>
            </a:r>
            <a:r>
              <a:rPr lang="hu-HU" sz="2400" b="0"/>
              <a:t>  </a:t>
            </a:r>
            <a:r>
              <a:rPr lang="hu-HU" sz="3600">
                <a:sym typeface="Symbol" pitchFamily="18" charset="2"/>
              </a:rPr>
              <a:t></a:t>
            </a:r>
            <a:r>
              <a:rPr lang="hu-HU" sz="3600"/>
              <a:t> </a:t>
            </a:r>
            <a:r>
              <a:rPr lang="hu-HU" sz="2400" b="0"/>
              <a:t>helper</a:t>
            </a:r>
            <a:r>
              <a:rPr lang="en-US" sz="2400" b="0"/>
              <a:t> T- </a:t>
            </a:r>
            <a:r>
              <a:rPr lang="hu-HU" sz="2400" b="0"/>
              <a:t>limfocita</a:t>
            </a:r>
            <a:r>
              <a:rPr lang="en-US" sz="24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15900" y="213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hu-HU" sz="2400" b="0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95288" y="0"/>
            <a:ext cx="8353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0"/>
              <a:t>EXOGÉN ANTIGÉN FELVÉTELE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0" y="7651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0"/>
              <a:t>Fagocita sejtek: dendritikus sejt, makrofág - bármely antigént 	</a:t>
            </a:r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4205288" y="2306638"/>
            <a:ext cx="685800" cy="2133600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95288" y="25352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0"/>
              <a:t>Lektin - receptor 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471488" y="3297238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0"/>
              <a:t>Fc </a:t>
            </a:r>
            <a:r>
              <a:rPr lang="hu-HU" sz="2400" b="0">
                <a:sym typeface="Symbol" pitchFamily="18" charset="2"/>
              </a:rPr>
              <a:t> receptor</a:t>
            </a:r>
            <a:endParaRPr lang="hu-HU" sz="2400" b="0"/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95288" y="4059238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0"/>
              <a:t>komplement receptor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748088" y="1773238"/>
            <a:ext cx="197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/>
              <a:t>Hatékonyság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468313" y="5157788"/>
            <a:ext cx="405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0"/>
              <a:t>B- limfocita – válogat - BCR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4233863" y="1709738"/>
            <a:ext cx="2228850" cy="1584325"/>
            <a:chOff x="2611" y="1133"/>
            <a:chExt cx="1404" cy="998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2611" y="1133"/>
              <a:ext cx="944" cy="274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spAutoFit/>
            </a:bodyPr>
            <a:lstStyle/>
            <a:p>
              <a:pPr algn="ctr" defTabSz="585788" eaLnBrk="0" hangingPunct="0"/>
              <a:r>
                <a:rPr lang="en-GB" sz="2000" b="0"/>
                <a:t>Endos</a:t>
              </a:r>
              <a:r>
                <a:rPr lang="hu-HU" sz="2000" b="0"/>
                <a:t>zóma</a:t>
              </a:r>
              <a:endParaRPr lang="en-GB" sz="2000" b="0"/>
            </a:p>
          </p:txBody>
        </p:sp>
        <p:grpSp>
          <p:nvGrpSpPr>
            <p:cNvPr id="54276" name="Group 4"/>
            <p:cNvGrpSpPr>
              <a:grpSpLocks/>
            </p:cNvGrpSpPr>
            <p:nvPr/>
          </p:nvGrpSpPr>
          <p:grpSpPr bwMode="auto">
            <a:xfrm>
              <a:off x="2663" y="1359"/>
              <a:ext cx="1352" cy="772"/>
              <a:chOff x="2663" y="1359"/>
              <a:chExt cx="1352" cy="772"/>
            </a:xfrm>
          </p:grpSpPr>
          <p:sp>
            <p:nvSpPr>
              <p:cNvPr id="54277" name="Arc 5"/>
              <p:cNvSpPr>
                <a:spLocks/>
              </p:cNvSpPr>
              <p:nvPr/>
            </p:nvSpPr>
            <p:spPr bwMode="auto">
              <a:xfrm>
                <a:off x="2663" y="1845"/>
                <a:ext cx="545" cy="23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54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554" y="21599"/>
                    </a:moveTo>
                    <a:cubicBezTo>
                      <a:pt x="9642" y="21574"/>
                      <a:pt x="0" y="11911"/>
                      <a:pt x="0" y="0"/>
                    </a:cubicBezTo>
                  </a:path>
                  <a:path w="21600" h="21600" stroke="0" extrusionOk="0">
                    <a:moveTo>
                      <a:pt x="21554" y="21599"/>
                    </a:moveTo>
                    <a:cubicBezTo>
                      <a:pt x="9642" y="21574"/>
                      <a:pt x="0" y="11911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7150" cap="rnd">
                <a:solidFill>
                  <a:srgbClr val="FFFF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4278" name="Oval 6"/>
              <p:cNvSpPr>
                <a:spLocks noChangeArrowheads="1"/>
              </p:cNvSpPr>
              <p:nvPr/>
            </p:nvSpPr>
            <p:spPr bwMode="auto">
              <a:xfrm>
                <a:off x="3221" y="1359"/>
                <a:ext cx="794" cy="772"/>
              </a:xfrm>
              <a:prstGeom prst="ellipse">
                <a:avLst/>
              </a:prstGeom>
              <a:solidFill>
                <a:srgbClr val="FF9999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1951038" y="2005013"/>
            <a:ext cx="2263775" cy="1225550"/>
            <a:chOff x="1229" y="1263"/>
            <a:chExt cx="1426" cy="772"/>
          </a:xfrm>
        </p:grpSpPr>
        <p:sp>
          <p:nvSpPr>
            <p:cNvPr id="54280" name="Oval 8"/>
            <p:cNvSpPr>
              <a:spLocks noChangeArrowheads="1"/>
            </p:cNvSpPr>
            <p:nvPr/>
          </p:nvSpPr>
          <p:spPr bwMode="auto">
            <a:xfrm>
              <a:off x="1861" y="1263"/>
              <a:ext cx="794" cy="772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1" name="Arc 9"/>
            <p:cNvSpPr>
              <a:spLocks/>
            </p:cNvSpPr>
            <p:nvPr/>
          </p:nvSpPr>
          <p:spPr bwMode="auto">
            <a:xfrm>
              <a:off x="1229" y="1273"/>
              <a:ext cx="599" cy="427"/>
            </a:xfrm>
            <a:custGeom>
              <a:avLst/>
              <a:gdLst>
                <a:gd name="G0" fmla="+- 21600 0 0"/>
                <a:gd name="G1" fmla="+- 51 0 0"/>
                <a:gd name="G2" fmla="+- 21600 0 0"/>
                <a:gd name="T0" fmla="*/ 21564 w 21600"/>
                <a:gd name="T1" fmla="*/ 21651 h 21651"/>
                <a:gd name="T2" fmla="*/ 0 w 21600"/>
                <a:gd name="T3" fmla="*/ 0 h 21651"/>
                <a:gd name="T4" fmla="*/ 21600 w 21600"/>
                <a:gd name="T5" fmla="*/ 51 h 2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51" fill="none" extrusionOk="0">
                  <a:moveTo>
                    <a:pt x="21564" y="21650"/>
                  </a:moveTo>
                  <a:cubicBezTo>
                    <a:pt x="9648" y="21631"/>
                    <a:pt x="0" y="11966"/>
                    <a:pt x="0" y="51"/>
                  </a:cubicBezTo>
                  <a:cubicBezTo>
                    <a:pt x="-1" y="34"/>
                    <a:pt x="0" y="17"/>
                    <a:pt x="0" y="0"/>
                  </a:cubicBezTo>
                </a:path>
                <a:path w="21600" h="21651" stroke="0" extrusionOk="0">
                  <a:moveTo>
                    <a:pt x="21564" y="21650"/>
                  </a:moveTo>
                  <a:cubicBezTo>
                    <a:pt x="9648" y="21631"/>
                    <a:pt x="0" y="11966"/>
                    <a:pt x="0" y="51"/>
                  </a:cubicBezTo>
                  <a:cubicBezTo>
                    <a:pt x="-1" y="34"/>
                    <a:pt x="0" y="17"/>
                    <a:pt x="0" y="0"/>
                  </a:cubicBezTo>
                  <a:lnTo>
                    <a:pt x="21600" y="51"/>
                  </a:lnTo>
                  <a:close/>
                </a:path>
              </a:pathLst>
            </a:custGeom>
            <a:noFill/>
            <a:ln w="57150" cap="rnd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3276600" y="2286000"/>
            <a:ext cx="557213" cy="720725"/>
            <a:chOff x="2090" y="1461"/>
            <a:chExt cx="351" cy="454"/>
          </a:xfrm>
        </p:grpSpPr>
        <p:sp>
          <p:nvSpPr>
            <p:cNvPr id="54283" name="AutoShape 11"/>
            <p:cNvSpPr>
              <a:spLocks noChangeArrowheads="1"/>
            </p:cNvSpPr>
            <p:nvPr/>
          </p:nvSpPr>
          <p:spPr bwMode="auto">
            <a:xfrm>
              <a:off x="2090" y="1461"/>
              <a:ext cx="351" cy="176"/>
            </a:xfrm>
            <a:prstGeom prst="roundRect">
              <a:avLst>
                <a:gd name="adj" fmla="val 49995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4" name="AutoShape 12"/>
            <p:cNvSpPr>
              <a:spLocks noChangeArrowheads="1"/>
            </p:cNvSpPr>
            <p:nvPr/>
          </p:nvSpPr>
          <p:spPr bwMode="auto">
            <a:xfrm>
              <a:off x="2090" y="1739"/>
              <a:ext cx="351" cy="176"/>
            </a:xfrm>
            <a:prstGeom prst="roundRect">
              <a:avLst>
                <a:gd name="adj" fmla="val 49995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400050" y="1089025"/>
            <a:ext cx="8167688" cy="454025"/>
            <a:chOff x="252" y="686"/>
            <a:chExt cx="5145" cy="286"/>
          </a:xfrm>
        </p:grpSpPr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252" y="914"/>
              <a:ext cx="5145" cy="58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2250" y="686"/>
              <a:ext cx="1039" cy="280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hu-HU" sz="2000" b="0"/>
                <a:t>Sejt felszín</a:t>
              </a:r>
              <a:endParaRPr lang="en-GB" sz="2000" b="0"/>
            </a:p>
          </p:txBody>
        </p:sp>
      </p:grp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485775" y="719138"/>
            <a:ext cx="1052513" cy="622300"/>
            <a:chOff x="306" y="453"/>
            <a:chExt cx="663" cy="392"/>
          </a:xfrm>
        </p:grpSpPr>
        <p:sp>
          <p:nvSpPr>
            <p:cNvPr id="54289" name="AutoShape 17"/>
            <p:cNvSpPr>
              <a:spLocks noChangeArrowheads="1"/>
            </p:cNvSpPr>
            <p:nvPr/>
          </p:nvSpPr>
          <p:spPr bwMode="auto">
            <a:xfrm>
              <a:off x="618" y="669"/>
              <a:ext cx="351" cy="176"/>
            </a:xfrm>
            <a:prstGeom prst="roundRect">
              <a:avLst>
                <a:gd name="adj" fmla="val 49995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290" name="AutoShape 18"/>
            <p:cNvSpPr>
              <a:spLocks noChangeArrowheads="1"/>
            </p:cNvSpPr>
            <p:nvPr/>
          </p:nvSpPr>
          <p:spPr bwMode="auto">
            <a:xfrm>
              <a:off x="306" y="453"/>
              <a:ext cx="351" cy="176"/>
            </a:xfrm>
            <a:prstGeom prst="roundRect">
              <a:avLst>
                <a:gd name="adj" fmla="val 49995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4291" name="Group 19"/>
          <p:cNvGrpSpPr>
            <a:grpSpLocks/>
          </p:cNvGrpSpPr>
          <p:nvPr/>
        </p:nvGrpSpPr>
        <p:grpSpPr bwMode="auto">
          <a:xfrm>
            <a:off x="960438" y="1358900"/>
            <a:ext cx="2043112" cy="1335088"/>
            <a:chOff x="605" y="856"/>
            <a:chExt cx="1287" cy="841"/>
          </a:xfrm>
        </p:grpSpPr>
        <p:sp>
          <p:nvSpPr>
            <p:cNvPr id="54292" name="Rectangle 20"/>
            <p:cNvSpPr>
              <a:spLocks noChangeArrowheads="1"/>
            </p:cNvSpPr>
            <p:nvPr/>
          </p:nvSpPr>
          <p:spPr bwMode="auto">
            <a:xfrm>
              <a:off x="1176" y="1184"/>
              <a:ext cx="716" cy="24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hu-HU" sz="2000" b="0"/>
                <a:t>Felvétel</a:t>
              </a:r>
              <a:endParaRPr lang="en-GB" sz="2000" b="0"/>
            </a:p>
          </p:txBody>
        </p:sp>
        <p:grpSp>
          <p:nvGrpSpPr>
            <p:cNvPr id="54293" name="Group 21"/>
            <p:cNvGrpSpPr>
              <a:grpSpLocks/>
            </p:cNvGrpSpPr>
            <p:nvPr/>
          </p:nvGrpSpPr>
          <p:grpSpPr bwMode="auto">
            <a:xfrm>
              <a:off x="605" y="856"/>
              <a:ext cx="599" cy="841"/>
              <a:chOff x="605" y="856"/>
              <a:chExt cx="599" cy="841"/>
            </a:xfrm>
          </p:grpSpPr>
          <p:sp useBgFill="1">
            <p:nvSpPr>
              <p:cNvPr id="54294" name="Oval 22"/>
              <p:cNvSpPr>
                <a:spLocks noChangeArrowheads="1"/>
              </p:cNvSpPr>
              <p:nvPr/>
            </p:nvSpPr>
            <p:spPr bwMode="auto">
              <a:xfrm>
                <a:off x="605" y="897"/>
                <a:ext cx="599" cy="800"/>
              </a:xfrm>
              <a:prstGeom prst="ellipse">
                <a:avLst/>
              </a:prstGeom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hu-HU"/>
              </a:p>
            </p:txBody>
          </p:sp>
          <p:sp useBgFill="1">
            <p:nvSpPr>
              <p:cNvPr id="54295" name="Oval 23"/>
              <p:cNvSpPr>
                <a:spLocks noChangeArrowheads="1"/>
              </p:cNvSpPr>
              <p:nvPr/>
            </p:nvSpPr>
            <p:spPr bwMode="auto">
              <a:xfrm>
                <a:off x="692" y="856"/>
                <a:ext cx="426" cy="557"/>
              </a:xfrm>
              <a:prstGeom prst="ellipse">
                <a:avLst/>
              </a:prstGeom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4296" name="AutoShape 24"/>
              <p:cNvSpPr>
                <a:spLocks noChangeArrowheads="1"/>
              </p:cNvSpPr>
              <p:nvPr/>
            </p:nvSpPr>
            <p:spPr bwMode="auto">
              <a:xfrm>
                <a:off x="742" y="1291"/>
                <a:ext cx="350" cy="176"/>
              </a:xfrm>
              <a:prstGeom prst="roundRect">
                <a:avLst>
                  <a:gd name="adj" fmla="val 49995"/>
                </a:avLst>
              </a:prstGeom>
              <a:solidFill>
                <a:srgbClr val="FF33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4297" name="AutoShape 25"/>
              <p:cNvSpPr>
                <a:spLocks noChangeArrowheads="1"/>
              </p:cNvSpPr>
              <p:nvPr/>
            </p:nvSpPr>
            <p:spPr bwMode="auto">
              <a:xfrm>
                <a:off x="742" y="1042"/>
                <a:ext cx="350" cy="176"/>
              </a:xfrm>
              <a:prstGeom prst="roundRect">
                <a:avLst>
                  <a:gd name="adj" fmla="val 49995"/>
                </a:avLst>
              </a:prstGeom>
              <a:solidFill>
                <a:srgbClr val="FF33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468313" y="5022850"/>
            <a:ext cx="1149350" cy="74613"/>
          </a:xfrm>
          <a:prstGeom prst="rect">
            <a:avLst/>
          </a:prstGeom>
          <a:noFill/>
          <a:ln w="12700">
            <a:solidFill>
              <a:srgbClr val="0002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5257800" y="2133600"/>
            <a:ext cx="1181100" cy="1130300"/>
          </a:xfrm>
          <a:prstGeom prst="ellipse">
            <a:avLst/>
          </a:prstGeom>
          <a:solidFill>
            <a:srgbClr val="FF9999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54300" name="Group 28"/>
          <p:cNvGrpSpPr>
            <a:grpSpLocks/>
          </p:cNvGrpSpPr>
          <p:nvPr/>
        </p:nvGrpSpPr>
        <p:grpSpPr bwMode="auto">
          <a:xfrm>
            <a:off x="5486400" y="2244725"/>
            <a:ext cx="723900" cy="847725"/>
            <a:chOff x="3360" y="1486"/>
            <a:chExt cx="456" cy="534"/>
          </a:xfrm>
        </p:grpSpPr>
        <p:sp>
          <p:nvSpPr>
            <p:cNvPr id="54301" name="Line 29"/>
            <p:cNvSpPr>
              <a:spLocks noChangeShapeType="1"/>
            </p:cNvSpPr>
            <p:nvPr/>
          </p:nvSpPr>
          <p:spPr bwMode="auto">
            <a:xfrm rot="719251">
              <a:off x="3504" y="1486"/>
              <a:ext cx="300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4302" name="Line 30"/>
            <p:cNvSpPr>
              <a:spLocks noChangeShapeType="1"/>
            </p:cNvSpPr>
            <p:nvPr/>
          </p:nvSpPr>
          <p:spPr bwMode="auto">
            <a:xfrm rot="20065014">
              <a:off x="3360" y="1642"/>
              <a:ext cx="300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4303" name="Line 31"/>
            <p:cNvSpPr>
              <a:spLocks noChangeShapeType="1"/>
            </p:cNvSpPr>
            <p:nvPr/>
          </p:nvSpPr>
          <p:spPr bwMode="auto">
            <a:xfrm rot="1827058">
              <a:off x="3390" y="1852"/>
              <a:ext cx="300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4304" name="Line 32"/>
            <p:cNvSpPr>
              <a:spLocks noChangeShapeType="1"/>
            </p:cNvSpPr>
            <p:nvPr/>
          </p:nvSpPr>
          <p:spPr bwMode="auto">
            <a:xfrm>
              <a:off x="3408" y="2020"/>
              <a:ext cx="3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4305" name="Line 33"/>
            <p:cNvSpPr>
              <a:spLocks noChangeShapeType="1"/>
            </p:cNvSpPr>
            <p:nvPr/>
          </p:nvSpPr>
          <p:spPr bwMode="auto">
            <a:xfrm rot="17596161">
              <a:off x="3666" y="1732"/>
              <a:ext cx="300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</p:grpSp>
      <p:grpSp>
        <p:nvGrpSpPr>
          <p:cNvPr id="54306" name="Group 34"/>
          <p:cNvGrpSpPr>
            <a:grpSpLocks/>
          </p:cNvGrpSpPr>
          <p:nvPr/>
        </p:nvGrpSpPr>
        <p:grpSpPr bwMode="auto">
          <a:xfrm>
            <a:off x="5029200" y="2625725"/>
            <a:ext cx="4105275" cy="3894138"/>
            <a:chOff x="3168" y="1654"/>
            <a:chExt cx="2586" cy="2453"/>
          </a:xfrm>
        </p:grpSpPr>
        <p:grpSp>
          <p:nvGrpSpPr>
            <p:cNvPr id="54307" name="Group 35"/>
            <p:cNvGrpSpPr>
              <a:grpSpLocks/>
            </p:cNvGrpSpPr>
            <p:nvPr/>
          </p:nvGrpSpPr>
          <p:grpSpPr bwMode="auto">
            <a:xfrm>
              <a:off x="3168" y="2202"/>
              <a:ext cx="2586" cy="1905"/>
              <a:chOff x="3168" y="2202"/>
              <a:chExt cx="2586" cy="1905"/>
            </a:xfrm>
          </p:grpSpPr>
          <p:grpSp>
            <p:nvGrpSpPr>
              <p:cNvPr id="54308" name="Group 36"/>
              <p:cNvGrpSpPr>
                <a:grpSpLocks/>
              </p:cNvGrpSpPr>
              <p:nvPr/>
            </p:nvGrpSpPr>
            <p:grpSpPr bwMode="auto">
              <a:xfrm>
                <a:off x="3994" y="2202"/>
                <a:ext cx="992" cy="1040"/>
                <a:chOff x="3994" y="2202"/>
                <a:chExt cx="992" cy="1040"/>
              </a:xfrm>
            </p:grpSpPr>
            <p:sp>
              <p:nvSpPr>
                <p:cNvPr id="54309" name="Oval 37"/>
                <p:cNvSpPr>
                  <a:spLocks noChangeArrowheads="1"/>
                </p:cNvSpPr>
                <p:nvPr/>
              </p:nvSpPr>
              <p:spPr bwMode="auto">
                <a:xfrm>
                  <a:off x="3994" y="2202"/>
                  <a:ext cx="992" cy="1040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54310" name="Rectangle 38"/>
                <p:cNvSpPr>
                  <a:spLocks noChangeArrowheads="1"/>
                </p:cNvSpPr>
                <p:nvPr/>
              </p:nvSpPr>
              <p:spPr bwMode="auto">
                <a:xfrm>
                  <a:off x="4121" y="2998"/>
                  <a:ext cx="724" cy="47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11" name="AutoShape 39"/>
                <p:cNvSpPr>
                  <a:spLocks noChangeArrowheads="1"/>
                </p:cNvSpPr>
                <p:nvPr/>
              </p:nvSpPr>
              <p:spPr bwMode="gray">
                <a:xfrm rot="474804">
                  <a:off x="4616" y="2392"/>
                  <a:ext cx="199" cy="214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12" name="Rectangle 40"/>
                <p:cNvSpPr>
                  <a:spLocks noChangeArrowheads="1"/>
                </p:cNvSpPr>
                <p:nvPr/>
              </p:nvSpPr>
              <p:spPr bwMode="auto">
                <a:xfrm>
                  <a:off x="4440" y="2804"/>
                  <a:ext cx="77" cy="322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13" name="AutoShape 41"/>
                <p:cNvSpPr>
                  <a:spLocks noChangeArrowheads="1"/>
                </p:cNvSpPr>
                <p:nvPr/>
              </p:nvSpPr>
              <p:spPr bwMode="auto">
                <a:xfrm>
                  <a:off x="4375" y="2605"/>
                  <a:ext cx="201" cy="320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14" name="Rectangle 42"/>
                <p:cNvSpPr>
                  <a:spLocks noChangeArrowheads="1"/>
                </p:cNvSpPr>
                <p:nvPr/>
              </p:nvSpPr>
              <p:spPr bwMode="gray">
                <a:xfrm>
                  <a:off x="4656" y="2804"/>
                  <a:ext cx="77" cy="322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15" name="AutoShape 43"/>
                <p:cNvSpPr>
                  <a:spLocks noChangeArrowheads="1"/>
                </p:cNvSpPr>
                <p:nvPr/>
              </p:nvSpPr>
              <p:spPr bwMode="gray">
                <a:xfrm>
                  <a:off x="4596" y="2603"/>
                  <a:ext cx="201" cy="319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16" name="AutoShape 44"/>
                <p:cNvSpPr>
                  <a:spLocks noChangeArrowheads="1"/>
                </p:cNvSpPr>
                <p:nvPr/>
              </p:nvSpPr>
              <p:spPr bwMode="gray">
                <a:xfrm rot="21125196" flipH="1">
                  <a:off x="4364" y="2392"/>
                  <a:ext cx="199" cy="214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17" name="Oval 45" descr="Sötét függőleges"/>
                <p:cNvSpPr>
                  <a:spLocks noChangeArrowheads="1"/>
                </p:cNvSpPr>
                <p:nvPr/>
              </p:nvSpPr>
              <p:spPr bwMode="gray">
                <a:xfrm>
                  <a:off x="4385" y="2300"/>
                  <a:ext cx="407" cy="201"/>
                </a:xfrm>
                <a:prstGeom prst="ellipse">
                  <a:avLst/>
                </a:prstGeom>
                <a:pattFill prst="dkVert">
                  <a:fgClr>
                    <a:srgbClr val="33CC33"/>
                  </a:fgClr>
                  <a:bgClr>
                    <a:srgbClr val="FF3300"/>
                  </a:bgClr>
                </a:patt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18" name="Rectangle 46"/>
                <p:cNvSpPr>
                  <a:spLocks noChangeArrowheads="1"/>
                </p:cNvSpPr>
                <p:nvPr/>
              </p:nvSpPr>
              <p:spPr bwMode="auto">
                <a:xfrm rot="-1160338">
                  <a:off x="4828" y="2640"/>
                  <a:ext cx="84" cy="204"/>
                </a:xfrm>
                <a:prstGeom prst="rect">
                  <a:avLst/>
                </a:prstGeom>
                <a:solidFill>
                  <a:srgbClr val="33CC33"/>
                </a:solidFill>
                <a:ln w="2857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t"/>
                </a:scene3d>
                <a:sp3d extrusionH="125400" prstMaterial="legacyPlastic">
                  <a:bevelT w="13500" h="13500" prst="angle"/>
                  <a:bevelB w="13500" h="13500" prst="angle"/>
                  <a:extrusionClr>
                    <a:srgbClr val="33CC33"/>
                  </a:extrusionClr>
                </a:sp3d>
              </p:spPr>
              <p:txBody>
                <a:bodyPr wrap="none" anchor="ctr">
                  <a:spAutoFit/>
                  <a:flatTx/>
                </a:bodyPr>
                <a:lstStyle/>
                <a:p>
                  <a:endParaRPr lang="hu-HU"/>
                </a:p>
              </p:txBody>
            </p:sp>
            <p:sp>
              <p:nvSpPr>
                <p:cNvPr id="54319" name="Rectangle 47"/>
                <p:cNvSpPr>
                  <a:spLocks noChangeArrowheads="1"/>
                </p:cNvSpPr>
                <p:nvPr/>
              </p:nvSpPr>
              <p:spPr bwMode="auto">
                <a:xfrm rot="-869386">
                  <a:off x="4048" y="2700"/>
                  <a:ext cx="84" cy="204"/>
                </a:xfrm>
                <a:prstGeom prst="rect">
                  <a:avLst/>
                </a:prstGeom>
                <a:solidFill>
                  <a:srgbClr val="33CC33"/>
                </a:solidFill>
                <a:ln w="2857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t"/>
                </a:scene3d>
                <a:sp3d extrusionH="125400" prstMaterial="legacyPlastic">
                  <a:bevelT w="13500" h="13500" prst="angle"/>
                  <a:bevelB w="13500" h="13500" prst="angle"/>
                  <a:extrusionClr>
                    <a:srgbClr val="33CC33"/>
                  </a:extrusionClr>
                </a:sp3d>
              </p:spPr>
              <p:txBody>
                <a:bodyPr wrap="none" anchor="ctr">
                  <a:spAutoFit/>
                  <a:flatTx/>
                </a:bodyPr>
                <a:lstStyle/>
                <a:p>
                  <a:endParaRPr lang="hu-HU"/>
                </a:p>
              </p:txBody>
            </p:sp>
            <p:sp>
              <p:nvSpPr>
                <p:cNvPr id="54320" name="Rectangle 48"/>
                <p:cNvSpPr>
                  <a:spLocks noChangeArrowheads="1"/>
                </p:cNvSpPr>
                <p:nvPr/>
              </p:nvSpPr>
              <p:spPr bwMode="auto">
                <a:xfrm rot="2033638">
                  <a:off x="4090" y="2454"/>
                  <a:ext cx="84" cy="204"/>
                </a:xfrm>
                <a:prstGeom prst="rect">
                  <a:avLst/>
                </a:prstGeom>
                <a:solidFill>
                  <a:srgbClr val="33CC33"/>
                </a:solidFill>
                <a:ln w="2857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t"/>
                </a:scene3d>
                <a:sp3d extrusionH="125400" prstMaterial="legacyPlastic">
                  <a:bevelT w="13500" h="13500" prst="angle"/>
                  <a:bevelB w="13500" h="13500" prst="angle"/>
                  <a:extrusionClr>
                    <a:srgbClr val="33CC33"/>
                  </a:extrusionClr>
                </a:sp3d>
              </p:spPr>
              <p:txBody>
                <a:bodyPr wrap="none" anchor="ctr">
                  <a:spAutoFit/>
                  <a:flatTx/>
                </a:bodyPr>
                <a:lstStyle/>
                <a:p>
                  <a:endParaRPr lang="hu-HU"/>
                </a:p>
              </p:txBody>
            </p:sp>
            <p:sp>
              <p:nvSpPr>
                <p:cNvPr id="54321" name="Rectangle 49"/>
                <p:cNvSpPr>
                  <a:spLocks noChangeArrowheads="1"/>
                </p:cNvSpPr>
                <p:nvPr/>
              </p:nvSpPr>
              <p:spPr bwMode="auto">
                <a:xfrm rot="-1422873">
                  <a:off x="4234" y="2382"/>
                  <a:ext cx="84" cy="204"/>
                </a:xfrm>
                <a:prstGeom prst="rect">
                  <a:avLst/>
                </a:prstGeom>
                <a:solidFill>
                  <a:srgbClr val="33CC33"/>
                </a:solidFill>
                <a:ln w="2857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t"/>
                </a:scene3d>
                <a:sp3d extrusionH="125400" prstMaterial="legacyPlastic">
                  <a:bevelT w="13500" h="13500" prst="angle"/>
                  <a:bevelB w="13500" h="13500" prst="angle"/>
                  <a:extrusionClr>
                    <a:srgbClr val="33CC33"/>
                  </a:extrusionClr>
                </a:sp3d>
              </p:spPr>
              <p:txBody>
                <a:bodyPr wrap="none" anchor="ctr">
                  <a:spAutoFit/>
                  <a:flatTx/>
                </a:bodyPr>
                <a:lstStyle/>
                <a:p>
                  <a:endParaRPr lang="hu-HU"/>
                </a:p>
              </p:txBody>
            </p:sp>
            <p:sp>
              <p:nvSpPr>
                <p:cNvPr id="54322" name="Rectangle 50"/>
                <p:cNvSpPr>
                  <a:spLocks noChangeArrowheads="1"/>
                </p:cNvSpPr>
                <p:nvPr/>
              </p:nvSpPr>
              <p:spPr bwMode="auto">
                <a:xfrm rot="1313120">
                  <a:off x="4240" y="2748"/>
                  <a:ext cx="84" cy="204"/>
                </a:xfrm>
                <a:prstGeom prst="rect">
                  <a:avLst/>
                </a:prstGeom>
                <a:solidFill>
                  <a:srgbClr val="33CC33"/>
                </a:solidFill>
                <a:ln w="28575">
                  <a:noFill/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t"/>
                </a:scene3d>
                <a:sp3d extrusionH="125400" prstMaterial="legacyPlastic">
                  <a:bevelT w="13500" h="13500" prst="angle"/>
                  <a:bevelB w="13500" h="13500" prst="angle"/>
                  <a:extrusionClr>
                    <a:srgbClr val="33CC33"/>
                  </a:extrusionClr>
                </a:sp3d>
              </p:spPr>
              <p:txBody>
                <a:bodyPr wrap="none" anchor="ctr">
                  <a:spAutoFit/>
                  <a:flatTx/>
                </a:bodyPr>
                <a:lstStyle/>
                <a:p>
                  <a:endParaRPr lang="hu-HU"/>
                </a:p>
              </p:txBody>
            </p:sp>
            <p:sp>
              <p:nvSpPr>
                <p:cNvPr id="54323" name="Rectangle 51"/>
                <p:cNvSpPr>
                  <a:spLocks noChangeArrowheads="1"/>
                </p:cNvSpPr>
                <p:nvPr/>
              </p:nvSpPr>
              <p:spPr bwMode="auto">
                <a:xfrm>
                  <a:off x="4196" y="2999"/>
                  <a:ext cx="181" cy="4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</p:grpSp>
          <p:sp>
            <p:nvSpPr>
              <p:cNvPr id="54324" name="Rectangle 52"/>
              <p:cNvSpPr>
                <a:spLocks noChangeArrowheads="1"/>
              </p:cNvSpPr>
              <p:nvPr/>
            </p:nvSpPr>
            <p:spPr bwMode="auto">
              <a:xfrm>
                <a:off x="3494" y="3532"/>
                <a:ext cx="2260" cy="5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b="0"/>
                  <a:t>MHC II</a:t>
                </a:r>
                <a:r>
                  <a:rPr lang="hu-HU" b="0"/>
                  <a:t> tartalmú</a:t>
                </a:r>
                <a:r>
                  <a:rPr lang="en-GB" b="0"/>
                  <a:t> </a:t>
                </a:r>
                <a:r>
                  <a:rPr lang="hu-HU" b="0"/>
                  <a:t>vezikulum</a:t>
                </a:r>
                <a:endParaRPr lang="en-GB" b="0"/>
              </a:p>
              <a:p>
                <a:pPr algn="ctr" eaLnBrk="0" hangingPunct="0"/>
                <a:r>
                  <a:rPr lang="hu-HU" b="0"/>
                  <a:t>+</a:t>
                </a:r>
                <a:r>
                  <a:rPr lang="en-GB" b="0"/>
                  <a:t> antig</a:t>
                </a:r>
                <a:r>
                  <a:rPr lang="hu-HU" b="0"/>
                  <a:t>é</a:t>
                </a:r>
                <a:r>
                  <a:rPr lang="en-GB" b="0"/>
                  <a:t>n</a:t>
                </a:r>
                <a:r>
                  <a:rPr lang="hu-HU" b="0"/>
                  <a:t> peptideket tartalmazó</a:t>
                </a:r>
                <a:endParaRPr lang="en-GB" b="0"/>
              </a:p>
              <a:p>
                <a:pPr algn="ctr" eaLnBrk="0" hangingPunct="0"/>
                <a:r>
                  <a:rPr lang="hu-HU" b="0"/>
                  <a:t>vezikulum fúzió</a:t>
                </a:r>
                <a:endParaRPr lang="en-GB" b="0"/>
              </a:p>
            </p:txBody>
          </p:sp>
          <p:sp>
            <p:nvSpPr>
              <p:cNvPr id="54325" name="Arc 53"/>
              <p:cNvSpPr>
                <a:spLocks/>
              </p:cNvSpPr>
              <p:nvPr/>
            </p:nvSpPr>
            <p:spPr bwMode="auto">
              <a:xfrm rot="-1244568">
                <a:off x="3168" y="3024"/>
                <a:ext cx="909" cy="463"/>
              </a:xfrm>
              <a:custGeom>
                <a:avLst/>
                <a:gdLst>
                  <a:gd name="G0" fmla="+- 21600 0 0"/>
                  <a:gd name="G1" fmla="+- 51 0 0"/>
                  <a:gd name="G2" fmla="+- 21600 0 0"/>
                  <a:gd name="T0" fmla="*/ 40205 w 40205"/>
                  <a:gd name="T1" fmla="*/ 11024 h 21651"/>
                  <a:gd name="T2" fmla="*/ 0 w 40205"/>
                  <a:gd name="T3" fmla="*/ 0 h 21651"/>
                  <a:gd name="T4" fmla="*/ 21600 w 40205"/>
                  <a:gd name="T5" fmla="*/ 51 h 21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205" h="21651" fill="none" extrusionOk="0">
                    <a:moveTo>
                      <a:pt x="40205" y="11024"/>
                    </a:moveTo>
                    <a:cubicBezTo>
                      <a:pt x="36321" y="17609"/>
                      <a:pt x="29245" y="21650"/>
                      <a:pt x="21600" y="21651"/>
                    </a:cubicBezTo>
                    <a:cubicBezTo>
                      <a:pt x="9670" y="21651"/>
                      <a:pt x="0" y="11980"/>
                      <a:pt x="0" y="51"/>
                    </a:cubicBezTo>
                    <a:cubicBezTo>
                      <a:pt x="-1" y="34"/>
                      <a:pt x="0" y="17"/>
                      <a:pt x="0" y="0"/>
                    </a:cubicBezTo>
                  </a:path>
                  <a:path w="40205" h="21651" stroke="0" extrusionOk="0">
                    <a:moveTo>
                      <a:pt x="40205" y="11024"/>
                    </a:moveTo>
                    <a:cubicBezTo>
                      <a:pt x="36321" y="17609"/>
                      <a:pt x="29245" y="21650"/>
                      <a:pt x="21600" y="21651"/>
                    </a:cubicBezTo>
                    <a:cubicBezTo>
                      <a:pt x="9670" y="21651"/>
                      <a:pt x="0" y="11980"/>
                      <a:pt x="0" y="51"/>
                    </a:cubicBezTo>
                    <a:cubicBezTo>
                      <a:pt x="-1" y="34"/>
                      <a:pt x="0" y="17"/>
                      <a:pt x="0" y="0"/>
                    </a:cubicBezTo>
                    <a:lnTo>
                      <a:pt x="21600" y="51"/>
                    </a:lnTo>
                    <a:close/>
                  </a:path>
                </a:pathLst>
              </a:custGeom>
              <a:noFill/>
              <a:ln w="57150" cap="rnd">
                <a:solidFill>
                  <a:srgbClr val="FFFF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4326" name="Arc 54"/>
            <p:cNvSpPr>
              <a:spLocks/>
            </p:cNvSpPr>
            <p:nvPr/>
          </p:nvSpPr>
          <p:spPr bwMode="auto">
            <a:xfrm>
              <a:off x="4176" y="1680"/>
              <a:ext cx="384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54327" name="Group 55"/>
            <p:cNvGrpSpPr>
              <a:grpSpLocks/>
            </p:cNvGrpSpPr>
            <p:nvPr/>
          </p:nvGrpSpPr>
          <p:grpSpPr bwMode="auto">
            <a:xfrm>
              <a:off x="4571" y="1654"/>
              <a:ext cx="794" cy="787"/>
              <a:chOff x="4571" y="1654"/>
              <a:chExt cx="794" cy="787"/>
            </a:xfrm>
          </p:grpSpPr>
          <p:sp>
            <p:nvSpPr>
              <p:cNvPr id="54328" name="Oval 56"/>
              <p:cNvSpPr>
                <a:spLocks noChangeArrowheads="1"/>
              </p:cNvSpPr>
              <p:nvPr/>
            </p:nvSpPr>
            <p:spPr bwMode="auto">
              <a:xfrm>
                <a:off x="4595" y="1683"/>
                <a:ext cx="744" cy="71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54329" name="Oval 57"/>
              <p:cNvSpPr>
                <a:spLocks noChangeArrowheads="1"/>
              </p:cNvSpPr>
              <p:nvPr/>
            </p:nvSpPr>
            <p:spPr bwMode="auto">
              <a:xfrm>
                <a:off x="4571" y="1654"/>
                <a:ext cx="794" cy="772"/>
              </a:xfrm>
              <a:prstGeom prst="ellipse">
                <a:avLst/>
              </a:prstGeom>
              <a:solidFill>
                <a:srgbClr val="FF9999"/>
              </a:solidFill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4330" name="Line 58"/>
              <p:cNvSpPr>
                <a:spLocks noChangeShapeType="1"/>
              </p:cNvSpPr>
              <p:nvPr/>
            </p:nvSpPr>
            <p:spPr bwMode="auto">
              <a:xfrm rot="719251">
                <a:off x="4880" y="1782"/>
                <a:ext cx="300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endParaRPr lang="hu-HU"/>
              </a:p>
            </p:txBody>
          </p:sp>
          <p:sp>
            <p:nvSpPr>
              <p:cNvPr id="54331" name="Line 59"/>
              <p:cNvSpPr>
                <a:spLocks noChangeShapeType="1"/>
              </p:cNvSpPr>
              <p:nvPr/>
            </p:nvSpPr>
            <p:spPr bwMode="auto">
              <a:xfrm rot="20065014">
                <a:off x="4736" y="1938"/>
                <a:ext cx="300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endParaRPr lang="hu-HU"/>
              </a:p>
            </p:txBody>
          </p:sp>
          <p:sp>
            <p:nvSpPr>
              <p:cNvPr id="54332" name="Line 60"/>
              <p:cNvSpPr>
                <a:spLocks noChangeShapeType="1"/>
              </p:cNvSpPr>
              <p:nvPr/>
            </p:nvSpPr>
            <p:spPr bwMode="auto">
              <a:xfrm rot="1827058">
                <a:off x="4702" y="2204"/>
                <a:ext cx="300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endParaRPr lang="hu-HU"/>
              </a:p>
            </p:txBody>
          </p:sp>
          <p:sp>
            <p:nvSpPr>
              <p:cNvPr id="54333" name="Line 61"/>
              <p:cNvSpPr>
                <a:spLocks noChangeShapeType="1"/>
              </p:cNvSpPr>
              <p:nvPr/>
            </p:nvSpPr>
            <p:spPr bwMode="auto">
              <a:xfrm rot="17596161">
                <a:off x="5018" y="2148"/>
                <a:ext cx="300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endParaRPr lang="hu-HU"/>
              </a:p>
            </p:txBody>
          </p:sp>
          <p:sp>
            <p:nvSpPr>
              <p:cNvPr id="54334" name="Freeform 62"/>
              <p:cNvSpPr>
                <a:spLocks/>
              </p:cNvSpPr>
              <p:nvPr/>
            </p:nvSpPr>
            <p:spPr bwMode="auto">
              <a:xfrm>
                <a:off x="4580" y="2213"/>
                <a:ext cx="336" cy="228"/>
              </a:xfrm>
              <a:custGeom>
                <a:avLst/>
                <a:gdLst/>
                <a:ahLst/>
                <a:cxnLst>
                  <a:cxn ang="0">
                    <a:pos x="52" y="1"/>
                  </a:cxn>
                  <a:cxn ang="0">
                    <a:pos x="76" y="9"/>
                  </a:cxn>
                  <a:cxn ang="0">
                    <a:pos x="94" y="31"/>
                  </a:cxn>
                  <a:cxn ang="0">
                    <a:pos x="172" y="77"/>
                  </a:cxn>
                  <a:cxn ang="0">
                    <a:pos x="222" y="87"/>
                  </a:cxn>
                  <a:cxn ang="0">
                    <a:pos x="252" y="93"/>
                  </a:cxn>
                  <a:cxn ang="0">
                    <a:pos x="288" y="103"/>
                  </a:cxn>
                  <a:cxn ang="0">
                    <a:pos x="298" y="123"/>
                  </a:cxn>
                  <a:cxn ang="0">
                    <a:pos x="300" y="143"/>
                  </a:cxn>
                  <a:cxn ang="0">
                    <a:pos x="300" y="159"/>
                  </a:cxn>
                  <a:cxn ang="0">
                    <a:pos x="278" y="163"/>
                  </a:cxn>
                  <a:cxn ang="0">
                    <a:pos x="238" y="155"/>
                  </a:cxn>
                  <a:cxn ang="0">
                    <a:pos x="190" y="135"/>
                  </a:cxn>
                  <a:cxn ang="0">
                    <a:pos x="94" y="99"/>
                  </a:cxn>
                  <a:cxn ang="0">
                    <a:pos x="58" y="67"/>
                  </a:cxn>
                  <a:cxn ang="0">
                    <a:pos x="6" y="21"/>
                  </a:cxn>
                  <a:cxn ang="0">
                    <a:pos x="20" y="11"/>
                  </a:cxn>
                  <a:cxn ang="0">
                    <a:pos x="40" y="3"/>
                  </a:cxn>
                  <a:cxn ang="0">
                    <a:pos x="52" y="1"/>
                  </a:cxn>
                </a:cxnLst>
                <a:rect l="0" t="0" r="r" b="b"/>
                <a:pathLst>
                  <a:path w="304" h="164">
                    <a:moveTo>
                      <a:pt x="52" y="1"/>
                    </a:moveTo>
                    <a:cubicBezTo>
                      <a:pt x="58" y="2"/>
                      <a:pt x="69" y="4"/>
                      <a:pt x="76" y="9"/>
                    </a:cubicBezTo>
                    <a:cubicBezTo>
                      <a:pt x="83" y="14"/>
                      <a:pt x="78" y="20"/>
                      <a:pt x="94" y="31"/>
                    </a:cubicBezTo>
                    <a:cubicBezTo>
                      <a:pt x="110" y="42"/>
                      <a:pt x="151" y="68"/>
                      <a:pt x="172" y="77"/>
                    </a:cubicBezTo>
                    <a:cubicBezTo>
                      <a:pt x="193" y="86"/>
                      <a:pt x="209" y="84"/>
                      <a:pt x="222" y="87"/>
                    </a:cubicBezTo>
                    <a:cubicBezTo>
                      <a:pt x="235" y="90"/>
                      <a:pt x="241" y="90"/>
                      <a:pt x="252" y="93"/>
                    </a:cubicBezTo>
                    <a:cubicBezTo>
                      <a:pt x="263" y="96"/>
                      <a:pt x="280" y="98"/>
                      <a:pt x="288" y="103"/>
                    </a:cubicBezTo>
                    <a:cubicBezTo>
                      <a:pt x="296" y="108"/>
                      <a:pt x="296" y="116"/>
                      <a:pt x="298" y="123"/>
                    </a:cubicBezTo>
                    <a:cubicBezTo>
                      <a:pt x="300" y="130"/>
                      <a:pt x="300" y="137"/>
                      <a:pt x="300" y="143"/>
                    </a:cubicBezTo>
                    <a:cubicBezTo>
                      <a:pt x="300" y="149"/>
                      <a:pt x="304" y="156"/>
                      <a:pt x="300" y="159"/>
                    </a:cubicBezTo>
                    <a:cubicBezTo>
                      <a:pt x="296" y="162"/>
                      <a:pt x="288" y="164"/>
                      <a:pt x="278" y="163"/>
                    </a:cubicBezTo>
                    <a:cubicBezTo>
                      <a:pt x="268" y="162"/>
                      <a:pt x="253" y="160"/>
                      <a:pt x="238" y="155"/>
                    </a:cubicBezTo>
                    <a:cubicBezTo>
                      <a:pt x="223" y="150"/>
                      <a:pt x="214" y="144"/>
                      <a:pt x="190" y="135"/>
                    </a:cubicBezTo>
                    <a:cubicBezTo>
                      <a:pt x="166" y="126"/>
                      <a:pt x="116" y="110"/>
                      <a:pt x="94" y="99"/>
                    </a:cubicBezTo>
                    <a:cubicBezTo>
                      <a:pt x="72" y="88"/>
                      <a:pt x="73" y="80"/>
                      <a:pt x="58" y="67"/>
                    </a:cubicBezTo>
                    <a:cubicBezTo>
                      <a:pt x="43" y="54"/>
                      <a:pt x="12" y="30"/>
                      <a:pt x="6" y="21"/>
                    </a:cubicBezTo>
                    <a:cubicBezTo>
                      <a:pt x="0" y="12"/>
                      <a:pt x="14" y="14"/>
                      <a:pt x="20" y="11"/>
                    </a:cubicBezTo>
                    <a:cubicBezTo>
                      <a:pt x="26" y="8"/>
                      <a:pt x="33" y="5"/>
                      <a:pt x="40" y="3"/>
                    </a:cubicBezTo>
                    <a:cubicBezTo>
                      <a:pt x="47" y="1"/>
                      <a:pt x="46" y="0"/>
                      <a:pt x="52" y="1"/>
                    </a:cubicBezTo>
                    <a:close/>
                  </a:path>
                </a:pathLst>
              </a:custGeom>
              <a:solidFill>
                <a:srgbClr val="FF9999"/>
              </a:solidFill>
              <a:ln w="285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54335" name="Line 63"/>
              <p:cNvSpPr>
                <a:spLocks noChangeShapeType="1"/>
              </p:cNvSpPr>
              <p:nvPr/>
            </p:nvSpPr>
            <p:spPr bwMode="auto">
              <a:xfrm>
                <a:off x="4664" y="2356"/>
                <a:ext cx="30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54336" name="Group 64"/>
          <p:cNvGrpSpPr>
            <a:grpSpLocks/>
          </p:cNvGrpSpPr>
          <p:nvPr/>
        </p:nvGrpSpPr>
        <p:grpSpPr bwMode="auto">
          <a:xfrm>
            <a:off x="152400" y="3759200"/>
            <a:ext cx="2209800" cy="2486025"/>
            <a:chOff x="96" y="2368"/>
            <a:chExt cx="1392" cy="1566"/>
          </a:xfrm>
        </p:grpSpPr>
        <p:grpSp>
          <p:nvGrpSpPr>
            <p:cNvPr id="54337" name="Group 65"/>
            <p:cNvGrpSpPr>
              <a:grpSpLocks/>
            </p:cNvGrpSpPr>
            <p:nvPr/>
          </p:nvGrpSpPr>
          <p:grpSpPr bwMode="auto">
            <a:xfrm>
              <a:off x="96" y="2368"/>
              <a:ext cx="1392" cy="1566"/>
              <a:chOff x="96" y="2368"/>
              <a:chExt cx="1392" cy="1566"/>
            </a:xfrm>
          </p:grpSpPr>
          <p:grpSp>
            <p:nvGrpSpPr>
              <p:cNvPr id="54338" name="Group 66"/>
              <p:cNvGrpSpPr>
                <a:grpSpLocks/>
              </p:cNvGrpSpPr>
              <p:nvPr/>
            </p:nvGrpSpPr>
            <p:grpSpPr bwMode="auto">
              <a:xfrm>
                <a:off x="168" y="2368"/>
                <a:ext cx="992" cy="1040"/>
                <a:chOff x="168" y="2368"/>
                <a:chExt cx="992" cy="1040"/>
              </a:xfrm>
            </p:grpSpPr>
            <p:sp>
              <p:nvSpPr>
                <p:cNvPr id="54339" name="Oval 67"/>
                <p:cNvSpPr>
                  <a:spLocks noChangeArrowheads="1"/>
                </p:cNvSpPr>
                <p:nvPr/>
              </p:nvSpPr>
              <p:spPr bwMode="auto">
                <a:xfrm>
                  <a:off x="168" y="2368"/>
                  <a:ext cx="992" cy="1040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54340" name="AutoShape 68"/>
                <p:cNvSpPr>
                  <a:spLocks noChangeArrowheads="1"/>
                </p:cNvSpPr>
                <p:nvPr/>
              </p:nvSpPr>
              <p:spPr bwMode="gray">
                <a:xfrm rot="474804">
                  <a:off x="790" y="2558"/>
                  <a:ext cx="199" cy="214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41" name="Rectangle 69"/>
                <p:cNvSpPr>
                  <a:spLocks noChangeArrowheads="1"/>
                </p:cNvSpPr>
                <p:nvPr/>
              </p:nvSpPr>
              <p:spPr bwMode="auto">
                <a:xfrm>
                  <a:off x="614" y="2970"/>
                  <a:ext cx="77" cy="322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42" name="AutoShape 70"/>
                <p:cNvSpPr>
                  <a:spLocks noChangeArrowheads="1"/>
                </p:cNvSpPr>
                <p:nvPr/>
              </p:nvSpPr>
              <p:spPr bwMode="auto">
                <a:xfrm>
                  <a:off x="549" y="2771"/>
                  <a:ext cx="201" cy="320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43" name="Rectangle 71"/>
                <p:cNvSpPr>
                  <a:spLocks noChangeArrowheads="1"/>
                </p:cNvSpPr>
                <p:nvPr/>
              </p:nvSpPr>
              <p:spPr bwMode="gray">
                <a:xfrm>
                  <a:off x="830" y="2970"/>
                  <a:ext cx="77" cy="322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44" name="AutoShape 72"/>
                <p:cNvSpPr>
                  <a:spLocks noChangeArrowheads="1"/>
                </p:cNvSpPr>
                <p:nvPr/>
              </p:nvSpPr>
              <p:spPr bwMode="gray">
                <a:xfrm>
                  <a:off x="770" y="2769"/>
                  <a:ext cx="201" cy="319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45" name="AutoShape 73"/>
                <p:cNvSpPr>
                  <a:spLocks noChangeArrowheads="1"/>
                </p:cNvSpPr>
                <p:nvPr/>
              </p:nvSpPr>
              <p:spPr bwMode="gray">
                <a:xfrm rot="21125196" flipH="1">
                  <a:off x="538" y="2558"/>
                  <a:ext cx="199" cy="214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FF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4346" name="Oval 74"/>
                <p:cNvSpPr>
                  <a:spLocks noChangeArrowheads="1"/>
                </p:cNvSpPr>
                <p:nvPr/>
              </p:nvSpPr>
              <p:spPr bwMode="gray">
                <a:xfrm>
                  <a:off x="559" y="2466"/>
                  <a:ext cx="407" cy="201"/>
                </a:xfrm>
                <a:prstGeom prst="ellips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4347" name="Rectangle 75"/>
              <p:cNvSpPr>
                <a:spLocks noChangeArrowheads="1"/>
              </p:cNvSpPr>
              <p:nvPr/>
            </p:nvSpPr>
            <p:spPr bwMode="auto">
              <a:xfrm>
                <a:off x="96" y="3532"/>
                <a:ext cx="1392" cy="40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b="0">
                    <a:latin typeface="Arial" charset="0"/>
                  </a:rPr>
                  <a:t>(</a:t>
                </a:r>
                <a:r>
                  <a:rPr lang="hu-HU" b="0"/>
                  <a:t>MHC II</a:t>
                </a:r>
                <a:r>
                  <a:rPr lang="hu-HU"/>
                  <a:t> </a:t>
                </a:r>
                <a:r>
                  <a:rPr lang="en-GB">
                    <a:latin typeface="Symbol" pitchFamily="18" charset="2"/>
                  </a:rPr>
                  <a:t></a:t>
                </a:r>
                <a:r>
                  <a:rPr lang="en-GB" b="0">
                    <a:latin typeface="Symbol" pitchFamily="18" charset="2"/>
                  </a:rPr>
                  <a:t>+</a:t>
                </a:r>
                <a:r>
                  <a:rPr lang="en-GB" b="0"/>
                  <a:t>Ii</a:t>
                </a:r>
                <a:r>
                  <a:rPr lang="en-GB" b="0">
                    <a:latin typeface="Arial" charset="0"/>
                  </a:rPr>
                  <a:t>)</a:t>
                </a:r>
                <a:r>
                  <a:rPr lang="en-GB" b="0"/>
                  <a:t> </a:t>
                </a:r>
                <a:r>
                  <a:rPr lang="hu-HU" b="0"/>
                  <a:t>k</a:t>
                </a:r>
                <a:r>
                  <a:rPr lang="en-GB" b="0"/>
                  <a:t>omplex</a:t>
                </a:r>
              </a:p>
            </p:txBody>
          </p:sp>
        </p:grpSp>
        <p:grpSp>
          <p:nvGrpSpPr>
            <p:cNvPr id="54348" name="Group 76"/>
            <p:cNvGrpSpPr>
              <a:grpSpLocks/>
            </p:cNvGrpSpPr>
            <p:nvPr/>
          </p:nvGrpSpPr>
          <p:grpSpPr bwMode="auto">
            <a:xfrm>
              <a:off x="368" y="2464"/>
              <a:ext cx="576" cy="960"/>
              <a:chOff x="368" y="2464"/>
              <a:chExt cx="576" cy="960"/>
            </a:xfrm>
          </p:grpSpPr>
          <p:sp>
            <p:nvSpPr>
              <p:cNvPr id="54349" name="AutoShape 77"/>
              <p:cNvSpPr>
                <a:spLocks noChangeArrowheads="1"/>
              </p:cNvSpPr>
              <p:nvPr/>
            </p:nvSpPr>
            <p:spPr bwMode="auto">
              <a:xfrm>
                <a:off x="402" y="2512"/>
                <a:ext cx="122" cy="816"/>
              </a:xfrm>
              <a:prstGeom prst="roundRect">
                <a:avLst>
                  <a:gd name="adj" fmla="val 35421"/>
                </a:avLst>
              </a:prstGeom>
              <a:solidFill>
                <a:srgbClr val="33CC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4350" name="AutoShape 78"/>
              <p:cNvSpPr>
                <a:spLocks noChangeArrowheads="1"/>
              </p:cNvSpPr>
              <p:nvPr/>
            </p:nvSpPr>
            <p:spPr bwMode="auto">
              <a:xfrm>
                <a:off x="402" y="2465"/>
                <a:ext cx="401" cy="109"/>
              </a:xfrm>
              <a:prstGeom prst="roundRect">
                <a:avLst>
                  <a:gd name="adj" fmla="val 35421"/>
                </a:avLst>
              </a:prstGeom>
              <a:solidFill>
                <a:srgbClr val="33CC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4351" name="Oval 79"/>
              <p:cNvSpPr>
                <a:spLocks noChangeArrowheads="1"/>
              </p:cNvSpPr>
              <p:nvPr/>
            </p:nvSpPr>
            <p:spPr bwMode="auto">
              <a:xfrm>
                <a:off x="368" y="3272"/>
                <a:ext cx="168" cy="152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54352" name="Oval 80"/>
              <p:cNvSpPr>
                <a:spLocks noChangeArrowheads="1"/>
              </p:cNvSpPr>
              <p:nvPr/>
            </p:nvSpPr>
            <p:spPr bwMode="auto">
              <a:xfrm>
                <a:off x="582" y="2464"/>
                <a:ext cx="362" cy="19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</p:grpSp>
      </p:grpSp>
      <p:sp>
        <p:nvSpPr>
          <p:cNvPr id="54376" name="Text Box 104"/>
          <p:cNvSpPr txBox="1">
            <a:spLocks noChangeArrowheads="1"/>
          </p:cNvSpPr>
          <p:nvPr/>
        </p:nvSpPr>
        <p:spPr bwMode="auto">
          <a:xfrm>
            <a:off x="468313" y="335756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0"/>
              <a:t>DER, Golgi</a:t>
            </a:r>
          </a:p>
        </p:txBody>
      </p:sp>
      <p:grpSp>
        <p:nvGrpSpPr>
          <p:cNvPr id="54381" name="Group 109"/>
          <p:cNvGrpSpPr>
            <a:grpSpLocks/>
          </p:cNvGrpSpPr>
          <p:nvPr/>
        </p:nvGrpSpPr>
        <p:grpSpPr bwMode="auto">
          <a:xfrm>
            <a:off x="1900238" y="3494088"/>
            <a:ext cx="3738562" cy="2984500"/>
            <a:chOff x="1197" y="2201"/>
            <a:chExt cx="2355" cy="1880"/>
          </a:xfrm>
        </p:grpSpPr>
        <p:grpSp>
          <p:nvGrpSpPr>
            <p:cNvPr id="54378" name="Group 106"/>
            <p:cNvGrpSpPr>
              <a:grpSpLocks/>
            </p:cNvGrpSpPr>
            <p:nvPr/>
          </p:nvGrpSpPr>
          <p:grpSpPr bwMode="auto">
            <a:xfrm>
              <a:off x="1197" y="2400"/>
              <a:ext cx="2355" cy="1681"/>
              <a:chOff x="1197" y="2400"/>
              <a:chExt cx="2355" cy="1681"/>
            </a:xfrm>
          </p:grpSpPr>
          <p:grpSp>
            <p:nvGrpSpPr>
              <p:cNvPr id="54377" name="Group 105"/>
              <p:cNvGrpSpPr>
                <a:grpSpLocks/>
              </p:cNvGrpSpPr>
              <p:nvPr/>
            </p:nvGrpSpPr>
            <p:grpSpPr bwMode="auto">
              <a:xfrm>
                <a:off x="1197" y="2400"/>
                <a:ext cx="2355" cy="1361"/>
                <a:chOff x="1197" y="2400"/>
                <a:chExt cx="2355" cy="1361"/>
              </a:xfrm>
            </p:grpSpPr>
            <p:sp>
              <p:nvSpPr>
                <p:cNvPr id="54355" name="Rectangle 83"/>
                <p:cNvSpPr>
                  <a:spLocks noChangeArrowheads="1"/>
                </p:cNvSpPr>
                <p:nvPr/>
              </p:nvSpPr>
              <p:spPr bwMode="auto">
                <a:xfrm>
                  <a:off x="1789" y="3532"/>
                  <a:ext cx="1763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hu-HU" b="0"/>
                    <a:t>Ii részleges lebomlása</a:t>
                  </a:r>
                  <a:r>
                    <a:rPr lang="en-GB" b="0"/>
                    <a:t>:</a:t>
                  </a:r>
                </a:p>
              </p:txBody>
            </p:sp>
            <p:grpSp>
              <p:nvGrpSpPr>
                <p:cNvPr id="54356" name="Group 84"/>
                <p:cNvGrpSpPr>
                  <a:grpSpLocks/>
                </p:cNvGrpSpPr>
                <p:nvPr/>
              </p:nvGrpSpPr>
              <p:grpSpPr bwMode="auto">
                <a:xfrm>
                  <a:off x="1197" y="2400"/>
                  <a:ext cx="1859" cy="1087"/>
                  <a:chOff x="1197" y="2400"/>
                  <a:chExt cx="1859" cy="1087"/>
                </a:xfrm>
              </p:grpSpPr>
              <p:grpSp>
                <p:nvGrpSpPr>
                  <p:cNvPr id="54357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064" y="2400"/>
                    <a:ext cx="992" cy="1040"/>
                    <a:chOff x="2064" y="2400"/>
                    <a:chExt cx="992" cy="1040"/>
                  </a:xfrm>
                </p:grpSpPr>
                <p:sp>
                  <p:nvSpPr>
                    <p:cNvPr id="54358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400"/>
                      <a:ext cx="992" cy="104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hu-HU"/>
                    </a:p>
                  </p:txBody>
                </p:sp>
                <p:grpSp>
                  <p:nvGrpSpPr>
                    <p:cNvPr id="54359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1" y="2496"/>
                      <a:ext cx="724" cy="828"/>
                      <a:chOff x="2191" y="2496"/>
                      <a:chExt cx="724" cy="828"/>
                    </a:xfrm>
                  </p:grpSpPr>
                  <p:sp>
                    <p:nvSpPr>
                      <p:cNvPr id="54360" name="Rectangle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91" y="3196"/>
                        <a:ext cx="724" cy="4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12700">
                        <a:solidFill>
                          <a:srgbClr val="00020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4361" name="AutoShape 89"/>
                      <p:cNvSpPr>
                        <a:spLocks noChangeArrowheads="1"/>
                      </p:cNvSpPr>
                      <p:nvPr/>
                    </p:nvSpPr>
                    <p:spPr bwMode="gray">
                      <a:xfrm rot="474804">
                        <a:off x="2686" y="2590"/>
                        <a:ext cx="199" cy="214"/>
                      </a:xfrm>
                      <a:prstGeom prst="roundRect">
                        <a:avLst>
                          <a:gd name="adj" fmla="val 35421"/>
                        </a:avLst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20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4362" name="Rectangl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0" y="3002"/>
                        <a:ext cx="77" cy="32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20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4363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45" y="2803"/>
                        <a:ext cx="201" cy="320"/>
                      </a:xfrm>
                      <a:prstGeom prst="roundRect">
                        <a:avLst>
                          <a:gd name="adj" fmla="val 35421"/>
                        </a:avLst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20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4364" name="Rectangle 92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726" y="3002"/>
                        <a:ext cx="77" cy="32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20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4365" name="AutoShape 93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666" y="2801"/>
                        <a:ext cx="201" cy="319"/>
                      </a:xfrm>
                      <a:prstGeom prst="roundRect">
                        <a:avLst>
                          <a:gd name="adj" fmla="val 35421"/>
                        </a:avLst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20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4366" name="AutoShape 94"/>
                      <p:cNvSpPr>
                        <a:spLocks noChangeArrowheads="1"/>
                      </p:cNvSpPr>
                      <p:nvPr/>
                    </p:nvSpPr>
                    <p:spPr bwMode="gray">
                      <a:xfrm rot="21125196" flipH="1">
                        <a:off x="2434" y="2590"/>
                        <a:ext cx="199" cy="214"/>
                      </a:xfrm>
                      <a:prstGeom prst="roundRect">
                        <a:avLst>
                          <a:gd name="adj" fmla="val 35421"/>
                        </a:avLst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20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4367" name="Oval 95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455" y="2498"/>
                        <a:ext cx="407" cy="201"/>
                      </a:xfrm>
                      <a:prstGeom prst="ellipse">
                        <a:avLst/>
                      </a:prstGeom>
                      <a:solidFill>
                        <a:srgbClr val="FF9999"/>
                      </a:solidFill>
                      <a:ln w="12700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hu-HU"/>
                      </a:p>
                    </p:txBody>
                  </p:sp>
                  <p:sp>
                    <p:nvSpPr>
                      <p:cNvPr id="54368" name="Oval 96" descr="Sötét függőleges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78" y="2496"/>
                        <a:ext cx="362" cy="192"/>
                      </a:xfrm>
                      <a:prstGeom prst="ellipse">
                        <a:avLst/>
                      </a:prstGeom>
                      <a:pattFill prst="dkVert">
                        <a:fgClr>
                          <a:srgbClr val="33CC33"/>
                        </a:fgClr>
                        <a:bgClr>
                          <a:srgbClr val="FF3300"/>
                        </a:bgClr>
                      </a:pattFill>
                      <a:ln w="12700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hu-HU"/>
                      </a:p>
                    </p:txBody>
                  </p:sp>
                </p:grpSp>
                <p:sp>
                  <p:nvSpPr>
                    <p:cNvPr id="54369" name="Rectangle 97"/>
                    <p:cNvSpPr>
                      <a:spLocks noChangeArrowheads="1"/>
                    </p:cNvSpPr>
                    <p:nvPr/>
                  </p:nvSpPr>
                  <p:spPr bwMode="auto">
                    <a:xfrm rot="-1160338">
                      <a:off x="2898" y="2806"/>
                      <a:ext cx="84" cy="204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t"/>
                    </a:scene3d>
                    <a:sp3d extrusionH="125400" prstMaterial="legacyPlastic">
                      <a:bevelT w="13500" h="13500" prst="angle"/>
                      <a:bevelB w="13500" h="13500" prst="angle"/>
                      <a:extrusionClr>
                        <a:srgbClr val="33CC33"/>
                      </a:extrusionClr>
                    </a:sp3d>
                  </p:spPr>
                  <p:txBody>
                    <a:bodyPr wrap="none" anchor="ctr">
                      <a:spAutoFit/>
                      <a:flatTx/>
                    </a:bodyPr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4370" name="Rectangle 98"/>
                    <p:cNvSpPr>
                      <a:spLocks noChangeArrowheads="1"/>
                    </p:cNvSpPr>
                    <p:nvPr/>
                  </p:nvSpPr>
                  <p:spPr bwMode="auto">
                    <a:xfrm rot="-869386">
                      <a:off x="2142" y="2882"/>
                      <a:ext cx="84" cy="204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t"/>
                    </a:scene3d>
                    <a:sp3d extrusionH="125400" prstMaterial="legacyPlastic">
                      <a:bevelT w="13500" h="13500" prst="angle"/>
                      <a:bevelB w="13500" h="13500" prst="angle"/>
                      <a:extrusionClr>
                        <a:srgbClr val="33CC33"/>
                      </a:extrusionClr>
                    </a:sp3d>
                  </p:spPr>
                  <p:txBody>
                    <a:bodyPr wrap="none" anchor="ctr">
                      <a:spAutoFit/>
                      <a:flatTx/>
                    </a:bodyPr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4371" name="Rectangle 99"/>
                    <p:cNvSpPr>
                      <a:spLocks noChangeArrowheads="1"/>
                    </p:cNvSpPr>
                    <p:nvPr/>
                  </p:nvSpPr>
                  <p:spPr bwMode="auto">
                    <a:xfrm rot="2033638">
                      <a:off x="2176" y="2620"/>
                      <a:ext cx="84" cy="204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t"/>
                    </a:scene3d>
                    <a:sp3d extrusionH="125400" prstMaterial="legacyPlastic">
                      <a:bevelT w="13500" h="13500" prst="angle"/>
                      <a:bevelB w="13500" h="13500" prst="angle"/>
                      <a:extrusionClr>
                        <a:srgbClr val="33CC33"/>
                      </a:extrusionClr>
                    </a:sp3d>
                  </p:spPr>
                  <p:txBody>
                    <a:bodyPr wrap="none" anchor="ctr">
                      <a:spAutoFit/>
                      <a:flatTx/>
                    </a:bodyPr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4372" name="Rectangle 100"/>
                    <p:cNvSpPr>
                      <a:spLocks noChangeArrowheads="1"/>
                    </p:cNvSpPr>
                    <p:nvPr/>
                  </p:nvSpPr>
                  <p:spPr bwMode="auto">
                    <a:xfrm rot="-1422873">
                      <a:off x="2336" y="2684"/>
                      <a:ext cx="84" cy="204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t"/>
                    </a:scene3d>
                    <a:sp3d extrusionH="125400" prstMaterial="legacyPlastic">
                      <a:bevelT w="13500" h="13500" prst="angle"/>
                      <a:bevelB w="13500" h="13500" prst="angle"/>
                      <a:extrusionClr>
                        <a:srgbClr val="33CC33"/>
                      </a:extrusionClr>
                    </a:sp3d>
                  </p:spPr>
                  <p:txBody>
                    <a:bodyPr wrap="none" anchor="ctr">
                      <a:spAutoFit/>
                      <a:flatTx/>
                    </a:bodyPr>
                    <a:lstStyle/>
                    <a:p>
                      <a:endParaRPr lang="hu-HU"/>
                    </a:p>
                  </p:txBody>
                </p:sp>
                <p:sp>
                  <p:nvSpPr>
                    <p:cNvPr id="54373" name="Rectangle 101"/>
                    <p:cNvSpPr>
                      <a:spLocks noChangeArrowheads="1"/>
                    </p:cNvSpPr>
                    <p:nvPr/>
                  </p:nvSpPr>
                  <p:spPr bwMode="auto">
                    <a:xfrm rot="1313120">
                      <a:off x="2278" y="2970"/>
                      <a:ext cx="84" cy="204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28575">
                      <a:noFill/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t"/>
                    </a:scene3d>
                    <a:sp3d extrusionH="125400" prstMaterial="legacyPlastic">
                      <a:bevelT w="13500" h="13500" prst="angle"/>
                      <a:bevelB w="13500" h="13500" prst="angle"/>
                      <a:extrusionClr>
                        <a:srgbClr val="33CC33"/>
                      </a:extrusionClr>
                    </a:sp3d>
                  </p:spPr>
                  <p:txBody>
                    <a:bodyPr wrap="none" anchor="ctr">
                      <a:spAutoFit/>
                      <a:flatTx/>
                    </a:bodyPr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54374" name="Arc 102"/>
                  <p:cNvSpPr>
                    <a:spLocks/>
                  </p:cNvSpPr>
                  <p:nvPr/>
                </p:nvSpPr>
                <p:spPr bwMode="auto">
                  <a:xfrm rot="-1244568">
                    <a:off x="1197" y="3024"/>
                    <a:ext cx="909" cy="463"/>
                  </a:xfrm>
                  <a:custGeom>
                    <a:avLst/>
                    <a:gdLst>
                      <a:gd name="G0" fmla="+- 21600 0 0"/>
                      <a:gd name="G1" fmla="+- 51 0 0"/>
                      <a:gd name="G2" fmla="+- 21600 0 0"/>
                      <a:gd name="T0" fmla="*/ 40205 w 40205"/>
                      <a:gd name="T1" fmla="*/ 11024 h 21651"/>
                      <a:gd name="T2" fmla="*/ 0 w 40205"/>
                      <a:gd name="T3" fmla="*/ 0 h 21651"/>
                      <a:gd name="T4" fmla="*/ 21600 w 40205"/>
                      <a:gd name="T5" fmla="*/ 51 h 216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0205" h="21651" fill="none" extrusionOk="0">
                        <a:moveTo>
                          <a:pt x="40205" y="11024"/>
                        </a:moveTo>
                        <a:cubicBezTo>
                          <a:pt x="36321" y="17609"/>
                          <a:pt x="29245" y="21650"/>
                          <a:pt x="21600" y="21651"/>
                        </a:cubicBezTo>
                        <a:cubicBezTo>
                          <a:pt x="9670" y="21651"/>
                          <a:pt x="0" y="11980"/>
                          <a:pt x="0" y="51"/>
                        </a:cubicBezTo>
                        <a:cubicBezTo>
                          <a:pt x="-1" y="34"/>
                          <a:pt x="0" y="17"/>
                          <a:pt x="0" y="0"/>
                        </a:cubicBezTo>
                      </a:path>
                      <a:path w="40205" h="21651" stroke="0" extrusionOk="0">
                        <a:moveTo>
                          <a:pt x="40205" y="11024"/>
                        </a:moveTo>
                        <a:cubicBezTo>
                          <a:pt x="36321" y="17609"/>
                          <a:pt x="29245" y="21650"/>
                          <a:pt x="21600" y="21651"/>
                        </a:cubicBezTo>
                        <a:cubicBezTo>
                          <a:pt x="9670" y="21651"/>
                          <a:pt x="0" y="11980"/>
                          <a:pt x="0" y="51"/>
                        </a:cubicBezTo>
                        <a:cubicBezTo>
                          <a:pt x="-1" y="34"/>
                          <a:pt x="0" y="17"/>
                          <a:pt x="0" y="0"/>
                        </a:cubicBezTo>
                        <a:lnTo>
                          <a:pt x="21600" y="51"/>
                        </a:lnTo>
                        <a:close/>
                      </a:path>
                    </a:pathLst>
                  </a:custGeom>
                  <a:noFill/>
                  <a:ln w="57150" cap="rnd">
                    <a:solidFill>
                      <a:srgbClr val="FFFF0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54375" name="Text Box 103" descr="Sötét vízszintes"/>
              <p:cNvSpPr txBox="1">
                <a:spLocks noChangeArrowheads="1"/>
              </p:cNvSpPr>
              <p:nvPr/>
            </p:nvSpPr>
            <p:spPr bwMode="auto">
              <a:xfrm>
                <a:off x="2336" y="3793"/>
                <a:ext cx="576" cy="288"/>
              </a:xfrm>
              <a:prstGeom prst="rect">
                <a:avLst/>
              </a:prstGeom>
              <a:pattFill prst="dkHorz">
                <a:fgClr>
                  <a:srgbClr val="33CC33"/>
                </a:fgClr>
                <a:bgClr>
                  <a:srgbClr val="FF3300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400"/>
                  <a:t>CLIP</a:t>
                </a:r>
                <a:endParaRPr lang="en-US" sz="2400"/>
              </a:p>
            </p:txBody>
          </p:sp>
        </p:grpSp>
        <p:sp>
          <p:nvSpPr>
            <p:cNvPr id="54379" name="Text Box 107"/>
            <p:cNvSpPr txBox="1">
              <a:spLocks noChangeArrowheads="1"/>
            </p:cNvSpPr>
            <p:nvPr/>
          </p:nvSpPr>
          <p:spPr bwMode="auto">
            <a:xfrm>
              <a:off x="1927" y="2201"/>
              <a:ext cx="12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b="0"/>
                <a:t>Savas endoszóma </a:t>
              </a:r>
            </a:p>
          </p:txBody>
        </p:sp>
      </p:grpSp>
      <p:sp>
        <p:nvSpPr>
          <p:cNvPr id="54380" name="Text Box 108"/>
          <p:cNvSpPr txBox="1">
            <a:spLocks noChangeArrowheads="1"/>
          </p:cNvSpPr>
          <p:nvPr/>
        </p:nvSpPr>
        <p:spPr bwMode="auto">
          <a:xfrm>
            <a:off x="10601325" y="4894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1000" y="5257800"/>
            <a:ext cx="30829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hu-HU" sz="2000" b="0"/>
              <a:t>Meg kell akadályozni az MHC II - saját peptid kötődést</a:t>
            </a:r>
            <a:endParaRPr lang="en-GB" sz="2000" b="0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609600" y="2114550"/>
            <a:ext cx="1817688" cy="2976563"/>
            <a:chOff x="384" y="1332"/>
            <a:chExt cx="1145" cy="1875"/>
          </a:xfrm>
        </p:grpSpPr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642" y="2386"/>
              <a:ext cx="164" cy="8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01" name="AutoShape 5"/>
            <p:cNvSpPr>
              <a:spLocks noChangeArrowheads="1"/>
            </p:cNvSpPr>
            <p:nvPr/>
          </p:nvSpPr>
          <p:spPr bwMode="auto">
            <a:xfrm>
              <a:off x="504" y="1880"/>
              <a:ext cx="426" cy="814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02" name="AutoShape 6"/>
            <p:cNvSpPr>
              <a:spLocks noChangeArrowheads="1"/>
            </p:cNvSpPr>
            <p:nvPr/>
          </p:nvSpPr>
          <p:spPr bwMode="gray">
            <a:xfrm rot="2529050">
              <a:off x="1107" y="1332"/>
              <a:ext cx="422" cy="544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gray">
            <a:xfrm>
              <a:off x="1099" y="2387"/>
              <a:ext cx="164" cy="8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04" name="AutoShape 8"/>
            <p:cNvSpPr>
              <a:spLocks noChangeArrowheads="1"/>
            </p:cNvSpPr>
            <p:nvPr/>
          </p:nvSpPr>
          <p:spPr bwMode="gray">
            <a:xfrm>
              <a:off x="973" y="1875"/>
              <a:ext cx="426" cy="813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413" y="2865"/>
              <a:ext cx="1088" cy="12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06" name="AutoShape 10"/>
            <p:cNvSpPr>
              <a:spLocks noChangeArrowheads="1"/>
            </p:cNvSpPr>
            <p:nvPr/>
          </p:nvSpPr>
          <p:spPr bwMode="gray">
            <a:xfrm rot="19070950" flipH="1">
              <a:off x="384" y="1338"/>
              <a:ext cx="422" cy="544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5307" name="Freeform 11"/>
          <p:cNvSpPr>
            <a:spLocks/>
          </p:cNvSpPr>
          <p:nvPr/>
        </p:nvSpPr>
        <p:spPr bwMode="auto">
          <a:xfrm rot="19905337">
            <a:off x="381000" y="1371600"/>
            <a:ext cx="1473200" cy="1408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0" y="264"/>
              </a:cxn>
              <a:cxn ang="0">
                <a:pos x="248" y="264"/>
              </a:cxn>
              <a:cxn ang="0">
                <a:pos x="328" y="384"/>
              </a:cxn>
              <a:cxn ang="0">
                <a:pos x="448" y="536"/>
              </a:cxn>
              <a:cxn ang="0">
                <a:pos x="536" y="696"/>
              </a:cxn>
              <a:cxn ang="0">
                <a:pos x="472" y="864"/>
              </a:cxn>
              <a:cxn ang="0">
                <a:pos x="736" y="832"/>
              </a:cxn>
              <a:cxn ang="0">
                <a:pos x="928" y="656"/>
              </a:cxn>
              <a:cxn ang="0">
                <a:pos x="736" y="488"/>
              </a:cxn>
              <a:cxn ang="0">
                <a:pos x="888" y="216"/>
              </a:cxn>
            </a:cxnLst>
            <a:rect l="0" t="0" r="r" b="b"/>
            <a:pathLst>
              <a:path w="928" h="887">
                <a:moveTo>
                  <a:pt x="0" y="0"/>
                </a:moveTo>
                <a:cubicBezTo>
                  <a:pt x="59" y="110"/>
                  <a:pt x="119" y="220"/>
                  <a:pt x="160" y="264"/>
                </a:cubicBezTo>
                <a:cubicBezTo>
                  <a:pt x="201" y="308"/>
                  <a:pt x="220" y="244"/>
                  <a:pt x="248" y="264"/>
                </a:cubicBezTo>
                <a:cubicBezTo>
                  <a:pt x="276" y="284"/>
                  <a:pt x="295" y="339"/>
                  <a:pt x="328" y="384"/>
                </a:cubicBezTo>
                <a:cubicBezTo>
                  <a:pt x="361" y="429"/>
                  <a:pt x="413" y="484"/>
                  <a:pt x="448" y="536"/>
                </a:cubicBezTo>
                <a:cubicBezTo>
                  <a:pt x="483" y="588"/>
                  <a:pt x="532" y="641"/>
                  <a:pt x="536" y="696"/>
                </a:cubicBezTo>
                <a:cubicBezTo>
                  <a:pt x="540" y="751"/>
                  <a:pt x="439" y="841"/>
                  <a:pt x="472" y="864"/>
                </a:cubicBezTo>
                <a:cubicBezTo>
                  <a:pt x="505" y="887"/>
                  <a:pt x="660" y="867"/>
                  <a:pt x="736" y="832"/>
                </a:cubicBezTo>
                <a:cubicBezTo>
                  <a:pt x="812" y="797"/>
                  <a:pt x="928" y="713"/>
                  <a:pt x="928" y="656"/>
                </a:cubicBezTo>
                <a:cubicBezTo>
                  <a:pt x="928" y="599"/>
                  <a:pt x="743" y="561"/>
                  <a:pt x="736" y="488"/>
                </a:cubicBezTo>
                <a:cubicBezTo>
                  <a:pt x="729" y="415"/>
                  <a:pt x="863" y="260"/>
                  <a:pt x="888" y="216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endParaRPr lang="hu-HU"/>
          </a:p>
        </p:txBody>
      </p:sp>
      <p:grpSp>
        <p:nvGrpSpPr>
          <p:cNvPr id="55308" name="Group 12"/>
          <p:cNvGrpSpPr>
            <a:grpSpLocks/>
          </p:cNvGrpSpPr>
          <p:nvPr/>
        </p:nvGrpSpPr>
        <p:grpSpPr bwMode="auto">
          <a:xfrm>
            <a:off x="685800" y="1447800"/>
            <a:ext cx="1600200" cy="1447800"/>
            <a:chOff x="2464" y="1560"/>
            <a:chExt cx="672" cy="672"/>
          </a:xfrm>
        </p:grpSpPr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>
              <a:off x="2464" y="1560"/>
              <a:ext cx="672" cy="6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 flipH="1">
              <a:off x="2464" y="1560"/>
              <a:ext cx="672" cy="6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6096000" y="2124075"/>
            <a:ext cx="2438400" cy="2967038"/>
            <a:chOff x="3840" y="1338"/>
            <a:chExt cx="1536" cy="1869"/>
          </a:xfrm>
        </p:grpSpPr>
        <p:sp>
          <p:nvSpPr>
            <p:cNvPr id="55312" name="AutoShape 16"/>
            <p:cNvSpPr>
              <a:spLocks noChangeArrowheads="1"/>
            </p:cNvSpPr>
            <p:nvPr/>
          </p:nvSpPr>
          <p:spPr bwMode="gray">
            <a:xfrm rot="474804">
              <a:off x="4891" y="1338"/>
              <a:ext cx="422" cy="544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4517" y="2386"/>
              <a:ext cx="164" cy="8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14" name="AutoShape 18"/>
            <p:cNvSpPr>
              <a:spLocks noChangeArrowheads="1"/>
            </p:cNvSpPr>
            <p:nvPr/>
          </p:nvSpPr>
          <p:spPr bwMode="auto">
            <a:xfrm>
              <a:off x="4379" y="1880"/>
              <a:ext cx="426" cy="814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15" name="Rectangle 19"/>
            <p:cNvSpPr>
              <a:spLocks noChangeArrowheads="1"/>
            </p:cNvSpPr>
            <p:nvPr/>
          </p:nvSpPr>
          <p:spPr bwMode="gray">
            <a:xfrm>
              <a:off x="4974" y="2387"/>
              <a:ext cx="164" cy="8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16" name="AutoShape 20"/>
            <p:cNvSpPr>
              <a:spLocks noChangeArrowheads="1"/>
            </p:cNvSpPr>
            <p:nvPr/>
          </p:nvSpPr>
          <p:spPr bwMode="gray">
            <a:xfrm>
              <a:off x="4848" y="1875"/>
              <a:ext cx="426" cy="813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3840" y="2881"/>
              <a:ext cx="1536" cy="12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318" name="AutoShape 22"/>
            <p:cNvSpPr>
              <a:spLocks noChangeArrowheads="1"/>
            </p:cNvSpPr>
            <p:nvPr/>
          </p:nvSpPr>
          <p:spPr bwMode="gray">
            <a:xfrm rot="21125196" flipH="1">
              <a:off x="4355" y="1338"/>
              <a:ext cx="422" cy="544"/>
            </a:xfrm>
            <a:prstGeom prst="roundRect">
              <a:avLst>
                <a:gd name="adj" fmla="val 35421"/>
              </a:avLst>
            </a:prstGeom>
            <a:solidFill>
              <a:srgbClr val="FFFF00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4470400" y="74136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lang="en-GB" sz="2400" b="0"/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2382838" y="131763"/>
            <a:ext cx="42529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800"/>
              <a:t>MHC II</a:t>
            </a:r>
            <a:r>
              <a:rPr lang="hu-HU" sz="2800"/>
              <a:t> érés: DER-ben</a:t>
            </a:r>
            <a:endParaRPr lang="en-GB" sz="2800"/>
          </a:p>
        </p:txBody>
      </p:sp>
      <p:grpSp>
        <p:nvGrpSpPr>
          <p:cNvPr id="55321" name="Group 25"/>
          <p:cNvGrpSpPr>
            <a:grpSpLocks/>
          </p:cNvGrpSpPr>
          <p:nvPr/>
        </p:nvGrpSpPr>
        <p:grpSpPr bwMode="auto">
          <a:xfrm>
            <a:off x="3657600" y="1724025"/>
            <a:ext cx="5486400" cy="4537075"/>
            <a:chOff x="2304" y="1086"/>
            <a:chExt cx="3456" cy="2858"/>
          </a:xfrm>
        </p:grpSpPr>
        <p:sp>
          <p:nvSpPr>
            <p:cNvPr id="55322" name="Rectangle 26"/>
            <p:cNvSpPr>
              <a:spLocks noChangeArrowheads="1"/>
            </p:cNvSpPr>
            <p:nvPr/>
          </p:nvSpPr>
          <p:spPr bwMode="auto">
            <a:xfrm>
              <a:off x="3006" y="3504"/>
              <a:ext cx="275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hu-HU" sz="2000" b="0"/>
                <a:t>Stabilizálja + a lizoszómába irányítja MHC II-t</a:t>
              </a:r>
              <a:endParaRPr lang="en-GB" sz="2000" b="0"/>
            </a:p>
          </p:txBody>
        </p:sp>
        <p:grpSp>
          <p:nvGrpSpPr>
            <p:cNvPr id="55323" name="Group 27"/>
            <p:cNvGrpSpPr>
              <a:grpSpLocks/>
            </p:cNvGrpSpPr>
            <p:nvPr/>
          </p:nvGrpSpPr>
          <p:grpSpPr bwMode="auto">
            <a:xfrm>
              <a:off x="2304" y="1086"/>
              <a:ext cx="2974" cy="2218"/>
              <a:chOff x="2304" y="1086"/>
              <a:chExt cx="2974" cy="2218"/>
            </a:xfrm>
          </p:grpSpPr>
          <p:grpSp>
            <p:nvGrpSpPr>
              <p:cNvPr id="55324" name="Group 28"/>
              <p:cNvGrpSpPr>
                <a:grpSpLocks/>
              </p:cNvGrpSpPr>
              <p:nvPr/>
            </p:nvGrpSpPr>
            <p:grpSpPr bwMode="auto">
              <a:xfrm>
                <a:off x="2304" y="1104"/>
                <a:ext cx="2974" cy="2200"/>
                <a:chOff x="2304" y="1104"/>
                <a:chExt cx="2974" cy="2200"/>
              </a:xfrm>
            </p:grpSpPr>
            <p:grpSp>
              <p:nvGrpSpPr>
                <p:cNvPr id="55325" name="Group 29"/>
                <p:cNvGrpSpPr>
                  <a:grpSpLocks/>
                </p:cNvGrpSpPr>
                <p:nvPr/>
              </p:nvGrpSpPr>
              <p:grpSpPr bwMode="auto">
                <a:xfrm>
                  <a:off x="4128" y="1104"/>
                  <a:ext cx="1150" cy="2200"/>
                  <a:chOff x="4128" y="1104"/>
                  <a:chExt cx="1150" cy="2200"/>
                </a:xfrm>
              </p:grpSpPr>
              <p:sp>
                <p:nvSpPr>
                  <p:cNvPr id="55326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510" y="1104"/>
                    <a:ext cx="768" cy="488"/>
                  </a:xfrm>
                  <a:prstGeom prst="ellipse">
                    <a:avLst/>
                  </a:prstGeom>
                  <a:solidFill>
                    <a:srgbClr val="33CC33"/>
                  </a:solidFill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55327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226"/>
                    <a:ext cx="258" cy="2078"/>
                  </a:xfrm>
                  <a:prstGeom prst="roundRect">
                    <a:avLst>
                      <a:gd name="adj" fmla="val 35421"/>
                    </a:avLst>
                  </a:prstGeom>
                  <a:solidFill>
                    <a:srgbClr val="33CC33"/>
                  </a:solidFill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5532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106"/>
                    <a:ext cx="850" cy="278"/>
                  </a:xfrm>
                  <a:prstGeom prst="roundRect">
                    <a:avLst>
                      <a:gd name="adj" fmla="val 35421"/>
                    </a:avLst>
                  </a:prstGeom>
                  <a:solidFill>
                    <a:srgbClr val="33CC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sp>
              <p:nvSpPr>
                <p:cNvPr id="55329" name="Rectangle 33"/>
                <p:cNvSpPr>
                  <a:spLocks noChangeArrowheads="1"/>
                </p:cNvSpPr>
                <p:nvPr/>
              </p:nvSpPr>
              <p:spPr bwMode="auto">
                <a:xfrm>
                  <a:off x="2304" y="1488"/>
                  <a:ext cx="1753" cy="250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2000" b="0">
                      <a:solidFill>
                        <a:schemeClr val="tx1"/>
                      </a:solidFill>
                    </a:rPr>
                    <a:t>INVARI</a:t>
                  </a:r>
                  <a:r>
                    <a:rPr lang="hu-HU" sz="2000" b="0">
                      <a:solidFill>
                        <a:schemeClr val="tx1"/>
                      </a:solidFill>
                    </a:rPr>
                    <a:t>ÁNS</a:t>
                  </a:r>
                  <a:r>
                    <a:rPr lang="en-GB" sz="2000" b="0">
                      <a:solidFill>
                        <a:schemeClr val="tx1"/>
                      </a:solidFill>
                    </a:rPr>
                    <a:t> </a:t>
                  </a:r>
                  <a:r>
                    <a:rPr lang="hu-HU" sz="2000" b="0">
                      <a:solidFill>
                        <a:schemeClr val="tx1"/>
                      </a:solidFill>
                    </a:rPr>
                    <a:t>LÁNC:Ii</a:t>
                  </a:r>
                  <a:endParaRPr lang="en-US" sz="2000" b="0"/>
                </a:p>
              </p:txBody>
            </p:sp>
            <p:sp>
              <p:nvSpPr>
                <p:cNvPr id="5533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84" y="168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5331" name="Freeform 35"/>
              <p:cNvSpPr>
                <a:spLocks/>
              </p:cNvSpPr>
              <p:nvPr/>
            </p:nvSpPr>
            <p:spPr bwMode="auto">
              <a:xfrm>
                <a:off x="4113" y="1086"/>
                <a:ext cx="765" cy="258"/>
              </a:xfrm>
              <a:custGeom>
                <a:avLst/>
                <a:gdLst/>
                <a:ahLst/>
                <a:cxnLst>
                  <a:cxn ang="0">
                    <a:pos x="21" y="258"/>
                  </a:cxn>
                  <a:cxn ang="0">
                    <a:pos x="34" y="114"/>
                  </a:cxn>
                  <a:cxn ang="0">
                    <a:pos x="47" y="62"/>
                  </a:cxn>
                  <a:cxn ang="0">
                    <a:pos x="86" y="49"/>
                  </a:cxn>
                  <a:cxn ang="0">
                    <a:pos x="165" y="10"/>
                  </a:cxn>
                  <a:cxn ang="0">
                    <a:pos x="765" y="23"/>
                  </a:cxn>
                </a:cxnLst>
                <a:rect l="0" t="0" r="r" b="b"/>
                <a:pathLst>
                  <a:path w="765" h="258">
                    <a:moveTo>
                      <a:pt x="21" y="258"/>
                    </a:moveTo>
                    <a:cubicBezTo>
                      <a:pt x="0" y="173"/>
                      <a:pt x="4" y="225"/>
                      <a:pt x="34" y="114"/>
                    </a:cubicBezTo>
                    <a:cubicBezTo>
                      <a:pt x="39" y="97"/>
                      <a:pt x="36" y="76"/>
                      <a:pt x="47" y="62"/>
                    </a:cubicBezTo>
                    <a:cubicBezTo>
                      <a:pt x="56" y="51"/>
                      <a:pt x="74" y="55"/>
                      <a:pt x="86" y="49"/>
                    </a:cubicBezTo>
                    <a:cubicBezTo>
                      <a:pt x="185" y="0"/>
                      <a:pt x="67" y="42"/>
                      <a:pt x="165" y="10"/>
                    </a:cubicBezTo>
                    <a:cubicBezTo>
                      <a:pt x="365" y="14"/>
                      <a:pt x="765" y="23"/>
                      <a:pt x="765" y="23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3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7"/>
          <p:cNvPicPr>
            <a:picLocks noChangeAspect="1" noChangeArrowheads="1"/>
          </p:cNvPicPr>
          <p:nvPr/>
        </p:nvPicPr>
        <p:blipFill>
          <a:blip r:embed="rId2" cstate="print"/>
          <a:srcRect t="17365" b="46303"/>
          <a:stretch>
            <a:fillRect/>
          </a:stretch>
        </p:blipFill>
        <p:spPr bwMode="auto">
          <a:xfrm>
            <a:off x="0" y="1341438"/>
            <a:ext cx="9144000" cy="3744912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451725" y="184467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CLIP</a:t>
            </a:r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90500" y="107950"/>
            <a:ext cx="88011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800">
                <a:solidFill>
                  <a:srgbClr val="FF9900"/>
                </a:solidFill>
              </a:rPr>
              <a:t>Cl</a:t>
            </a:r>
            <a:r>
              <a:rPr lang="en-GB" sz="2800"/>
              <a:t>ass II associated </a:t>
            </a:r>
            <a:r>
              <a:rPr lang="en-GB" sz="2800">
                <a:solidFill>
                  <a:srgbClr val="FF9900"/>
                </a:solidFill>
              </a:rPr>
              <a:t>i</a:t>
            </a:r>
            <a:r>
              <a:rPr lang="en-GB" sz="2800"/>
              <a:t>nvariant chain </a:t>
            </a:r>
            <a:r>
              <a:rPr lang="en-GB" sz="2800">
                <a:solidFill>
                  <a:srgbClr val="FF9900"/>
                </a:solidFill>
              </a:rPr>
              <a:t>p</a:t>
            </a:r>
            <a:r>
              <a:rPr lang="en-GB" sz="2800"/>
              <a:t>eptide (CLIP)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16013" y="5373688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0"/>
              <a:t>Savas pH: Ii </a:t>
            </a:r>
            <a:r>
              <a:rPr lang="hu-HU" sz="2400" b="0">
                <a:sym typeface="Symbol" pitchFamily="18" charset="2"/>
              </a:rPr>
              <a:t> CLIP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>
            <a:off x="0" y="990600"/>
            <a:ext cx="5675313" cy="5583238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gray">
          <a:xfrm>
            <a:off x="1416050" y="180975"/>
            <a:ext cx="64325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/>
              <a:t>HLA-DM </a:t>
            </a:r>
            <a:r>
              <a:rPr lang="hu-HU" sz="2800" b="0"/>
              <a:t>segít a CLIP leválasztásában</a:t>
            </a:r>
            <a:endParaRPr lang="en-GB" sz="2800">
              <a:latin typeface="Arial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gray">
          <a:xfrm>
            <a:off x="454025" y="4792663"/>
            <a:ext cx="5081588" cy="92075"/>
          </a:xfrm>
          <a:prstGeom prst="rect">
            <a:avLst/>
          </a:prstGeom>
          <a:solidFill>
            <a:schemeClr val="bg2"/>
          </a:solidFill>
          <a:ln w="12700">
            <a:solidFill>
              <a:srgbClr val="0002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gray">
          <a:xfrm rot="474804">
            <a:off x="1449388" y="3386138"/>
            <a:ext cx="495300" cy="533400"/>
          </a:xfrm>
          <a:prstGeom prst="roundRect">
            <a:avLst>
              <a:gd name="adj" fmla="val 35421"/>
            </a:avLst>
          </a:prstGeom>
          <a:solidFill>
            <a:srgbClr val="FDB30C"/>
          </a:solidFill>
          <a:ln w="12700">
            <a:solidFill>
              <a:srgbClr val="00020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gray">
          <a:xfrm>
            <a:off x="954088" y="3929063"/>
            <a:ext cx="492125" cy="784225"/>
          </a:xfrm>
          <a:prstGeom prst="roundRect">
            <a:avLst>
              <a:gd name="adj" fmla="val 35421"/>
            </a:avLst>
          </a:prstGeom>
          <a:solidFill>
            <a:srgbClr val="FFFF00"/>
          </a:solidFill>
          <a:ln w="12700">
            <a:solidFill>
              <a:srgbClr val="00020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1446213" y="3949700"/>
            <a:ext cx="492125" cy="781050"/>
          </a:xfrm>
          <a:prstGeom prst="roundRect">
            <a:avLst>
              <a:gd name="adj" fmla="val 35421"/>
            </a:avLst>
          </a:prstGeom>
          <a:solidFill>
            <a:srgbClr val="FFFF00"/>
          </a:solidFill>
          <a:ln w="12700">
            <a:solidFill>
              <a:srgbClr val="00020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gray">
          <a:xfrm rot="21125196" flipH="1">
            <a:off x="946150" y="3413125"/>
            <a:ext cx="474663" cy="511175"/>
          </a:xfrm>
          <a:prstGeom prst="roundRect">
            <a:avLst>
              <a:gd name="adj" fmla="val 35421"/>
            </a:avLst>
          </a:prstGeom>
          <a:solidFill>
            <a:srgbClr val="FDB30C"/>
          </a:solidFill>
          <a:ln w="12700">
            <a:solidFill>
              <a:srgbClr val="00020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gray">
          <a:xfrm>
            <a:off x="957263" y="3254375"/>
            <a:ext cx="995362" cy="492125"/>
          </a:xfrm>
          <a:prstGeom prst="ellipse">
            <a:avLst/>
          </a:prstGeom>
          <a:solidFill>
            <a:srgbClr val="FF9999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gray">
          <a:xfrm>
            <a:off x="1006475" y="3263900"/>
            <a:ext cx="885825" cy="4699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57355" name="Group 11"/>
          <p:cNvGrpSpPr>
            <a:grpSpLocks/>
          </p:cNvGrpSpPr>
          <p:nvPr/>
        </p:nvGrpSpPr>
        <p:grpSpPr bwMode="auto">
          <a:xfrm>
            <a:off x="893763" y="3260725"/>
            <a:ext cx="1104900" cy="750888"/>
            <a:chOff x="4180" y="1607"/>
            <a:chExt cx="696" cy="427"/>
          </a:xfrm>
        </p:grpSpPr>
        <p:sp>
          <p:nvSpPr>
            <p:cNvPr id="57356" name="AutoShape 12"/>
            <p:cNvSpPr>
              <a:spLocks noChangeArrowheads="1"/>
            </p:cNvSpPr>
            <p:nvPr/>
          </p:nvSpPr>
          <p:spPr bwMode="gray">
            <a:xfrm rot="1714882">
              <a:off x="4564" y="1698"/>
              <a:ext cx="312" cy="336"/>
            </a:xfrm>
            <a:prstGeom prst="roundRect">
              <a:avLst>
                <a:gd name="adj" fmla="val 35421"/>
              </a:avLst>
            </a:prstGeom>
            <a:solidFill>
              <a:srgbClr val="FDB30C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357" name="AutoShape 13"/>
            <p:cNvSpPr>
              <a:spLocks noChangeArrowheads="1"/>
            </p:cNvSpPr>
            <p:nvPr/>
          </p:nvSpPr>
          <p:spPr bwMode="gray">
            <a:xfrm rot="19660845" flipH="1">
              <a:off x="4180" y="1712"/>
              <a:ext cx="299" cy="322"/>
            </a:xfrm>
            <a:prstGeom prst="roundRect">
              <a:avLst>
                <a:gd name="adj" fmla="val 35421"/>
              </a:avLst>
            </a:prstGeom>
            <a:solidFill>
              <a:srgbClr val="FDB30C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358" name="Oval 14"/>
            <p:cNvSpPr>
              <a:spLocks noChangeArrowheads="1"/>
            </p:cNvSpPr>
            <p:nvPr/>
          </p:nvSpPr>
          <p:spPr bwMode="gray">
            <a:xfrm>
              <a:off x="4224" y="1607"/>
              <a:ext cx="627" cy="310"/>
            </a:xfrm>
            <a:prstGeom prst="ellipse">
              <a:avLst/>
            </a:prstGeom>
            <a:solidFill>
              <a:srgbClr val="FF999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7359" name="AutoShape 15"/>
          <p:cNvSpPr>
            <a:spLocks noChangeArrowheads="1"/>
          </p:cNvSpPr>
          <p:nvPr/>
        </p:nvSpPr>
        <p:spPr bwMode="gray">
          <a:xfrm rot="1714882">
            <a:off x="1512888" y="3432175"/>
            <a:ext cx="495300" cy="590550"/>
          </a:xfrm>
          <a:prstGeom prst="roundRect">
            <a:avLst>
              <a:gd name="adj" fmla="val 35421"/>
            </a:avLst>
          </a:prstGeom>
          <a:solidFill>
            <a:srgbClr val="FFFF00"/>
          </a:solidFill>
          <a:ln w="12700">
            <a:solidFill>
              <a:srgbClr val="00020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gray">
          <a:xfrm>
            <a:off x="973138" y="3500438"/>
            <a:ext cx="995362" cy="315912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gray">
          <a:xfrm flipV="1">
            <a:off x="3338513" y="2438400"/>
            <a:ext cx="7239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endParaRPr lang="hu-HU"/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gray">
          <a:xfrm>
            <a:off x="5626100" y="2590800"/>
            <a:ext cx="3517900" cy="3013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 algn="ctr" eaLnBrk="0" hangingPunct="0"/>
            <a:r>
              <a:rPr lang="en-GB" sz="2400" b="0"/>
              <a:t>HLA-DM:</a:t>
            </a:r>
          </a:p>
          <a:p>
            <a:pPr marL="261938" indent="-261938" eaLnBrk="0" hangingPunct="0"/>
            <a:r>
              <a:rPr lang="en-GB" sz="2400" b="0"/>
              <a:t>1. </a:t>
            </a:r>
            <a:r>
              <a:rPr lang="hu-HU" sz="2400" b="0"/>
              <a:t>Peptiddel tölti fel MHC II-t</a:t>
            </a:r>
            <a:r>
              <a:rPr lang="en-GB" sz="2400" b="0"/>
              <a:t> (</a:t>
            </a:r>
            <a:r>
              <a:rPr lang="hu-HU" sz="2400" b="0"/>
              <a:t>mint a </a:t>
            </a:r>
            <a:r>
              <a:rPr lang="en-GB" sz="2400" b="0"/>
              <a:t>TAP</a:t>
            </a:r>
            <a:r>
              <a:rPr lang="hu-HU" sz="2400" b="0"/>
              <a:t> az MHC I-t</a:t>
            </a:r>
            <a:r>
              <a:rPr lang="en-GB" sz="2400" b="0"/>
              <a:t>)</a:t>
            </a:r>
          </a:p>
          <a:p>
            <a:pPr marL="261938" indent="-261938" eaLnBrk="0" hangingPunct="0"/>
            <a:r>
              <a:rPr lang="en-GB" sz="2400" b="0"/>
              <a:t>2. </a:t>
            </a:r>
            <a:r>
              <a:rPr lang="hu-HU" sz="2400" b="0"/>
              <a:t>Nem köt peptidet</a:t>
            </a:r>
            <a:endParaRPr lang="en-GB" sz="2400" b="0"/>
          </a:p>
          <a:p>
            <a:pPr marL="261938" indent="-261938" eaLnBrk="0" hangingPunct="0"/>
            <a:r>
              <a:rPr lang="en-GB" sz="2400" b="0"/>
              <a:t>3. </a:t>
            </a:r>
            <a:r>
              <a:rPr lang="hu-HU" sz="2400" b="0"/>
              <a:t>Endoszómában marad – nem kerül a felszínre</a:t>
            </a:r>
            <a:endParaRPr lang="en-GB" sz="2400" b="0"/>
          </a:p>
        </p:txBody>
      </p:sp>
      <p:grpSp>
        <p:nvGrpSpPr>
          <p:cNvPr id="57363" name="Group 19"/>
          <p:cNvGrpSpPr>
            <a:grpSpLocks/>
          </p:cNvGrpSpPr>
          <p:nvPr/>
        </p:nvGrpSpPr>
        <p:grpSpPr bwMode="auto">
          <a:xfrm>
            <a:off x="2633663" y="1781175"/>
            <a:ext cx="2490787" cy="1997075"/>
            <a:chOff x="1803" y="1122"/>
            <a:chExt cx="1569" cy="1258"/>
          </a:xfrm>
        </p:grpSpPr>
        <p:sp>
          <p:nvSpPr>
            <p:cNvPr id="57364" name="Line 20"/>
            <p:cNvSpPr>
              <a:spLocks noChangeShapeType="1"/>
            </p:cNvSpPr>
            <p:nvPr/>
          </p:nvSpPr>
          <p:spPr bwMode="gray">
            <a:xfrm flipV="1">
              <a:off x="1803" y="1122"/>
              <a:ext cx="424" cy="280"/>
            </a:xfrm>
            <a:prstGeom prst="line">
              <a:avLst/>
            </a:prstGeom>
            <a:noFill/>
            <a:ln w="76200">
              <a:solidFill>
                <a:srgbClr val="919191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919191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7365" name="Line 21"/>
            <p:cNvSpPr>
              <a:spLocks noChangeShapeType="1"/>
            </p:cNvSpPr>
            <p:nvPr/>
          </p:nvSpPr>
          <p:spPr bwMode="gray">
            <a:xfrm flipH="1">
              <a:off x="2674" y="1941"/>
              <a:ext cx="227" cy="439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7366" name="Line 22"/>
            <p:cNvSpPr>
              <a:spLocks noChangeShapeType="1"/>
            </p:cNvSpPr>
            <p:nvPr/>
          </p:nvSpPr>
          <p:spPr bwMode="gray">
            <a:xfrm flipH="1" flipV="1">
              <a:off x="2388" y="1273"/>
              <a:ext cx="295" cy="159"/>
            </a:xfrm>
            <a:prstGeom prst="line">
              <a:avLst/>
            </a:prstGeom>
            <a:noFill/>
            <a:ln w="76200">
              <a:solidFill>
                <a:srgbClr val="FDDD06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DDD06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7367" name="Line 23"/>
            <p:cNvSpPr>
              <a:spLocks noChangeShapeType="1"/>
            </p:cNvSpPr>
            <p:nvPr/>
          </p:nvSpPr>
          <p:spPr bwMode="gray">
            <a:xfrm>
              <a:off x="2766" y="1826"/>
              <a:ext cx="493" cy="14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gray">
            <a:xfrm flipV="1">
              <a:off x="3099" y="1228"/>
              <a:ext cx="273" cy="212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7369" name="Line 25"/>
            <p:cNvSpPr>
              <a:spLocks noChangeShapeType="1"/>
            </p:cNvSpPr>
            <p:nvPr/>
          </p:nvSpPr>
          <p:spPr bwMode="gray">
            <a:xfrm flipH="1">
              <a:off x="2819" y="1561"/>
              <a:ext cx="386" cy="14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7370" name="Line 26"/>
            <p:cNvSpPr>
              <a:spLocks noChangeShapeType="1"/>
            </p:cNvSpPr>
            <p:nvPr/>
          </p:nvSpPr>
          <p:spPr bwMode="gray">
            <a:xfrm flipH="1">
              <a:off x="2630" y="1698"/>
              <a:ext cx="15" cy="227"/>
            </a:xfrm>
            <a:prstGeom prst="line">
              <a:avLst/>
            </a:prstGeom>
            <a:noFill/>
            <a:ln w="76200">
              <a:solidFill>
                <a:srgbClr val="FF9999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7371" name="Line 27"/>
            <p:cNvSpPr>
              <a:spLocks noChangeShapeType="1"/>
            </p:cNvSpPr>
            <p:nvPr/>
          </p:nvSpPr>
          <p:spPr bwMode="gray">
            <a:xfrm flipH="1" flipV="1">
              <a:off x="1962" y="1682"/>
              <a:ext cx="281" cy="38"/>
            </a:xfrm>
            <a:prstGeom prst="line">
              <a:avLst/>
            </a:prstGeom>
            <a:noFill/>
            <a:ln w="76200">
              <a:solidFill>
                <a:srgbClr val="FF9933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7372" name="Line 28"/>
            <p:cNvSpPr>
              <a:spLocks noChangeShapeType="1"/>
            </p:cNvSpPr>
            <p:nvPr/>
          </p:nvSpPr>
          <p:spPr bwMode="gray">
            <a:xfrm>
              <a:off x="2690" y="1129"/>
              <a:ext cx="220" cy="197"/>
            </a:xfrm>
            <a:prstGeom prst="line">
              <a:avLst/>
            </a:prstGeom>
            <a:noFill/>
            <a:ln w="76200">
              <a:solidFill>
                <a:srgbClr val="FF9933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  <p:sp>
          <p:nvSpPr>
            <p:cNvPr id="57373" name="Line 29"/>
            <p:cNvSpPr>
              <a:spLocks noChangeShapeType="1"/>
            </p:cNvSpPr>
            <p:nvPr/>
          </p:nvSpPr>
          <p:spPr bwMode="gray">
            <a:xfrm flipH="1">
              <a:off x="3274" y="1523"/>
              <a:ext cx="75" cy="3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spAutoFit/>
              <a:flatTx/>
            </a:bodyPr>
            <a:lstStyle/>
            <a:p>
              <a:endParaRPr lang="hu-HU"/>
            </a:p>
          </p:txBody>
        </p:sp>
      </p:grp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1116013" y="5562600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MIIC </a:t>
            </a:r>
            <a:r>
              <a:rPr lang="hu-HU" sz="2800">
                <a:solidFill>
                  <a:schemeClr val="tx1"/>
                </a:solidFill>
              </a:rPr>
              <a:t>k</a:t>
            </a:r>
            <a:r>
              <a:rPr lang="en-GB" sz="2800">
                <a:solidFill>
                  <a:schemeClr val="tx1"/>
                </a:solidFill>
              </a:rPr>
              <a:t>ompartment</a:t>
            </a:r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57375" name="Group 31"/>
          <p:cNvGrpSpPr>
            <a:grpSpLocks/>
          </p:cNvGrpSpPr>
          <p:nvPr/>
        </p:nvGrpSpPr>
        <p:grpSpPr bwMode="auto">
          <a:xfrm>
            <a:off x="4038600" y="3538538"/>
            <a:ext cx="1295400" cy="1727200"/>
            <a:chOff x="2640" y="2277"/>
            <a:chExt cx="816" cy="1088"/>
          </a:xfrm>
        </p:grpSpPr>
        <p:grpSp>
          <p:nvGrpSpPr>
            <p:cNvPr id="57376" name="Group 32"/>
            <p:cNvGrpSpPr>
              <a:grpSpLocks/>
            </p:cNvGrpSpPr>
            <p:nvPr/>
          </p:nvGrpSpPr>
          <p:grpSpPr bwMode="auto">
            <a:xfrm>
              <a:off x="2750" y="2277"/>
              <a:ext cx="640" cy="1088"/>
              <a:chOff x="2886" y="2270"/>
              <a:chExt cx="640" cy="1088"/>
            </a:xfrm>
          </p:grpSpPr>
          <p:grpSp>
            <p:nvGrpSpPr>
              <p:cNvPr id="57377" name="Group 33"/>
              <p:cNvGrpSpPr>
                <a:grpSpLocks/>
              </p:cNvGrpSpPr>
              <p:nvPr/>
            </p:nvGrpSpPr>
            <p:grpSpPr bwMode="auto">
              <a:xfrm>
                <a:off x="2886" y="2270"/>
                <a:ext cx="640" cy="885"/>
                <a:chOff x="4273" y="1345"/>
                <a:chExt cx="640" cy="885"/>
              </a:xfrm>
            </p:grpSpPr>
            <p:sp>
              <p:nvSpPr>
                <p:cNvPr id="57378" name="AutoShape 34"/>
                <p:cNvSpPr>
                  <a:spLocks noChangeArrowheads="1"/>
                </p:cNvSpPr>
                <p:nvPr/>
              </p:nvSpPr>
              <p:spPr bwMode="gray">
                <a:xfrm rot="21125196" flipV="1">
                  <a:off x="4273" y="1345"/>
                  <a:ext cx="312" cy="336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379" name="AutoShape 35"/>
                <p:cNvSpPr>
                  <a:spLocks noChangeArrowheads="1"/>
                </p:cNvSpPr>
                <p:nvPr/>
              </p:nvSpPr>
              <p:spPr bwMode="gray">
                <a:xfrm rot="474804">
                  <a:off x="4601" y="1345"/>
                  <a:ext cx="312" cy="336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380" name="Rectangle 36"/>
                <p:cNvSpPr>
                  <a:spLocks noChangeArrowheads="1"/>
                </p:cNvSpPr>
                <p:nvPr/>
              </p:nvSpPr>
              <p:spPr bwMode="gray">
                <a:xfrm>
                  <a:off x="4354" y="1732"/>
                  <a:ext cx="119" cy="498"/>
                </a:xfrm>
                <a:prstGeom prst="rect">
                  <a:avLst/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381" name="AutoShape 37"/>
                <p:cNvSpPr>
                  <a:spLocks noChangeArrowheads="1"/>
                </p:cNvSpPr>
                <p:nvPr/>
              </p:nvSpPr>
              <p:spPr bwMode="gray">
                <a:xfrm>
                  <a:off x="4281" y="1538"/>
                  <a:ext cx="310" cy="494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382" name="Rectangle 38"/>
                <p:cNvSpPr>
                  <a:spLocks noChangeArrowheads="1"/>
                </p:cNvSpPr>
                <p:nvPr/>
              </p:nvSpPr>
              <p:spPr bwMode="gray">
                <a:xfrm>
                  <a:off x="4676" y="1732"/>
                  <a:ext cx="119" cy="498"/>
                </a:xfrm>
                <a:prstGeom prst="rect">
                  <a:avLst/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383" name="AutoShape 39"/>
                <p:cNvSpPr>
                  <a:spLocks noChangeArrowheads="1"/>
                </p:cNvSpPr>
                <p:nvPr/>
              </p:nvSpPr>
              <p:spPr bwMode="gray">
                <a:xfrm>
                  <a:off x="4591" y="1540"/>
                  <a:ext cx="310" cy="492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7384" name="Oval 40"/>
              <p:cNvSpPr>
                <a:spLocks noChangeArrowheads="1"/>
              </p:cNvSpPr>
              <p:nvPr/>
            </p:nvSpPr>
            <p:spPr bwMode="gray">
              <a:xfrm>
                <a:off x="2911" y="3115"/>
                <a:ext cx="234" cy="243"/>
              </a:xfrm>
              <a:prstGeom prst="ellipse">
                <a:avLst/>
              </a:prstGeom>
              <a:solidFill>
                <a:srgbClr val="FF99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57385" name="Text Box 41"/>
            <p:cNvSpPr txBox="1">
              <a:spLocks noChangeArrowheads="1"/>
            </p:cNvSpPr>
            <p:nvPr/>
          </p:nvSpPr>
          <p:spPr bwMode="gray">
            <a:xfrm>
              <a:off x="2640" y="2544"/>
              <a:ext cx="81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>
                  <a:solidFill>
                    <a:schemeClr val="tx1"/>
                  </a:solidFill>
                </a:rPr>
                <a:t>HLA-DM</a:t>
              </a:r>
              <a:endParaRPr lang="en-GB" sz="2000" b="0">
                <a:solidFill>
                  <a:schemeClr val="tx1"/>
                </a:solidFill>
              </a:endParaRPr>
            </a:p>
          </p:txBody>
        </p:sp>
      </p:grpSp>
      <p:sp>
        <p:nvSpPr>
          <p:cNvPr id="57386" name="Rectangle 42"/>
          <p:cNvSpPr>
            <a:spLocks noChangeArrowheads="1"/>
          </p:cNvSpPr>
          <p:nvPr/>
        </p:nvSpPr>
        <p:spPr bwMode="gray">
          <a:xfrm>
            <a:off x="1069975" y="4244975"/>
            <a:ext cx="188913" cy="7905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87" name="Rectangle 43"/>
          <p:cNvSpPr>
            <a:spLocks noChangeArrowheads="1"/>
          </p:cNvSpPr>
          <p:nvPr/>
        </p:nvSpPr>
        <p:spPr bwMode="gray">
          <a:xfrm>
            <a:off x="1581150" y="4244975"/>
            <a:ext cx="188913" cy="7905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88" name="AutoShape 44"/>
          <p:cNvSpPr>
            <a:spLocks noChangeArrowheads="1"/>
          </p:cNvSpPr>
          <p:nvPr/>
        </p:nvSpPr>
        <p:spPr bwMode="gray">
          <a:xfrm rot="19660845" flipH="1">
            <a:off x="903288" y="3455988"/>
            <a:ext cx="474662" cy="566737"/>
          </a:xfrm>
          <a:prstGeom prst="roundRect">
            <a:avLst>
              <a:gd name="adj" fmla="val 35421"/>
            </a:avLst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gray">
          <a:xfrm>
            <a:off x="827088" y="4133850"/>
            <a:ext cx="11160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chemeClr val="tx1"/>
                </a:solidFill>
              </a:rPr>
              <a:t>HLA</a:t>
            </a:r>
            <a:r>
              <a:rPr lang="hu-HU" sz="2000">
                <a:solidFill>
                  <a:schemeClr val="tx1"/>
                </a:solidFill>
              </a:rPr>
              <a:t>II</a:t>
            </a:r>
            <a:endParaRPr lang="en-GB" sz="2000">
              <a:solidFill>
                <a:schemeClr val="tx1"/>
              </a:solidFill>
            </a:endParaRPr>
          </a:p>
        </p:txBody>
      </p:sp>
      <p:grpSp>
        <p:nvGrpSpPr>
          <p:cNvPr id="57390" name="Group 46"/>
          <p:cNvGrpSpPr>
            <a:grpSpLocks/>
          </p:cNvGrpSpPr>
          <p:nvPr/>
        </p:nvGrpSpPr>
        <p:grpSpPr bwMode="auto">
          <a:xfrm>
            <a:off x="914400" y="3429000"/>
            <a:ext cx="1143000" cy="481013"/>
            <a:chOff x="0" y="1440"/>
            <a:chExt cx="720" cy="303"/>
          </a:xfrm>
        </p:grpSpPr>
        <p:sp>
          <p:nvSpPr>
            <p:cNvPr id="57391" name="Oval 47"/>
            <p:cNvSpPr>
              <a:spLocks noChangeArrowheads="1"/>
            </p:cNvSpPr>
            <p:nvPr/>
          </p:nvSpPr>
          <p:spPr bwMode="gray">
            <a:xfrm rot="1757032">
              <a:off x="0" y="1440"/>
              <a:ext cx="629" cy="303"/>
            </a:xfrm>
            <a:prstGeom prst="ellipse">
              <a:avLst/>
            </a:prstGeom>
            <a:solidFill>
              <a:srgbClr val="33CC33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57392" name="Text Box 48"/>
            <p:cNvSpPr txBox="1">
              <a:spLocks noChangeArrowheads="1"/>
            </p:cNvSpPr>
            <p:nvPr/>
          </p:nvSpPr>
          <p:spPr bwMode="auto">
            <a:xfrm>
              <a:off x="0" y="144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CLIP</a:t>
              </a:r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7393" name="Group 49"/>
          <p:cNvGrpSpPr>
            <a:grpSpLocks/>
          </p:cNvGrpSpPr>
          <p:nvPr/>
        </p:nvGrpSpPr>
        <p:grpSpPr bwMode="auto">
          <a:xfrm>
            <a:off x="1905000" y="3505200"/>
            <a:ext cx="1266825" cy="1727200"/>
            <a:chOff x="1200" y="2299"/>
            <a:chExt cx="798" cy="1088"/>
          </a:xfrm>
        </p:grpSpPr>
        <p:grpSp>
          <p:nvGrpSpPr>
            <p:cNvPr id="57394" name="Group 50"/>
            <p:cNvGrpSpPr>
              <a:grpSpLocks/>
            </p:cNvGrpSpPr>
            <p:nvPr/>
          </p:nvGrpSpPr>
          <p:grpSpPr bwMode="auto">
            <a:xfrm>
              <a:off x="1212" y="2299"/>
              <a:ext cx="640" cy="1088"/>
              <a:chOff x="2886" y="2270"/>
              <a:chExt cx="640" cy="1088"/>
            </a:xfrm>
          </p:grpSpPr>
          <p:grpSp>
            <p:nvGrpSpPr>
              <p:cNvPr id="57395" name="Group 51"/>
              <p:cNvGrpSpPr>
                <a:grpSpLocks/>
              </p:cNvGrpSpPr>
              <p:nvPr/>
            </p:nvGrpSpPr>
            <p:grpSpPr bwMode="auto">
              <a:xfrm>
                <a:off x="2886" y="2270"/>
                <a:ext cx="640" cy="885"/>
                <a:chOff x="4273" y="1345"/>
                <a:chExt cx="640" cy="885"/>
              </a:xfrm>
            </p:grpSpPr>
            <p:sp>
              <p:nvSpPr>
                <p:cNvPr id="57396" name="AutoShape 52"/>
                <p:cNvSpPr>
                  <a:spLocks noChangeArrowheads="1"/>
                </p:cNvSpPr>
                <p:nvPr/>
              </p:nvSpPr>
              <p:spPr bwMode="gray">
                <a:xfrm rot="21125196" flipV="1">
                  <a:off x="4273" y="1345"/>
                  <a:ext cx="312" cy="336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397" name="AutoShape 53"/>
                <p:cNvSpPr>
                  <a:spLocks noChangeArrowheads="1"/>
                </p:cNvSpPr>
                <p:nvPr/>
              </p:nvSpPr>
              <p:spPr bwMode="gray">
                <a:xfrm rot="474804">
                  <a:off x="4601" y="1345"/>
                  <a:ext cx="312" cy="336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398" name="Rectangle 54"/>
                <p:cNvSpPr>
                  <a:spLocks noChangeArrowheads="1"/>
                </p:cNvSpPr>
                <p:nvPr/>
              </p:nvSpPr>
              <p:spPr bwMode="gray">
                <a:xfrm>
                  <a:off x="4354" y="1732"/>
                  <a:ext cx="119" cy="498"/>
                </a:xfrm>
                <a:prstGeom prst="rect">
                  <a:avLst/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399" name="AutoShape 55"/>
                <p:cNvSpPr>
                  <a:spLocks noChangeArrowheads="1"/>
                </p:cNvSpPr>
                <p:nvPr/>
              </p:nvSpPr>
              <p:spPr bwMode="gray">
                <a:xfrm>
                  <a:off x="4281" y="1538"/>
                  <a:ext cx="310" cy="494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400" name="Rectangle 56"/>
                <p:cNvSpPr>
                  <a:spLocks noChangeArrowheads="1"/>
                </p:cNvSpPr>
                <p:nvPr/>
              </p:nvSpPr>
              <p:spPr bwMode="gray">
                <a:xfrm>
                  <a:off x="4676" y="1732"/>
                  <a:ext cx="119" cy="498"/>
                </a:xfrm>
                <a:prstGeom prst="rect">
                  <a:avLst/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7401" name="AutoShape 57"/>
                <p:cNvSpPr>
                  <a:spLocks noChangeArrowheads="1"/>
                </p:cNvSpPr>
                <p:nvPr/>
              </p:nvSpPr>
              <p:spPr bwMode="gray">
                <a:xfrm>
                  <a:off x="4591" y="1540"/>
                  <a:ext cx="310" cy="492"/>
                </a:xfrm>
                <a:prstGeom prst="roundRect">
                  <a:avLst>
                    <a:gd name="adj" fmla="val 35421"/>
                  </a:avLst>
                </a:prstGeom>
                <a:solidFill>
                  <a:srgbClr val="FF9900"/>
                </a:solidFill>
                <a:ln w="12700">
                  <a:solidFill>
                    <a:srgbClr val="00020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7402" name="Oval 58"/>
              <p:cNvSpPr>
                <a:spLocks noChangeArrowheads="1"/>
              </p:cNvSpPr>
              <p:nvPr/>
            </p:nvSpPr>
            <p:spPr bwMode="gray">
              <a:xfrm>
                <a:off x="2911" y="3115"/>
                <a:ext cx="234" cy="243"/>
              </a:xfrm>
              <a:prstGeom prst="ellipse">
                <a:avLst/>
              </a:prstGeom>
              <a:solidFill>
                <a:srgbClr val="FF99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57403" name="Rectangle 59"/>
            <p:cNvSpPr>
              <a:spLocks noChangeArrowheads="1"/>
            </p:cNvSpPr>
            <p:nvPr/>
          </p:nvSpPr>
          <p:spPr bwMode="auto">
            <a:xfrm>
              <a:off x="1200" y="2688"/>
              <a:ext cx="7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chemeClr val="tx1"/>
                  </a:solidFill>
                </a:rPr>
                <a:t>HLA-DM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57404" name="Group 60"/>
          <p:cNvGrpSpPr>
            <a:grpSpLocks/>
          </p:cNvGrpSpPr>
          <p:nvPr/>
        </p:nvGrpSpPr>
        <p:grpSpPr bwMode="auto">
          <a:xfrm>
            <a:off x="914400" y="1249363"/>
            <a:ext cx="3086100" cy="2660650"/>
            <a:chOff x="576" y="787"/>
            <a:chExt cx="1944" cy="1676"/>
          </a:xfrm>
        </p:grpSpPr>
        <p:grpSp>
          <p:nvGrpSpPr>
            <p:cNvPr id="57405" name="Group 61"/>
            <p:cNvGrpSpPr>
              <a:grpSpLocks/>
            </p:cNvGrpSpPr>
            <p:nvPr/>
          </p:nvGrpSpPr>
          <p:grpSpPr bwMode="auto">
            <a:xfrm>
              <a:off x="576" y="2160"/>
              <a:ext cx="720" cy="303"/>
              <a:chOff x="3792" y="1152"/>
              <a:chExt cx="720" cy="303"/>
            </a:xfrm>
          </p:grpSpPr>
          <p:sp>
            <p:nvSpPr>
              <p:cNvPr id="57406" name="Oval 62"/>
              <p:cNvSpPr>
                <a:spLocks noChangeArrowheads="1"/>
              </p:cNvSpPr>
              <p:nvPr/>
            </p:nvSpPr>
            <p:spPr bwMode="gray">
              <a:xfrm rot="1757032">
                <a:off x="3792" y="1152"/>
                <a:ext cx="629" cy="303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57407" name="Text Box 63"/>
              <p:cNvSpPr txBox="1">
                <a:spLocks noChangeArrowheads="1"/>
              </p:cNvSpPr>
              <p:nvPr/>
            </p:nvSpPr>
            <p:spPr bwMode="auto">
              <a:xfrm>
                <a:off x="3792" y="1152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/>
                  <a:t>CLIP</a:t>
                </a:r>
                <a:endParaRPr lang="en-US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57408" name="Group 64"/>
            <p:cNvGrpSpPr>
              <a:grpSpLocks/>
            </p:cNvGrpSpPr>
            <p:nvPr/>
          </p:nvGrpSpPr>
          <p:grpSpPr bwMode="auto">
            <a:xfrm>
              <a:off x="726" y="787"/>
              <a:ext cx="1794" cy="1534"/>
              <a:chOff x="726" y="787"/>
              <a:chExt cx="1794" cy="1534"/>
            </a:xfrm>
          </p:grpSpPr>
          <p:sp>
            <p:nvSpPr>
              <p:cNvPr id="57409" name="Arc 65"/>
              <p:cNvSpPr>
                <a:spLocks/>
              </p:cNvSpPr>
              <p:nvPr/>
            </p:nvSpPr>
            <p:spPr bwMode="gray">
              <a:xfrm rot="801036" flipH="1">
                <a:off x="821" y="905"/>
                <a:ext cx="326" cy="1370"/>
              </a:xfrm>
              <a:custGeom>
                <a:avLst/>
                <a:gdLst>
                  <a:gd name="G0" fmla="+- 0 0 0"/>
                  <a:gd name="G1" fmla="+- 21385 0 0"/>
                  <a:gd name="G2" fmla="+- 21600 0 0"/>
                  <a:gd name="T0" fmla="*/ 3043 w 21600"/>
                  <a:gd name="T1" fmla="*/ 0 h 21385"/>
                  <a:gd name="T2" fmla="*/ 21600 w 21600"/>
                  <a:gd name="T3" fmla="*/ 21385 h 21385"/>
                  <a:gd name="T4" fmla="*/ 0 w 21600"/>
                  <a:gd name="T5" fmla="*/ 21385 h 2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85" fill="none" extrusionOk="0">
                    <a:moveTo>
                      <a:pt x="3042" y="0"/>
                    </a:moveTo>
                    <a:cubicBezTo>
                      <a:pt x="13689" y="1515"/>
                      <a:pt x="21600" y="10631"/>
                      <a:pt x="21600" y="21385"/>
                    </a:cubicBezTo>
                  </a:path>
                  <a:path w="21600" h="21385" stroke="0" extrusionOk="0">
                    <a:moveTo>
                      <a:pt x="3042" y="0"/>
                    </a:moveTo>
                    <a:cubicBezTo>
                      <a:pt x="13689" y="1515"/>
                      <a:pt x="21600" y="10631"/>
                      <a:pt x="21600" y="21385"/>
                    </a:cubicBezTo>
                    <a:lnTo>
                      <a:pt x="0" y="21385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grpSp>
            <p:nvGrpSpPr>
              <p:cNvPr id="57410" name="Group 66"/>
              <p:cNvGrpSpPr>
                <a:grpSpLocks/>
              </p:cNvGrpSpPr>
              <p:nvPr/>
            </p:nvGrpSpPr>
            <p:grpSpPr bwMode="auto">
              <a:xfrm>
                <a:off x="1175" y="787"/>
                <a:ext cx="793" cy="317"/>
                <a:chOff x="1175" y="787"/>
                <a:chExt cx="793" cy="317"/>
              </a:xfrm>
            </p:grpSpPr>
            <p:sp>
              <p:nvSpPr>
                <p:cNvPr id="57411" name="Oval 67"/>
                <p:cNvSpPr>
                  <a:spLocks noChangeArrowheads="1"/>
                </p:cNvSpPr>
                <p:nvPr/>
              </p:nvSpPr>
              <p:spPr bwMode="gray">
                <a:xfrm rot="1757032">
                  <a:off x="1175" y="787"/>
                  <a:ext cx="629" cy="303"/>
                </a:xfrm>
                <a:prstGeom prst="ellipse">
                  <a:avLst/>
                </a:prstGeom>
                <a:solidFill>
                  <a:srgbClr val="33CC33"/>
                </a:solidFill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5741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248" y="816"/>
                  <a:ext cx="72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400">
                      <a:solidFill>
                        <a:schemeClr val="tx1"/>
                      </a:solidFill>
                    </a:rPr>
                    <a:t>CLIP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7413" name="Group 69"/>
              <p:cNvGrpSpPr>
                <a:grpSpLocks/>
              </p:cNvGrpSpPr>
              <p:nvPr/>
            </p:nvGrpSpPr>
            <p:grpSpPr bwMode="auto">
              <a:xfrm>
                <a:off x="726" y="1501"/>
                <a:ext cx="1794" cy="820"/>
                <a:chOff x="726" y="1501"/>
                <a:chExt cx="1794" cy="820"/>
              </a:xfrm>
            </p:grpSpPr>
            <p:sp>
              <p:nvSpPr>
                <p:cNvPr id="57414" name="Line 70"/>
                <p:cNvSpPr>
                  <a:spLocks noChangeShapeType="1"/>
                </p:cNvSpPr>
                <p:nvPr/>
              </p:nvSpPr>
              <p:spPr bwMode="gray">
                <a:xfrm flipV="1">
                  <a:off x="726" y="2321"/>
                  <a:ext cx="456" cy="0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>
                  <a:spAutoFit/>
                  <a:flatTx/>
                </a:bodyPr>
                <a:lstStyle/>
                <a:p>
                  <a:endParaRPr lang="hu-HU"/>
                </a:p>
              </p:txBody>
            </p:sp>
            <p:sp>
              <p:nvSpPr>
                <p:cNvPr id="57415" name="Arc 71"/>
                <p:cNvSpPr>
                  <a:spLocks/>
                </p:cNvSpPr>
                <p:nvPr/>
              </p:nvSpPr>
              <p:spPr bwMode="gray">
                <a:xfrm flipH="1">
                  <a:off x="902" y="1501"/>
                  <a:ext cx="1122" cy="69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57416" name="Line 72"/>
                <p:cNvSpPr>
                  <a:spLocks noChangeShapeType="1"/>
                </p:cNvSpPr>
                <p:nvPr/>
              </p:nvSpPr>
              <p:spPr bwMode="gray">
                <a:xfrm flipV="1">
                  <a:off x="2064" y="1536"/>
                  <a:ext cx="456" cy="0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>
                  <a:spAutoFit/>
                  <a:flatTx/>
                </a:bodyPr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57417" name="Text Box 73"/>
          <p:cNvSpPr txBox="1">
            <a:spLocks noChangeArrowheads="1"/>
          </p:cNvSpPr>
          <p:nvPr/>
        </p:nvSpPr>
        <p:spPr bwMode="auto">
          <a:xfrm>
            <a:off x="5715000" y="1905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hu-HU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6700838" y="3086100"/>
            <a:ext cx="1652587" cy="769938"/>
            <a:chOff x="4221" y="1944"/>
            <a:chExt cx="1041" cy="485"/>
          </a:xfrm>
        </p:grpSpPr>
        <p:sp>
          <p:nvSpPr>
            <p:cNvPr id="118787" name="Rectangle 3"/>
            <p:cNvSpPr>
              <a:spLocks noChangeArrowheads="1"/>
            </p:cNvSpPr>
            <p:nvPr/>
          </p:nvSpPr>
          <p:spPr bwMode="gray">
            <a:xfrm>
              <a:off x="4221" y="1944"/>
              <a:ext cx="262" cy="37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788" name="Rectangle 4"/>
            <p:cNvSpPr>
              <a:spLocks noChangeArrowheads="1"/>
            </p:cNvSpPr>
            <p:nvPr/>
          </p:nvSpPr>
          <p:spPr bwMode="gray">
            <a:xfrm>
              <a:off x="4595" y="1966"/>
              <a:ext cx="262" cy="37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789" name="Rectangle 5"/>
            <p:cNvSpPr>
              <a:spLocks noChangeArrowheads="1"/>
            </p:cNvSpPr>
            <p:nvPr/>
          </p:nvSpPr>
          <p:spPr bwMode="gray">
            <a:xfrm>
              <a:off x="5000" y="2051"/>
              <a:ext cx="262" cy="37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8790" name="Group 6"/>
          <p:cNvGrpSpPr>
            <a:grpSpLocks/>
          </p:cNvGrpSpPr>
          <p:nvPr/>
        </p:nvGrpSpPr>
        <p:grpSpPr bwMode="auto">
          <a:xfrm>
            <a:off x="4800600" y="3200400"/>
            <a:ext cx="1716088" cy="1558925"/>
            <a:chOff x="3024" y="2016"/>
            <a:chExt cx="1081" cy="982"/>
          </a:xfrm>
        </p:grpSpPr>
        <p:sp>
          <p:nvSpPr>
            <p:cNvPr id="118791" name="AutoShape 7"/>
            <p:cNvSpPr>
              <a:spLocks noChangeArrowheads="1"/>
            </p:cNvSpPr>
            <p:nvPr/>
          </p:nvSpPr>
          <p:spPr bwMode="auto">
            <a:xfrm>
              <a:off x="3127" y="2738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792" name="AutoShape 8"/>
            <p:cNvSpPr>
              <a:spLocks noChangeArrowheads="1"/>
            </p:cNvSpPr>
            <p:nvPr/>
          </p:nvSpPr>
          <p:spPr bwMode="auto">
            <a:xfrm>
              <a:off x="3447" y="2782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793" name="AutoShape 9"/>
            <p:cNvSpPr>
              <a:spLocks noChangeArrowheads="1"/>
            </p:cNvSpPr>
            <p:nvPr/>
          </p:nvSpPr>
          <p:spPr bwMode="auto">
            <a:xfrm>
              <a:off x="3276" y="2824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794" name="AutoShape 10"/>
            <p:cNvSpPr>
              <a:spLocks noChangeArrowheads="1"/>
            </p:cNvSpPr>
            <p:nvPr/>
          </p:nvSpPr>
          <p:spPr bwMode="auto">
            <a:xfrm>
              <a:off x="3074" y="2664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795" name="AutoShape 11"/>
            <p:cNvSpPr>
              <a:spLocks noChangeArrowheads="1"/>
            </p:cNvSpPr>
            <p:nvPr/>
          </p:nvSpPr>
          <p:spPr bwMode="auto">
            <a:xfrm>
              <a:off x="3223" y="2718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796" name="AutoShape 12"/>
            <p:cNvSpPr>
              <a:spLocks noChangeArrowheads="1"/>
            </p:cNvSpPr>
            <p:nvPr/>
          </p:nvSpPr>
          <p:spPr bwMode="auto">
            <a:xfrm>
              <a:off x="3351" y="2749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797" name="AutoShape 13"/>
            <p:cNvSpPr>
              <a:spLocks noChangeArrowheads="1"/>
            </p:cNvSpPr>
            <p:nvPr/>
          </p:nvSpPr>
          <p:spPr bwMode="auto">
            <a:xfrm>
              <a:off x="3533" y="2760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798" name="Rectangle 14"/>
            <p:cNvSpPr>
              <a:spLocks noChangeArrowheads="1"/>
            </p:cNvSpPr>
            <p:nvPr/>
          </p:nvSpPr>
          <p:spPr bwMode="auto">
            <a:xfrm>
              <a:off x="3024" y="2016"/>
              <a:ext cx="1081" cy="63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GB" sz="2000" b="0"/>
                <a:t>Sejt felszíni antigén peptidek</a:t>
              </a:r>
            </a:p>
          </p:txBody>
        </p:sp>
      </p:grp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0" y="0"/>
            <a:ext cx="9144000" cy="9429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800" b="0"/>
              <a:t>A T-sejtek az antigéneket az antigénbemutató sejteken levő MHC molekulákhoz kötve ismerik fel.</a:t>
            </a:r>
            <a:r>
              <a:rPr lang="en-GB" sz="2400" b="0"/>
              <a:t> </a:t>
            </a:r>
            <a:endParaRPr lang="en-GB" sz="2400">
              <a:latin typeface="Arial" charset="0"/>
            </a:endParaRPr>
          </a:p>
        </p:txBody>
      </p:sp>
      <p:grpSp>
        <p:nvGrpSpPr>
          <p:cNvPr id="118800" name="Group 16"/>
          <p:cNvGrpSpPr>
            <a:grpSpLocks/>
          </p:cNvGrpSpPr>
          <p:nvPr/>
        </p:nvGrpSpPr>
        <p:grpSpPr bwMode="auto">
          <a:xfrm>
            <a:off x="4083050" y="1033463"/>
            <a:ext cx="765175" cy="1389062"/>
            <a:chOff x="2572" y="651"/>
            <a:chExt cx="482" cy="875"/>
          </a:xfrm>
        </p:grpSpPr>
        <p:sp>
          <p:nvSpPr>
            <p:cNvPr id="118801" name="Rectangle 17"/>
            <p:cNvSpPr>
              <a:spLocks noChangeArrowheads="1"/>
            </p:cNvSpPr>
            <p:nvPr/>
          </p:nvSpPr>
          <p:spPr bwMode="gray">
            <a:xfrm rot="10800000" flipH="1">
              <a:off x="2748" y="952"/>
              <a:ext cx="114" cy="57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endParaRPr lang="en-GB" sz="5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18802" name="Oval 18"/>
            <p:cNvSpPr>
              <a:spLocks noChangeArrowheads="1"/>
            </p:cNvSpPr>
            <p:nvPr/>
          </p:nvSpPr>
          <p:spPr bwMode="gray">
            <a:xfrm>
              <a:off x="2572" y="651"/>
              <a:ext cx="482" cy="47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03" name="Oval 19"/>
            <p:cNvSpPr>
              <a:spLocks noChangeArrowheads="1"/>
            </p:cNvSpPr>
            <p:nvPr/>
          </p:nvSpPr>
          <p:spPr bwMode="gray">
            <a:xfrm>
              <a:off x="2662" y="830"/>
              <a:ext cx="211" cy="2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2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04" name="Rectangle 20"/>
            <p:cNvSpPr>
              <a:spLocks noChangeArrowheads="1"/>
            </p:cNvSpPr>
            <p:nvPr/>
          </p:nvSpPr>
          <p:spPr bwMode="gray">
            <a:xfrm>
              <a:off x="2646" y="799"/>
              <a:ext cx="231" cy="28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2400" b="0">
                  <a:latin typeface="Arial" charset="0"/>
                </a:rPr>
                <a:t>T</a:t>
              </a:r>
              <a:endParaRPr lang="en-GB" sz="2400">
                <a:latin typeface="Arial" charset="0"/>
              </a:endParaRPr>
            </a:p>
          </p:txBody>
        </p:sp>
      </p:grp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6705600" y="5562600"/>
            <a:ext cx="2025650" cy="9429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800" b="0">
                <a:latin typeface="Arial" charset="0"/>
              </a:rPr>
              <a:t> </a:t>
            </a:r>
            <a:r>
              <a:rPr lang="en-GB" sz="2800" b="0">
                <a:solidFill>
                  <a:srgbClr val="FF9900"/>
                </a:solidFill>
              </a:rPr>
              <a:t>T-sejt válasz</a:t>
            </a:r>
            <a:endParaRPr lang="en-GB" sz="2400">
              <a:latin typeface="Arial" charset="0"/>
              <a:sym typeface="Symbol" pitchFamily="18" charset="2"/>
            </a:endParaRPr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0" y="5715000"/>
            <a:ext cx="1676400" cy="6985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000" b="0"/>
              <a:t>Nincs T-sejt válasz</a:t>
            </a:r>
            <a:endParaRPr lang="en-GB" sz="2000" b="0">
              <a:latin typeface="Arial" charset="0"/>
            </a:endParaRPr>
          </a:p>
        </p:txBody>
      </p:sp>
      <p:grpSp>
        <p:nvGrpSpPr>
          <p:cNvPr id="118807" name="Group 23"/>
          <p:cNvGrpSpPr>
            <a:grpSpLocks/>
          </p:cNvGrpSpPr>
          <p:nvPr/>
        </p:nvGrpSpPr>
        <p:grpSpPr bwMode="auto">
          <a:xfrm>
            <a:off x="304800" y="2286000"/>
            <a:ext cx="1524000" cy="1422400"/>
            <a:chOff x="192" y="1440"/>
            <a:chExt cx="960" cy="896"/>
          </a:xfrm>
        </p:grpSpPr>
        <p:sp>
          <p:nvSpPr>
            <p:cNvPr id="118808" name="Rectangle 24"/>
            <p:cNvSpPr>
              <a:spLocks noChangeArrowheads="1"/>
            </p:cNvSpPr>
            <p:nvPr/>
          </p:nvSpPr>
          <p:spPr bwMode="auto">
            <a:xfrm>
              <a:off x="192" y="1440"/>
              <a:ext cx="960" cy="63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GB" sz="2000" b="0"/>
                <a:t>Szolubilis natív antigén</a:t>
              </a:r>
            </a:p>
          </p:txBody>
        </p:sp>
        <p:sp>
          <p:nvSpPr>
            <p:cNvPr id="118809" name="AutoShape 25"/>
            <p:cNvSpPr>
              <a:spLocks noChangeArrowheads="1"/>
            </p:cNvSpPr>
            <p:nvPr/>
          </p:nvSpPr>
          <p:spPr bwMode="auto">
            <a:xfrm>
              <a:off x="480" y="2064"/>
              <a:ext cx="293" cy="272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8810" name="Group 26"/>
          <p:cNvGrpSpPr>
            <a:grpSpLocks/>
          </p:cNvGrpSpPr>
          <p:nvPr/>
        </p:nvGrpSpPr>
        <p:grpSpPr bwMode="auto">
          <a:xfrm>
            <a:off x="1447800" y="3160713"/>
            <a:ext cx="1676400" cy="1400175"/>
            <a:chOff x="912" y="1991"/>
            <a:chExt cx="1056" cy="882"/>
          </a:xfrm>
        </p:grpSpPr>
        <p:sp>
          <p:nvSpPr>
            <p:cNvPr id="118811" name="AutoShape 27"/>
            <p:cNvSpPr>
              <a:spLocks noChangeArrowheads="1"/>
            </p:cNvSpPr>
            <p:nvPr/>
          </p:nvSpPr>
          <p:spPr bwMode="auto">
            <a:xfrm>
              <a:off x="1237" y="2601"/>
              <a:ext cx="293" cy="272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12" name="Rectangle 28"/>
            <p:cNvSpPr>
              <a:spLocks noChangeArrowheads="1"/>
            </p:cNvSpPr>
            <p:nvPr/>
          </p:nvSpPr>
          <p:spPr bwMode="auto">
            <a:xfrm>
              <a:off x="912" y="1991"/>
              <a:ext cx="1056" cy="63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GB" sz="2000" b="0"/>
                <a:t>Sejt felszíni natív antigén</a:t>
              </a:r>
              <a:endParaRPr lang="en-GB" sz="2000" b="0">
                <a:latin typeface="Arial" charset="0"/>
              </a:endParaRPr>
            </a:p>
          </p:txBody>
        </p:sp>
      </p:grpSp>
      <p:grpSp>
        <p:nvGrpSpPr>
          <p:cNvPr id="118813" name="Group 29"/>
          <p:cNvGrpSpPr>
            <a:grpSpLocks/>
          </p:cNvGrpSpPr>
          <p:nvPr/>
        </p:nvGrpSpPr>
        <p:grpSpPr bwMode="auto">
          <a:xfrm>
            <a:off x="2743200" y="2535238"/>
            <a:ext cx="2133600" cy="1627187"/>
            <a:chOff x="1728" y="1597"/>
            <a:chExt cx="1344" cy="1025"/>
          </a:xfrm>
        </p:grpSpPr>
        <p:sp>
          <p:nvSpPr>
            <p:cNvPr id="118814" name="Rectangle 30"/>
            <p:cNvSpPr>
              <a:spLocks noChangeArrowheads="1"/>
            </p:cNvSpPr>
            <p:nvPr/>
          </p:nvSpPr>
          <p:spPr bwMode="auto">
            <a:xfrm>
              <a:off x="1728" y="1824"/>
              <a:ext cx="1344" cy="63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GB" sz="2000" b="0"/>
                <a:t>Szolubilis antigén peptidek</a:t>
              </a:r>
              <a:endParaRPr lang="en-GB" sz="2000" b="0">
                <a:latin typeface="Arial" charset="0"/>
              </a:endParaRPr>
            </a:p>
          </p:txBody>
        </p:sp>
        <p:sp>
          <p:nvSpPr>
            <p:cNvPr id="118815" name="AutoShape 31"/>
            <p:cNvSpPr>
              <a:spLocks noChangeArrowheads="1"/>
            </p:cNvSpPr>
            <p:nvPr/>
          </p:nvSpPr>
          <p:spPr bwMode="auto">
            <a:xfrm>
              <a:off x="1976" y="1661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16" name="AutoShape 32"/>
            <p:cNvSpPr>
              <a:spLocks noChangeArrowheads="1"/>
            </p:cNvSpPr>
            <p:nvPr/>
          </p:nvSpPr>
          <p:spPr bwMode="auto">
            <a:xfrm>
              <a:off x="2817" y="1659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17" name="AutoShape 33"/>
            <p:cNvSpPr>
              <a:spLocks noChangeArrowheads="1"/>
            </p:cNvSpPr>
            <p:nvPr/>
          </p:nvSpPr>
          <p:spPr bwMode="auto">
            <a:xfrm rot="5400000">
              <a:off x="2380" y="1575"/>
              <a:ext cx="130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18" name="AutoShape 34"/>
            <p:cNvSpPr>
              <a:spLocks noChangeArrowheads="1"/>
            </p:cNvSpPr>
            <p:nvPr/>
          </p:nvSpPr>
          <p:spPr bwMode="auto">
            <a:xfrm>
              <a:off x="2732" y="2118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19" name="AutoShape 35"/>
            <p:cNvSpPr>
              <a:spLocks noChangeArrowheads="1"/>
            </p:cNvSpPr>
            <p:nvPr/>
          </p:nvSpPr>
          <p:spPr bwMode="auto">
            <a:xfrm rot="10800000" flipH="1">
              <a:off x="1932" y="2098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20" name="AutoShape 36"/>
            <p:cNvSpPr>
              <a:spLocks noChangeArrowheads="1"/>
            </p:cNvSpPr>
            <p:nvPr/>
          </p:nvSpPr>
          <p:spPr bwMode="auto">
            <a:xfrm rot="10800000">
              <a:off x="2400" y="2448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21" name="AutoShape 37"/>
            <p:cNvSpPr>
              <a:spLocks noChangeArrowheads="1"/>
            </p:cNvSpPr>
            <p:nvPr/>
          </p:nvSpPr>
          <p:spPr bwMode="auto">
            <a:xfrm rot="16200000">
              <a:off x="2134" y="2426"/>
              <a:ext cx="130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22" name="AutoShape 38"/>
            <p:cNvSpPr>
              <a:spLocks noChangeArrowheads="1"/>
            </p:cNvSpPr>
            <p:nvPr/>
          </p:nvSpPr>
          <p:spPr bwMode="auto">
            <a:xfrm rot="10800000">
              <a:off x="2640" y="2448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8823" name="Group 39"/>
          <p:cNvGrpSpPr>
            <a:grpSpLocks/>
          </p:cNvGrpSpPr>
          <p:nvPr/>
        </p:nvGrpSpPr>
        <p:grpSpPr bwMode="auto">
          <a:xfrm>
            <a:off x="4427538" y="1903413"/>
            <a:ext cx="4640262" cy="1550987"/>
            <a:chOff x="2789" y="1199"/>
            <a:chExt cx="2923" cy="977"/>
          </a:xfrm>
        </p:grpSpPr>
        <p:sp>
          <p:nvSpPr>
            <p:cNvPr id="118824" name="AutoShape 40"/>
            <p:cNvSpPr>
              <a:spLocks noChangeArrowheads="1"/>
            </p:cNvSpPr>
            <p:nvPr/>
          </p:nvSpPr>
          <p:spPr bwMode="auto">
            <a:xfrm rot="10800000">
              <a:off x="4289" y="1895"/>
              <a:ext cx="131" cy="174"/>
            </a:xfrm>
            <a:prstGeom prst="triangle">
              <a:avLst>
                <a:gd name="adj" fmla="val 40454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25" name="AutoShape 41"/>
            <p:cNvSpPr>
              <a:spLocks noChangeArrowheads="1"/>
            </p:cNvSpPr>
            <p:nvPr/>
          </p:nvSpPr>
          <p:spPr bwMode="auto">
            <a:xfrm rot="10800000">
              <a:off x="4663" y="1917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26" name="AutoShape 42"/>
            <p:cNvSpPr>
              <a:spLocks noChangeArrowheads="1"/>
            </p:cNvSpPr>
            <p:nvPr/>
          </p:nvSpPr>
          <p:spPr bwMode="auto">
            <a:xfrm rot="10800000">
              <a:off x="5068" y="2002"/>
              <a:ext cx="131" cy="174"/>
            </a:xfrm>
            <a:prstGeom prst="triangle">
              <a:avLst>
                <a:gd name="adj" fmla="val 49995"/>
              </a:avLst>
            </a:prstGeom>
            <a:solidFill>
              <a:srgbClr val="FF0000"/>
            </a:solidFill>
            <a:ln w="12700">
              <a:solidFill>
                <a:srgbClr val="00020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27" name="Rectangle 43"/>
            <p:cNvSpPr>
              <a:spLocks noChangeArrowheads="1"/>
            </p:cNvSpPr>
            <p:nvPr/>
          </p:nvSpPr>
          <p:spPr bwMode="auto">
            <a:xfrm>
              <a:off x="3741" y="1199"/>
              <a:ext cx="1971" cy="63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GB" sz="2000" b="0"/>
                <a:t>Sejtfelszíni MHC-n bemutatott antigén peptidek</a:t>
              </a:r>
            </a:p>
          </p:txBody>
        </p:sp>
        <p:sp>
          <p:nvSpPr>
            <p:cNvPr id="118828" name="Arc 44"/>
            <p:cNvSpPr>
              <a:spLocks/>
            </p:cNvSpPr>
            <p:nvPr/>
          </p:nvSpPr>
          <p:spPr bwMode="auto">
            <a:xfrm rot="11065960">
              <a:off x="2789" y="1478"/>
              <a:ext cx="1490" cy="363"/>
            </a:xfrm>
            <a:custGeom>
              <a:avLst/>
              <a:gdLst>
                <a:gd name="G0" fmla="+- 0 0 0"/>
                <a:gd name="G1" fmla="+- 21598 0 0"/>
                <a:gd name="G2" fmla="+- 21600 0 0"/>
                <a:gd name="T0" fmla="*/ 302 w 21600"/>
                <a:gd name="T1" fmla="*/ 0 h 23094"/>
                <a:gd name="T2" fmla="*/ 21548 w 21600"/>
                <a:gd name="T3" fmla="*/ 23094 h 23094"/>
                <a:gd name="T4" fmla="*/ 0 w 21600"/>
                <a:gd name="T5" fmla="*/ 21598 h 2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094" fill="none" extrusionOk="0">
                  <a:moveTo>
                    <a:pt x="301" y="0"/>
                  </a:moveTo>
                  <a:cubicBezTo>
                    <a:pt x="12112" y="165"/>
                    <a:pt x="21600" y="9786"/>
                    <a:pt x="21600" y="21598"/>
                  </a:cubicBezTo>
                  <a:cubicBezTo>
                    <a:pt x="21600" y="22097"/>
                    <a:pt x="21582" y="22596"/>
                    <a:pt x="21548" y="23094"/>
                  </a:cubicBezTo>
                </a:path>
                <a:path w="21600" h="23094" stroke="0" extrusionOk="0">
                  <a:moveTo>
                    <a:pt x="301" y="0"/>
                  </a:moveTo>
                  <a:cubicBezTo>
                    <a:pt x="12112" y="165"/>
                    <a:pt x="21600" y="9786"/>
                    <a:pt x="21600" y="21598"/>
                  </a:cubicBezTo>
                  <a:cubicBezTo>
                    <a:pt x="21600" y="22097"/>
                    <a:pt x="21582" y="22596"/>
                    <a:pt x="21548" y="23094"/>
                  </a:cubicBezTo>
                  <a:lnTo>
                    <a:pt x="0" y="21598"/>
                  </a:lnTo>
                  <a:close/>
                </a:path>
              </a:pathLst>
            </a:custGeom>
            <a:noFill/>
            <a:ln w="25400" cap="rnd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18829" name="Rectangle 45"/>
          <p:cNvSpPr>
            <a:spLocks noChangeArrowheads="1"/>
          </p:cNvSpPr>
          <p:nvPr/>
        </p:nvSpPr>
        <p:spPr bwMode="auto">
          <a:xfrm>
            <a:off x="1524000" y="5715000"/>
            <a:ext cx="1676400" cy="6985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000" b="0"/>
              <a:t>Nincs T-sejt válasz</a:t>
            </a:r>
            <a:endParaRPr lang="en-GB" sz="2000" b="0">
              <a:latin typeface="Arial" charset="0"/>
            </a:endParaRPr>
          </a:p>
        </p:txBody>
      </p:sp>
      <p:sp>
        <p:nvSpPr>
          <p:cNvPr id="118830" name="Rectangle 46"/>
          <p:cNvSpPr>
            <a:spLocks noChangeArrowheads="1"/>
          </p:cNvSpPr>
          <p:nvPr/>
        </p:nvSpPr>
        <p:spPr bwMode="auto">
          <a:xfrm>
            <a:off x="3048000" y="5715000"/>
            <a:ext cx="1676400" cy="6985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000" b="0"/>
              <a:t>Nincs T-sejt válasz</a:t>
            </a:r>
            <a:endParaRPr lang="en-GB" sz="2000" b="0">
              <a:latin typeface="Arial" charset="0"/>
            </a:endParaRPr>
          </a:p>
        </p:txBody>
      </p:sp>
      <p:sp>
        <p:nvSpPr>
          <p:cNvPr id="118831" name="Rectangle 47"/>
          <p:cNvSpPr>
            <a:spLocks noChangeArrowheads="1"/>
          </p:cNvSpPr>
          <p:nvPr/>
        </p:nvSpPr>
        <p:spPr bwMode="auto">
          <a:xfrm>
            <a:off x="4724400" y="5715000"/>
            <a:ext cx="1676400" cy="6985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000" b="0"/>
              <a:t>Nincs T-sejt válasz</a:t>
            </a:r>
            <a:endParaRPr lang="en-GB" sz="2000" b="0">
              <a:latin typeface="Arial" charset="0"/>
            </a:endParaRPr>
          </a:p>
        </p:txBody>
      </p:sp>
      <p:grpSp>
        <p:nvGrpSpPr>
          <p:cNvPr id="118832" name="Group 48"/>
          <p:cNvGrpSpPr>
            <a:grpSpLocks/>
          </p:cNvGrpSpPr>
          <p:nvPr/>
        </p:nvGrpSpPr>
        <p:grpSpPr bwMode="auto">
          <a:xfrm>
            <a:off x="793750" y="3581400"/>
            <a:ext cx="8350250" cy="2174875"/>
            <a:chOff x="500" y="2256"/>
            <a:chExt cx="5260" cy="1370"/>
          </a:xfrm>
        </p:grpSpPr>
        <p:grpSp>
          <p:nvGrpSpPr>
            <p:cNvPr id="118833" name="Group 49"/>
            <p:cNvGrpSpPr>
              <a:grpSpLocks/>
            </p:cNvGrpSpPr>
            <p:nvPr/>
          </p:nvGrpSpPr>
          <p:grpSpPr bwMode="auto">
            <a:xfrm>
              <a:off x="500" y="2256"/>
              <a:ext cx="5260" cy="1370"/>
              <a:chOff x="500" y="2256"/>
              <a:chExt cx="5260" cy="1370"/>
            </a:xfrm>
          </p:grpSpPr>
          <p:sp>
            <p:nvSpPr>
              <p:cNvPr id="118834" name="Freeform 50" descr="Pontozott rombuszos"/>
              <p:cNvSpPr>
                <a:spLocks/>
              </p:cNvSpPr>
              <p:nvPr/>
            </p:nvSpPr>
            <p:spPr bwMode="auto">
              <a:xfrm>
                <a:off x="500" y="2256"/>
                <a:ext cx="5260" cy="1370"/>
              </a:xfrm>
              <a:custGeom>
                <a:avLst/>
                <a:gdLst/>
                <a:ahLst/>
                <a:cxnLst>
                  <a:cxn ang="0">
                    <a:pos x="1579" y="588"/>
                  </a:cxn>
                  <a:cxn ang="0">
                    <a:pos x="1154" y="618"/>
                  </a:cxn>
                  <a:cxn ang="0">
                    <a:pos x="614" y="634"/>
                  </a:cxn>
                  <a:cxn ang="0">
                    <a:pos x="175" y="657"/>
                  </a:cxn>
                  <a:cxn ang="0">
                    <a:pos x="14" y="727"/>
                  </a:cxn>
                  <a:cxn ang="0">
                    <a:pos x="0" y="881"/>
                  </a:cxn>
                  <a:cxn ang="0">
                    <a:pos x="132" y="1059"/>
                  </a:cxn>
                  <a:cxn ang="0">
                    <a:pos x="570" y="1191"/>
                  </a:cxn>
                  <a:cxn ang="0">
                    <a:pos x="1272" y="1275"/>
                  </a:cxn>
                  <a:cxn ang="0">
                    <a:pos x="1724" y="1299"/>
                  </a:cxn>
                  <a:cxn ang="0">
                    <a:pos x="1886" y="1260"/>
                  </a:cxn>
                  <a:cxn ang="0">
                    <a:pos x="1974" y="1167"/>
                  </a:cxn>
                  <a:cxn ang="0">
                    <a:pos x="2090" y="1105"/>
                  </a:cxn>
                  <a:cxn ang="0">
                    <a:pos x="2354" y="1067"/>
                  </a:cxn>
                  <a:cxn ang="0">
                    <a:pos x="2588" y="1067"/>
                  </a:cxn>
                  <a:cxn ang="0">
                    <a:pos x="2733" y="1105"/>
                  </a:cxn>
                  <a:cxn ang="0">
                    <a:pos x="2880" y="1214"/>
                  </a:cxn>
                  <a:cxn ang="0">
                    <a:pos x="3084" y="1368"/>
                  </a:cxn>
                  <a:cxn ang="0">
                    <a:pos x="3391" y="1446"/>
                  </a:cxn>
                  <a:cxn ang="0">
                    <a:pos x="3713" y="1430"/>
                  </a:cxn>
                  <a:cxn ang="0">
                    <a:pos x="4049" y="1330"/>
                  </a:cxn>
                  <a:cxn ang="0">
                    <a:pos x="4342" y="1221"/>
                  </a:cxn>
                  <a:cxn ang="0">
                    <a:pos x="4532" y="1075"/>
                  </a:cxn>
                  <a:cxn ang="0">
                    <a:pos x="4444" y="904"/>
                  </a:cxn>
                  <a:cxn ang="0">
                    <a:pos x="4123" y="773"/>
                  </a:cxn>
                  <a:cxn ang="0">
                    <a:pos x="3992" y="719"/>
                  </a:cxn>
                  <a:cxn ang="0">
                    <a:pos x="4181" y="641"/>
                  </a:cxn>
                  <a:cxn ang="0">
                    <a:pos x="4634" y="541"/>
                  </a:cxn>
                  <a:cxn ang="0">
                    <a:pos x="4970" y="472"/>
                  </a:cxn>
                  <a:cxn ang="0">
                    <a:pos x="5102" y="417"/>
                  </a:cxn>
                  <a:cxn ang="0">
                    <a:pos x="5117" y="356"/>
                  </a:cxn>
                  <a:cxn ang="0">
                    <a:pos x="4926" y="240"/>
                  </a:cxn>
                  <a:cxn ang="0">
                    <a:pos x="4474" y="93"/>
                  </a:cxn>
                  <a:cxn ang="0">
                    <a:pos x="4093" y="15"/>
                  </a:cxn>
                  <a:cxn ang="0">
                    <a:pos x="3904" y="0"/>
                  </a:cxn>
                  <a:cxn ang="0">
                    <a:pos x="3685" y="62"/>
                  </a:cxn>
                  <a:cxn ang="0">
                    <a:pos x="3626" y="178"/>
                  </a:cxn>
                  <a:cxn ang="0">
                    <a:pos x="3597" y="386"/>
                  </a:cxn>
                  <a:cxn ang="0">
                    <a:pos x="3509" y="603"/>
                  </a:cxn>
                  <a:cxn ang="0">
                    <a:pos x="3303" y="727"/>
                  </a:cxn>
                  <a:cxn ang="0">
                    <a:pos x="3143" y="757"/>
                  </a:cxn>
                  <a:cxn ang="0">
                    <a:pos x="2909" y="727"/>
                  </a:cxn>
                  <a:cxn ang="0">
                    <a:pos x="2632" y="618"/>
                  </a:cxn>
                  <a:cxn ang="0">
                    <a:pos x="2485" y="557"/>
                  </a:cxn>
                  <a:cxn ang="0">
                    <a:pos x="2397" y="510"/>
                  </a:cxn>
                  <a:cxn ang="0">
                    <a:pos x="2222" y="472"/>
                  </a:cxn>
                  <a:cxn ang="0">
                    <a:pos x="2062" y="472"/>
                  </a:cxn>
                  <a:cxn ang="0">
                    <a:pos x="1959" y="518"/>
                  </a:cxn>
                  <a:cxn ang="0">
                    <a:pos x="1871" y="557"/>
                  </a:cxn>
                  <a:cxn ang="0">
                    <a:pos x="1783" y="565"/>
                  </a:cxn>
                </a:cxnLst>
                <a:rect l="0" t="0" r="r" b="b"/>
                <a:pathLst>
                  <a:path w="5133" h="1462">
                    <a:moveTo>
                      <a:pt x="1696" y="580"/>
                    </a:moveTo>
                    <a:lnTo>
                      <a:pt x="1637" y="580"/>
                    </a:lnTo>
                    <a:lnTo>
                      <a:pt x="1579" y="588"/>
                    </a:lnTo>
                    <a:lnTo>
                      <a:pt x="1461" y="595"/>
                    </a:lnTo>
                    <a:lnTo>
                      <a:pt x="1316" y="595"/>
                    </a:lnTo>
                    <a:lnTo>
                      <a:pt x="1154" y="618"/>
                    </a:lnTo>
                    <a:lnTo>
                      <a:pt x="1009" y="634"/>
                    </a:lnTo>
                    <a:lnTo>
                      <a:pt x="803" y="634"/>
                    </a:lnTo>
                    <a:lnTo>
                      <a:pt x="614" y="634"/>
                    </a:lnTo>
                    <a:lnTo>
                      <a:pt x="496" y="634"/>
                    </a:lnTo>
                    <a:lnTo>
                      <a:pt x="263" y="649"/>
                    </a:lnTo>
                    <a:lnTo>
                      <a:pt x="175" y="657"/>
                    </a:lnTo>
                    <a:lnTo>
                      <a:pt x="117" y="673"/>
                    </a:lnTo>
                    <a:lnTo>
                      <a:pt x="58" y="704"/>
                    </a:lnTo>
                    <a:lnTo>
                      <a:pt x="14" y="727"/>
                    </a:lnTo>
                    <a:lnTo>
                      <a:pt x="14" y="765"/>
                    </a:lnTo>
                    <a:lnTo>
                      <a:pt x="0" y="820"/>
                    </a:lnTo>
                    <a:lnTo>
                      <a:pt x="0" y="881"/>
                    </a:lnTo>
                    <a:lnTo>
                      <a:pt x="14" y="936"/>
                    </a:lnTo>
                    <a:lnTo>
                      <a:pt x="58" y="997"/>
                    </a:lnTo>
                    <a:lnTo>
                      <a:pt x="132" y="1059"/>
                    </a:lnTo>
                    <a:lnTo>
                      <a:pt x="248" y="1121"/>
                    </a:lnTo>
                    <a:lnTo>
                      <a:pt x="408" y="1160"/>
                    </a:lnTo>
                    <a:lnTo>
                      <a:pt x="570" y="1191"/>
                    </a:lnTo>
                    <a:lnTo>
                      <a:pt x="818" y="1221"/>
                    </a:lnTo>
                    <a:lnTo>
                      <a:pt x="1053" y="1260"/>
                    </a:lnTo>
                    <a:lnTo>
                      <a:pt x="1272" y="1275"/>
                    </a:lnTo>
                    <a:lnTo>
                      <a:pt x="1461" y="1291"/>
                    </a:lnTo>
                    <a:lnTo>
                      <a:pt x="1623" y="1299"/>
                    </a:lnTo>
                    <a:lnTo>
                      <a:pt x="1724" y="1299"/>
                    </a:lnTo>
                    <a:lnTo>
                      <a:pt x="1812" y="1291"/>
                    </a:lnTo>
                    <a:lnTo>
                      <a:pt x="1856" y="1275"/>
                    </a:lnTo>
                    <a:lnTo>
                      <a:pt x="1886" y="1260"/>
                    </a:lnTo>
                    <a:lnTo>
                      <a:pt x="1930" y="1229"/>
                    </a:lnTo>
                    <a:lnTo>
                      <a:pt x="1959" y="1206"/>
                    </a:lnTo>
                    <a:lnTo>
                      <a:pt x="1974" y="1167"/>
                    </a:lnTo>
                    <a:lnTo>
                      <a:pt x="2003" y="1144"/>
                    </a:lnTo>
                    <a:lnTo>
                      <a:pt x="2031" y="1128"/>
                    </a:lnTo>
                    <a:lnTo>
                      <a:pt x="2090" y="1105"/>
                    </a:lnTo>
                    <a:lnTo>
                      <a:pt x="2207" y="1075"/>
                    </a:lnTo>
                    <a:lnTo>
                      <a:pt x="2295" y="1067"/>
                    </a:lnTo>
                    <a:lnTo>
                      <a:pt x="2354" y="1067"/>
                    </a:lnTo>
                    <a:lnTo>
                      <a:pt x="2412" y="1067"/>
                    </a:lnTo>
                    <a:lnTo>
                      <a:pt x="2500" y="1067"/>
                    </a:lnTo>
                    <a:lnTo>
                      <a:pt x="2588" y="1067"/>
                    </a:lnTo>
                    <a:lnTo>
                      <a:pt x="2661" y="1082"/>
                    </a:lnTo>
                    <a:lnTo>
                      <a:pt x="2689" y="1090"/>
                    </a:lnTo>
                    <a:lnTo>
                      <a:pt x="2733" y="1105"/>
                    </a:lnTo>
                    <a:lnTo>
                      <a:pt x="2792" y="1136"/>
                    </a:lnTo>
                    <a:lnTo>
                      <a:pt x="2821" y="1175"/>
                    </a:lnTo>
                    <a:lnTo>
                      <a:pt x="2880" y="1214"/>
                    </a:lnTo>
                    <a:lnTo>
                      <a:pt x="2909" y="1268"/>
                    </a:lnTo>
                    <a:lnTo>
                      <a:pt x="2983" y="1322"/>
                    </a:lnTo>
                    <a:lnTo>
                      <a:pt x="3084" y="1368"/>
                    </a:lnTo>
                    <a:lnTo>
                      <a:pt x="3202" y="1423"/>
                    </a:lnTo>
                    <a:lnTo>
                      <a:pt x="3290" y="1446"/>
                    </a:lnTo>
                    <a:lnTo>
                      <a:pt x="3391" y="1446"/>
                    </a:lnTo>
                    <a:lnTo>
                      <a:pt x="3479" y="1461"/>
                    </a:lnTo>
                    <a:lnTo>
                      <a:pt x="3597" y="1446"/>
                    </a:lnTo>
                    <a:lnTo>
                      <a:pt x="3713" y="1430"/>
                    </a:lnTo>
                    <a:lnTo>
                      <a:pt x="3816" y="1399"/>
                    </a:lnTo>
                    <a:lnTo>
                      <a:pt x="3933" y="1368"/>
                    </a:lnTo>
                    <a:lnTo>
                      <a:pt x="4049" y="1330"/>
                    </a:lnTo>
                    <a:lnTo>
                      <a:pt x="4167" y="1291"/>
                    </a:lnTo>
                    <a:lnTo>
                      <a:pt x="4240" y="1260"/>
                    </a:lnTo>
                    <a:lnTo>
                      <a:pt x="4342" y="1221"/>
                    </a:lnTo>
                    <a:lnTo>
                      <a:pt x="4430" y="1167"/>
                    </a:lnTo>
                    <a:lnTo>
                      <a:pt x="4488" y="1128"/>
                    </a:lnTo>
                    <a:lnTo>
                      <a:pt x="4532" y="1075"/>
                    </a:lnTo>
                    <a:lnTo>
                      <a:pt x="4532" y="1012"/>
                    </a:lnTo>
                    <a:lnTo>
                      <a:pt x="4488" y="959"/>
                    </a:lnTo>
                    <a:lnTo>
                      <a:pt x="4444" y="904"/>
                    </a:lnTo>
                    <a:lnTo>
                      <a:pt x="4342" y="858"/>
                    </a:lnTo>
                    <a:lnTo>
                      <a:pt x="4225" y="804"/>
                    </a:lnTo>
                    <a:lnTo>
                      <a:pt x="4123" y="773"/>
                    </a:lnTo>
                    <a:lnTo>
                      <a:pt x="4005" y="750"/>
                    </a:lnTo>
                    <a:lnTo>
                      <a:pt x="3976" y="734"/>
                    </a:lnTo>
                    <a:lnTo>
                      <a:pt x="3992" y="719"/>
                    </a:lnTo>
                    <a:lnTo>
                      <a:pt x="4020" y="704"/>
                    </a:lnTo>
                    <a:lnTo>
                      <a:pt x="4093" y="673"/>
                    </a:lnTo>
                    <a:lnTo>
                      <a:pt x="4181" y="641"/>
                    </a:lnTo>
                    <a:lnTo>
                      <a:pt x="4268" y="626"/>
                    </a:lnTo>
                    <a:lnTo>
                      <a:pt x="4356" y="595"/>
                    </a:lnTo>
                    <a:lnTo>
                      <a:pt x="4634" y="541"/>
                    </a:lnTo>
                    <a:lnTo>
                      <a:pt x="4737" y="525"/>
                    </a:lnTo>
                    <a:lnTo>
                      <a:pt x="4854" y="502"/>
                    </a:lnTo>
                    <a:lnTo>
                      <a:pt x="4970" y="472"/>
                    </a:lnTo>
                    <a:lnTo>
                      <a:pt x="5044" y="456"/>
                    </a:lnTo>
                    <a:lnTo>
                      <a:pt x="5088" y="433"/>
                    </a:lnTo>
                    <a:lnTo>
                      <a:pt x="5102" y="417"/>
                    </a:lnTo>
                    <a:lnTo>
                      <a:pt x="5132" y="402"/>
                    </a:lnTo>
                    <a:lnTo>
                      <a:pt x="5132" y="379"/>
                    </a:lnTo>
                    <a:lnTo>
                      <a:pt x="5117" y="356"/>
                    </a:lnTo>
                    <a:lnTo>
                      <a:pt x="5102" y="317"/>
                    </a:lnTo>
                    <a:lnTo>
                      <a:pt x="5029" y="278"/>
                    </a:lnTo>
                    <a:lnTo>
                      <a:pt x="4926" y="240"/>
                    </a:lnTo>
                    <a:lnTo>
                      <a:pt x="4795" y="193"/>
                    </a:lnTo>
                    <a:lnTo>
                      <a:pt x="4634" y="139"/>
                    </a:lnTo>
                    <a:lnTo>
                      <a:pt x="4474" y="93"/>
                    </a:lnTo>
                    <a:lnTo>
                      <a:pt x="4342" y="54"/>
                    </a:lnTo>
                    <a:lnTo>
                      <a:pt x="4225" y="38"/>
                    </a:lnTo>
                    <a:lnTo>
                      <a:pt x="4093" y="15"/>
                    </a:lnTo>
                    <a:lnTo>
                      <a:pt x="4035" y="0"/>
                    </a:lnTo>
                    <a:lnTo>
                      <a:pt x="3961" y="0"/>
                    </a:lnTo>
                    <a:lnTo>
                      <a:pt x="3904" y="0"/>
                    </a:lnTo>
                    <a:lnTo>
                      <a:pt x="3830" y="8"/>
                    </a:lnTo>
                    <a:lnTo>
                      <a:pt x="3742" y="31"/>
                    </a:lnTo>
                    <a:lnTo>
                      <a:pt x="3685" y="62"/>
                    </a:lnTo>
                    <a:lnTo>
                      <a:pt x="3641" y="85"/>
                    </a:lnTo>
                    <a:lnTo>
                      <a:pt x="3626" y="147"/>
                    </a:lnTo>
                    <a:lnTo>
                      <a:pt x="3626" y="178"/>
                    </a:lnTo>
                    <a:lnTo>
                      <a:pt x="3626" y="240"/>
                    </a:lnTo>
                    <a:lnTo>
                      <a:pt x="3626" y="317"/>
                    </a:lnTo>
                    <a:lnTo>
                      <a:pt x="3597" y="386"/>
                    </a:lnTo>
                    <a:lnTo>
                      <a:pt x="3582" y="472"/>
                    </a:lnTo>
                    <a:lnTo>
                      <a:pt x="3538" y="541"/>
                    </a:lnTo>
                    <a:lnTo>
                      <a:pt x="3509" y="603"/>
                    </a:lnTo>
                    <a:lnTo>
                      <a:pt x="3406" y="673"/>
                    </a:lnTo>
                    <a:lnTo>
                      <a:pt x="3377" y="688"/>
                    </a:lnTo>
                    <a:lnTo>
                      <a:pt x="3303" y="727"/>
                    </a:lnTo>
                    <a:lnTo>
                      <a:pt x="3275" y="742"/>
                    </a:lnTo>
                    <a:lnTo>
                      <a:pt x="3202" y="757"/>
                    </a:lnTo>
                    <a:lnTo>
                      <a:pt x="3143" y="757"/>
                    </a:lnTo>
                    <a:lnTo>
                      <a:pt x="3099" y="757"/>
                    </a:lnTo>
                    <a:lnTo>
                      <a:pt x="2996" y="742"/>
                    </a:lnTo>
                    <a:lnTo>
                      <a:pt x="2909" y="727"/>
                    </a:lnTo>
                    <a:lnTo>
                      <a:pt x="2821" y="680"/>
                    </a:lnTo>
                    <a:lnTo>
                      <a:pt x="2733" y="657"/>
                    </a:lnTo>
                    <a:lnTo>
                      <a:pt x="2632" y="618"/>
                    </a:lnTo>
                    <a:lnTo>
                      <a:pt x="2588" y="588"/>
                    </a:lnTo>
                    <a:lnTo>
                      <a:pt x="2514" y="572"/>
                    </a:lnTo>
                    <a:lnTo>
                      <a:pt x="2485" y="557"/>
                    </a:lnTo>
                    <a:lnTo>
                      <a:pt x="2456" y="541"/>
                    </a:lnTo>
                    <a:lnTo>
                      <a:pt x="2426" y="525"/>
                    </a:lnTo>
                    <a:lnTo>
                      <a:pt x="2397" y="510"/>
                    </a:lnTo>
                    <a:lnTo>
                      <a:pt x="2325" y="495"/>
                    </a:lnTo>
                    <a:lnTo>
                      <a:pt x="2266" y="472"/>
                    </a:lnTo>
                    <a:lnTo>
                      <a:pt x="2222" y="472"/>
                    </a:lnTo>
                    <a:lnTo>
                      <a:pt x="2149" y="464"/>
                    </a:lnTo>
                    <a:lnTo>
                      <a:pt x="2105" y="464"/>
                    </a:lnTo>
                    <a:lnTo>
                      <a:pt x="2062" y="472"/>
                    </a:lnTo>
                    <a:lnTo>
                      <a:pt x="2031" y="487"/>
                    </a:lnTo>
                    <a:lnTo>
                      <a:pt x="1988" y="502"/>
                    </a:lnTo>
                    <a:lnTo>
                      <a:pt x="1959" y="518"/>
                    </a:lnTo>
                    <a:lnTo>
                      <a:pt x="1930" y="533"/>
                    </a:lnTo>
                    <a:lnTo>
                      <a:pt x="1900" y="549"/>
                    </a:lnTo>
                    <a:lnTo>
                      <a:pt x="1871" y="557"/>
                    </a:lnTo>
                    <a:lnTo>
                      <a:pt x="1842" y="565"/>
                    </a:lnTo>
                    <a:lnTo>
                      <a:pt x="1812" y="565"/>
                    </a:lnTo>
                    <a:lnTo>
                      <a:pt x="1783" y="565"/>
                    </a:lnTo>
                    <a:lnTo>
                      <a:pt x="1755" y="565"/>
                    </a:lnTo>
                    <a:lnTo>
                      <a:pt x="1696" y="580"/>
                    </a:lnTo>
                  </a:path>
                </a:pathLst>
              </a:custGeom>
              <a:pattFill prst="dotDmnd">
                <a:fgClr>
                  <a:srgbClr val="FFFF00"/>
                </a:fgClr>
                <a:bgClr>
                  <a:srgbClr val="000099"/>
                </a:bgClr>
              </a:pattFill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8835" name="Oval 51" descr="Sűrű pepita"/>
              <p:cNvSpPr>
                <a:spLocks noChangeArrowheads="1"/>
              </p:cNvSpPr>
              <p:nvPr/>
            </p:nvSpPr>
            <p:spPr bwMode="auto">
              <a:xfrm>
                <a:off x="940" y="2874"/>
                <a:ext cx="1565" cy="487"/>
              </a:xfrm>
              <a:prstGeom prst="ellipse">
                <a:avLst/>
              </a:prstGeom>
              <a:pattFill prst="smCheck">
                <a:fgClr>
                  <a:srgbClr val="FFFF00"/>
                </a:fgClr>
                <a:bgClr>
                  <a:schemeClr val="bg1"/>
                </a:bgClr>
              </a:pattFill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18836" name="Text Box 52"/>
            <p:cNvSpPr txBox="1">
              <a:spLocks noChangeArrowheads="1"/>
            </p:cNvSpPr>
            <p:nvPr/>
          </p:nvSpPr>
          <p:spPr bwMode="auto">
            <a:xfrm>
              <a:off x="2448" y="2928"/>
              <a:ext cx="2976" cy="29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/>
                <a:t>Antigén bemutató sejt (APC) </a:t>
              </a:r>
            </a:p>
          </p:txBody>
        </p:sp>
      </p:grpSp>
      <p:sp>
        <p:nvSpPr>
          <p:cNvPr id="118837" name="Text Box 53"/>
          <p:cNvSpPr txBox="1">
            <a:spLocks noChangeArrowheads="1"/>
          </p:cNvSpPr>
          <p:nvPr/>
        </p:nvSpPr>
        <p:spPr bwMode="auto">
          <a:xfrm>
            <a:off x="8305800" y="3276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/>
              <a:t>MHC</a:t>
            </a:r>
          </a:p>
        </p:txBody>
      </p:sp>
      <p:sp>
        <p:nvSpPr>
          <p:cNvPr id="118839" name="AutoShape 55"/>
          <p:cNvSpPr>
            <a:spLocks/>
          </p:cNvSpPr>
          <p:nvPr/>
        </p:nvSpPr>
        <p:spPr bwMode="auto">
          <a:xfrm>
            <a:off x="4500563" y="1773238"/>
            <a:ext cx="71437" cy="360362"/>
          </a:xfrm>
          <a:prstGeom prst="leftBracket">
            <a:avLst>
              <a:gd name="adj" fmla="val 4203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8840" name="AutoShape 56"/>
          <p:cNvSpPr>
            <a:spLocks/>
          </p:cNvSpPr>
          <p:nvPr/>
        </p:nvSpPr>
        <p:spPr bwMode="auto">
          <a:xfrm flipH="1">
            <a:off x="4356100" y="1773238"/>
            <a:ext cx="71438" cy="360362"/>
          </a:xfrm>
          <a:prstGeom prst="leftBracket">
            <a:avLst>
              <a:gd name="adj" fmla="val 4203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5" grpId="0" autoUpdateAnimBg="0"/>
      <p:bldP spid="118806" grpId="0" autoUpdateAnimBg="0"/>
      <p:bldP spid="118829" grpId="0" autoUpdateAnimBg="0"/>
      <p:bldP spid="118830" grpId="0" autoUpdateAnimBg="0"/>
      <p:bldP spid="1188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381000" y="1066800"/>
          <a:ext cx="4195763" cy="5791200"/>
        </p:xfrm>
        <a:graphic>
          <a:graphicData uri="http://schemas.openxmlformats.org/presentationml/2006/ole">
            <p:oleObj spid="_x0000_s143362" name="Image" r:id="rId3" imgW="3075185" imgH="4244264" progId="Photoshop.Image.5">
              <p:embed/>
            </p:oleObj>
          </a:graphicData>
        </a:graphic>
      </p:graphicFrame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MHC-II (HLA DP, DQ vagy DR)</a:t>
            </a:r>
            <a:endParaRPr lang="en-US" sz="3600" b="0"/>
          </a:p>
        </p:txBody>
      </p:sp>
      <p:grpSp>
        <p:nvGrpSpPr>
          <p:cNvPr id="143364" name="Group 4"/>
          <p:cNvGrpSpPr>
            <a:grpSpLocks/>
          </p:cNvGrpSpPr>
          <p:nvPr/>
        </p:nvGrpSpPr>
        <p:grpSpPr bwMode="auto">
          <a:xfrm>
            <a:off x="282575" y="4114800"/>
            <a:ext cx="1108075" cy="925513"/>
            <a:chOff x="130" y="2352"/>
            <a:chExt cx="698" cy="583"/>
          </a:xfrm>
        </p:grpSpPr>
        <p:sp>
          <p:nvSpPr>
            <p:cNvPr id="143365" name="Arc 5"/>
            <p:cNvSpPr>
              <a:spLocks/>
            </p:cNvSpPr>
            <p:nvPr/>
          </p:nvSpPr>
          <p:spPr bwMode="auto">
            <a:xfrm flipH="1">
              <a:off x="404" y="2352"/>
              <a:ext cx="312" cy="3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3399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366" name="Text Box 6"/>
            <p:cNvSpPr txBox="1">
              <a:spLocks noChangeArrowheads="1"/>
            </p:cNvSpPr>
            <p:nvPr/>
          </p:nvSpPr>
          <p:spPr bwMode="auto">
            <a:xfrm>
              <a:off x="130" y="2647"/>
              <a:ext cx="6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339933"/>
                  </a:solidFill>
                  <a:sym typeface="Symbol" pitchFamily="18" charset="2"/>
                </a:rPr>
                <a:t></a:t>
              </a:r>
              <a:r>
                <a:rPr lang="en-GB" sz="2400">
                  <a:solidFill>
                    <a:srgbClr val="339933"/>
                  </a:solidFill>
                </a:rPr>
                <a:t>-lánc</a:t>
              </a:r>
              <a:endParaRPr lang="en-GB" sz="2000" b="0">
                <a:solidFill>
                  <a:schemeClr val="bg2"/>
                </a:solidFill>
              </a:endParaRPr>
            </a:p>
          </p:txBody>
        </p:sp>
      </p:grpSp>
      <p:grpSp>
        <p:nvGrpSpPr>
          <p:cNvPr id="143367" name="Group 7"/>
          <p:cNvGrpSpPr>
            <a:grpSpLocks/>
          </p:cNvGrpSpPr>
          <p:nvPr/>
        </p:nvGrpSpPr>
        <p:grpSpPr bwMode="auto">
          <a:xfrm>
            <a:off x="3159125" y="5627688"/>
            <a:ext cx="1171575" cy="1047750"/>
            <a:chOff x="1990" y="3545"/>
            <a:chExt cx="738" cy="660"/>
          </a:xfrm>
        </p:grpSpPr>
        <p:sp>
          <p:nvSpPr>
            <p:cNvPr id="143368" name="Arc 8"/>
            <p:cNvSpPr>
              <a:spLocks/>
            </p:cNvSpPr>
            <p:nvPr/>
          </p:nvSpPr>
          <p:spPr bwMode="auto">
            <a:xfrm>
              <a:off x="2256" y="3545"/>
              <a:ext cx="288" cy="436"/>
            </a:xfrm>
            <a:custGeom>
              <a:avLst/>
              <a:gdLst>
                <a:gd name="G0" fmla="+- 0 0 0"/>
                <a:gd name="G1" fmla="+- 18829 0 0"/>
                <a:gd name="G2" fmla="+- 21600 0 0"/>
                <a:gd name="T0" fmla="*/ 10584 w 21600"/>
                <a:gd name="T1" fmla="*/ 0 h 19507"/>
                <a:gd name="T2" fmla="*/ 21589 w 21600"/>
                <a:gd name="T3" fmla="*/ 19507 h 19507"/>
                <a:gd name="T4" fmla="*/ 0 w 21600"/>
                <a:gd name="T5" fmla="*/ 18829 h 19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07" fill="none" extrusionOk="0">
                  <a:moveTo>
                    <a:pt x="10584" y="-1"/>
                  </a:moveTo>
                  <a:cubicBezTo>
                    <a:pt x="17388" y="3824"/>
                    <a:pt x="21600" y="11023"/>
                    <a:pt x="21600" y="18829"/>
                  </a:cubicBezTo>
                  <a:cubicBezTo>
                    <a:pt x="21600" y="19055"/>
                    <a:pt x="21596" y="19281"/>
                    <a:pt x="21589" y="19507"/>
                  </a:cubicBezTo>
                </a:path>
                <a:path w="21600" h="19507" stroke="0" extrusionOk="0">
                  <a:moveTo>
                    <a:pt x="10584" y="-1"/>
                  </a:moveTo>
                  <a:cubicBezTo>
                    <a:pt x="17388" y="3824"/>
                    <a:pt x="21600" y="11023"/>
                    <a:pt x="21600" y="18829"/>
                  </a:cubicBezTo>
                  <a:cubicBezTo>
                    <a:pt x="21600" y="19055"/>
                    <a:pt x="21596" y="19281"/>
                    <a:pt x="21589" y="19507"/>
                  </a:cubicBezTo>
                  <a:lnTo>
                    <a:pt x="0" y="1882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369" name="Text Box 9"/>
            <p:cNvSpPr txBox="1">
              <a:spLocks noChangeArrowheads="1"/>
            </p:cNvSpPr>
            <p:nvPr/>
          </p:nvSpPr>
          <p:spPr bwMode="auto">
            <a:xfrm>
              <a:off x="1990" y="3893"/>
              <a:ext cx="738" cy="31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chemeClr val="tx1"/>
                  </a:solidFill>
                  <a:sym typeface="Symbol" pitchFamily="18" charset="2"/>
                </a:rPr>
                <a:t></a:t>
              </a:r>
              <a:r>
                <a:rPr lang="en-GB" sz="2400">
                  <a:solidFill>
                    <a:schemeClr val="tx1"/>
                  </a:solidFill>
                </a:rPr>
                <a:t>-lánc</a:t>
              </a:r>
              <a:endParaRPr lang="en-GB" sz="2000" b="0">
                <a:solidFill>
                  <a:schemeClr val="bg2"/>
                </a:solidFill>
              </a:endParaRPr>
            </a:p>
          </p:txBody>
        </p:sp>
      </p:grpSp>
      <p:grpSp>
        <p:nvGrpSpPr>
          <p:cNvPr id="143370" name="Group 10"/>
          <p:cNvGrpSpPr>
            <a:grpSpLocks/>
          </p:cNvGrpSpPr>
          <p:nvPr/>
        </p:nvGrpSpPr>
        <p:grpSpPr bwMode="auto">
          <a:xfrm>
            <a:off x="2209800" y="1225550"/>
            <a:ext cx="1763713" cy="457200"/>
            <a:chOff x="1200" y="340"/>
            <a:chExt cx="1311" cy="288"/>
          </a:xfrm>
        </p:grpSpPr>
        <p:sp>
          <p:nvSpPr>
            <p:cNvPr id="143371" name="Arc 11"/>
            <p:cNvSpPr>
              <a:spLocks/>
            </p:cNvSpPr>
            <p:nvPr/>
          </p:nvSpPr>
          <p:spPr bwMode="auto">
            <a:xfrm flipH="1">
              <a:off x="1200" y="384"/>
              <a:ext cx="5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372" name="Text Box 12"/>
            <p:cNvSpPr txBox="1">
              <a:spLocks noChangeArrowheads="1"/>
            </p:cNvSpPr>
            <p:nvPr/>
          </p:nvSpPr>
          <p:spPr bwMode="auto">
            <a:xfrm>
              <a:off x="1703" y="340"/>
              <a:ext cx="80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solidFill>
                    <a:srgbClr val="FF0000"/>
                  </a:solidFill>
                </a:rPr>
                <a:t>Peptid</a:t>
              </a:r>
              <a:endParaRPr lang="en-GB" sz="2000" b="0">
                <a:solidFill>
                  <a:srgbClr val="FF0000"/>
                </a:solidFill>
              </a:endParaRPr>
            </a:p>
          </p:txBody>
        </p:sp>
      </p:grpSp>
      <p:sp>
        <p:nvSpPr>
          <p:cNvPr id="143373" name="Freeform 13"/>
          <p:cNvSpPr>
            <a:spLocks/>
          </p:cNvSpPr>
          <p:nvPr/>
        </p:nvSpPr>
        <p:spPr bwMode="auto">
          <a:xfrm>
            <a:off x="1771650" y="1695450"/>
            <a:ext cx="990600" cy="66675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84" y="0"/>
              </a:cxn>
              <a:cxn ang="0">
                <a:pos x="204" y="96"/>
              </a:cxn>
              <a:cxn ang="0">
                <a:pos x="192" y="168"/>
              </a:cxn>
              <a:cxn ang="0">
                <a:pos x="156" y="180"/>
              </a:cxn>
              <a:cxn ang="0">
                <a:pos x="192" y="156"/>
              </a:cxn>
              <a:cxn ang="0">
                <a:pos x="324" y="264"/>
              </a:cxn>
              <a:cxn ang="0">
                <a:pos x="312" y="396"/>
              </a:cxn>
              <a:cxn ang="0">
                <a:pos x="240" y="420"/>
              </a:cxn>
              <a:cxn ang="0">
                <a:pos x="204" y="336"/>
              </a:cxn>
              <a:cxn ang="0">
                <a:pos x="300" y="348"/>
              </a:cxn>
              <a:cxn ang="0">
                <a:pos x="372" y="372"/>
              </a:cxn>
              <a:cxn ang="0">
                <a:pos x="444" y="288"/>
              </a:cxn>
              <a:cxn ang="0">
                <a:pos x="456" y="252"/>
              </a:cxn>
              <a:cxn ang="0">
                <a:pos x="444" y="168"/>
              </a:cxn>
              <a:cxn ang="0">
                <a:pos x="384" y="180"/>
              </a:cxn>
              <a:cxn ang="0">
                <a:pos x="396" y="264"/>
              </a:cxn>
              <a:cxn ang="0">
                <a:pos x="480" y="216"/>
              </a:cxn>
              <a:cxn ang="0">
                <a:pos x="504" y="144"/>
              </a:cxn>
              <a:cxn ang="0">
                <a:pos x="492" y="24"/>
              </a:cxn>
              <a:cxn ang="0">
                <a:pos x="444" y="12"/>
              </a:cxn>
              <a:cxn ang="0">
                <a:pos x="456" y="60"/>
              </a:cxn>
              <a:cxn ang="0">
                <a:pos x="540" y="108"/>
              </a:cxn>
              <a:cxn ang="0">
                <a:pos x="624" y="96"/>
              </a:cxn>
            </a:cxnLst>
            <a:rect l="0" t="0" r="r" b="b"/>
            <a:pathLst>
              <a:path w="624" h="420">
                <a:moveTo>
                  <a:pt x="0" y="72"/>
                </a:moveTo>
                <a:cubicBezTo>
                  <a:pt x="18" y="18"/>
                  <a:pt x="32" y="17"/>
                  <a:pt x="84" y="0"/>
                </a:cubicBezTo>
                <a:cubicBezTo>
                  <a:pt x="187" y="15"/>
                  <a:pt x="180" y="1"/>
                  <a:pt x="204" y="96"/>
                </a:cubicBezTo>
                <a:cubicBezTo>
                  <a:pt x="200" y="120"/>
                  <a:pt x="204" y="147"/>
                  <a:pt x="192" y="168"/>
                </a:cubicBezTo>
                <a:cubicBezTo>
                  <a:pt x="186" y="179"/>
                  <a:pt x="156" y="193"/>
                  <a:pt x="156" y="180"/>
                </a:cubicBezTo>
                <a:cubicBezTo>
                  <a:pt x="156" y="166"/>
                  <a:pt x="180" y="164"/>
                  <a:pt x="192" y="156"/>
                </a:cubicBezTo>
                <a:cubicBezTo>
                  <a:pt x="305" y="172"/>
                  <a:pt x="284" y="164"/>
                  <a:pt x="324" y="264"/>
                </a:cubicBezTo>
                <a:cubicBezTo>
                  <a:pt x="320" y="308"/>
                  <a:pt x="333" y="357"/>
                  <a:pt x="312" y="396"/>
                </a:cubicBezTo>
                <a:cubicBezTo>
                  <a:pt x="300" y="418"/>
                  <a:pt x="240" y="420"/>
                  <a:pt x="240" y="420"/>
                </a:cubicBezTo>
                <a:cubicBezTo>
                  <a:pt x="171" y="403"/>
                  <a:pt x="163" y="397"/>
                  <a:pt x="204" y="336"/>
                </a:cubicBezTo>
                <a:cubicBezTo>
                  <a:pt x="236" y="340"/>
                  <a:pt x="268" y="341"/>
                  <a:pt x="300" y="348"/>
                </a:cubicBezTo>
                <a:cubicBezTo>
                  <a:pt x="325" y="353"/>
                  <a:pt x="372" y="372"/>
                  <a:pt x="372" y="372"/>
                </a:cubicBezTo>
                <a:cubicBezTo>
                  <a:pt x="445" y="354"/>
                  <a:pt x="415" y="376"/>
                  <a:pt x="444" y="288"/>
                </a:cubicBezTo>
                <a:cubicBezTo>
                  <a:pt x="448" y="276"/>
                  <a:pt x="456" y="252"/>
                  <a:pt x="456" y="252"/>
                </a:cubicBezTo>
                <a:cubicBezTo>
                  <a:pt x="452" y="224"/>
                  <a:pt x="464" y="188"/>
                  <a:pt x="444" y="168"/>
                </a:cubicBezTo>
                <a:cubicBezTo>
                  <a:pt x="430" y="154"/>
                  <a:pt x="393" y="162"/>
                  <a:pt x="384" y="180"/>
                </a:cubicBezTo>
                <a:cubicBezTo>
                  <a:pt x="371" y="205"/>
                  <a:pt x="392" y="236"/>
                  <a:pt x="396" y="264"/>
                </a:cubicBezTo>
                <a:cubicBezTo>
                  <a:pt x="452" y="253"/>
                  <a:pt x="458" y="266"/>
                  <a:pt x="480" y="216"/>
                </a:cubicBezTo>
                <a:cubicBezTo>
                  <a:pt x="490" y="193"/>
                  <a:pt x="504" y="144"/>
                  <a:pt x="504" y="144"/>
                </a:cubicBezTo>
                <a:cubicBezTo>
                  <a:pt x="500" y="104"/>
                  <a:pt x="509" y="61"/>
                  <a:pt x="492" y="24"/>
                </a:cubicBezTo>
                <a:cubicBezTo>
                  <a:pt x="485" y="9"/>
                  <a:pt x="456" y="0"/>
                  <a:pt x="444" y="12"/>
                </a:cubicBezTo>
                <a:cubicBezTo>
                  <a:pt x="432" y="24"/>
                  <a:pt x="448" y="46"/>
                  <a:pt x="456" y="60"/>
                </a:cubicBezTo>
                <a:cubicBezTo>
                  <a:pt x="480" y="102"/>
                  <a:pt x="499" y="98"/>
                  <a:pt x="540" y="108"/>
                </a:cubicBezTo>
                <a:cubicBezTo>
                  <a:pt x="568" y="104"/>
                  <a:pt x="624" y="96"/>
                  <a:pt x="624" y="9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43374" name="Group 14"/>
          <p:cNvGrpSpPr>
            <a:grpSpLocks/>
          </p:cNvGrpSpPr>
          <p:nvPr/>
        </p:nvGrpSpPr>
        <p:grpSpPr bwMode="auto">
          <a:xfrm>
            <a:off x="4799013" y="1952625"/>
            <a:ext cx="4184650" cy="3262313"/>
            <a:chOff x="3023" y="1230"/>
            <a:chExt cx="2636" cy="2055"/>
          </a:xfrm>
        </p:grpSpPr>
        <p:grpSp>
          <p:nvGrpSpPr>
            <p:cNvPr id="143375" name="Group 15"/>
            <p:cNvGrpSpPr>
              <a:grpSpLocks/>
            </p:cNvGrpSpPr>
            <p:nvPr/>
          </p:nvGrpSpPr>
          <p:grpSpPr bwMode="auto">
            <a:xfrm>
              <a:off x="3023" y="1230"/>
              <a:ext cx="2636" cy="2055"/>
              <a:chOff x="3023" y="1230"/>
              <a:chExt cx="2636" cy="2055"/>
            </a:xfrm>
          </p:grpSpPr>
          <p:graphicFrame>
            <p:nvGraphicFramePr>
              <p:cNvPr id="143376" name="Object 16"/>
              <p:cNvGraphicFramePr>
                <a:graphicFrameLocks noChangeAspect="1"/>
              </p:cNvGraphicFramePr>
              <p:nvPr/>
            </p:nvGraphicFramePr>
            <p:xfrm>
              <a:off x="3787" y="1661"/>
              <a:ext cx="1455" cy="1624"/>
            </p:xfrm>
            <a:graphic>
              <a:graphicData uri="http://schemas.openxmlformats.org/presentationml/2006/ole">
                <p:oleObj spid="_x0000_s143376" name="Image" r:id="rId4" imgW="5845394" imgH="2909989" progId="Photoshop.Image.5">
                  <p:embed/>
                </p:oleObj>
              </a:graphicData>
            </a:graphic>
          </p:graphicFrame>
          <p:sp>
            <p:nvSpPr>
              <p:cNvPr id="143377" name="Rectangle 17"/>
              <p:cNvSpPr>
                <a:spLocks noChangeArrowheads="1"/>
              </p:cNvSpPr>
              <p:nvPr/>
            </p:nvSpPr>
            <p:spPr bwMode="auto">
              <a:xfrm>
                <a:off x="3023" y="1230"/>
                <a:ext cx="26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sym typeface="Symbol" pitchFamily="18" charset="2"/>
                  </a:rPr>
                  <a:t></a:t>
                </a:r>
                <a:r>
                  <a:rPr lang="en-GB" sz="2000"/>
                  <a:t>-lánc + </a:t>
                </a:r>
                <a:r>
                  <a:rPr lang="en-GB" sz="2000">
                    <a:sym typeface="Symbol" pitchFamily="18" charset="2"/>
                  </a:rPr>
                  <a:t></a:t>
                </a:r>
                <a:r>
                  <a:rPr lang="en-GB" sz="2000"/>
                  <a:t>-lánc :</a:t>
                </a:r>
                <a:r>
                  <a:rPr lang="en-US" sz="2000" b="0"/>
                  <a:t> peptidkötőhely</a:t>
                </a:r>
              </a:p>
            </p:txBody>
          </p:sp>
        </p:grpSp>
        <p:sp>
          <p:nvSpPr>
            <p:cNvPr id="143378" name="Freeform 18"/>
            <p:cNvSpPr>
              <a:spLocks/>
            </p:cNvSpPr>
            <p:nvPr/>
          </p:nvSpPr>
          <p:spPr bwMode="auto">
            <a:xfrm>
              <a:off x="4286" y="2069"/>
              <a:ext cx="242" cy="18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181"/>
                </a:cxn>
                <a:cxn ang="0">
                  <a:pos x="159" y="227"/>
                </a:cxn>
                <a:cxn ang="0">
                  <a:pos x="250" y="136"/>
                </a:cxn>
                <a:cxn ang="0">
                  <a:pos x="250" y="45"/>
                </a:cxn>
              </a:cxnLst>
              <a:rect l="0" t="0" r="r" b="b"/>
              <a:pathLst>
                <a:path w="265" h="234">
                  <a:moveTo>
                    <a:pt x="23" y="0"/>
                  </a:moveTo>
                  <a:cubicBezTo>
                    <a:pt x="11" y="71"/>
                    <a:pt x="0" y="143"/>
                    <a:pt x="23" y="181"/>
                  </a:cubicBezTo>
                  <a:cubicBezTo>
                    <a:pt x="46" y="219"/>
                    <a:pt x="121" y="234"/>
                    <a:pt x="159" y="227"/>
                  </a:cubicBezTo>
                  <a:cubicBezTo>
                    <a:pt x="197" y="220"/>
                    <a:pt x="235" y="166"/>
                    <a:pt x="250" y="136"/>
                  </a:cubicBezTo>
                  <a:cubicBezTo>
                    <a:pt x="265" y="106"/>
                    <a:pt x="257" y="75"/>
                    <a:pt x="250" y="4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32004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915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/>
              <a:t>A PEPTIDEK KÖTŐDÉSE AZ MHC II-HÖZ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04800" y="4419600"/>
            <a:ext cx="8534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endParaRPr lang="en-US" sz="2400" b="0"/>
          </a:p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419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 b="0"/>
              <a:t>- a </a:t>
            </a:r>
            <a:r>
              <a:rPr lang="en-US" sz="2400"/>
              <a:t>kötőhely teljes hossza mentén</a:t>
            </a:r>
            <a:endParaRPr lang="en-US" sz="2400" b="0"/>
          </a:p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  <p:grpSp>
        <p:nvGrpSpPr>
          <p:cNvPr id="144390" name="Group 6"/>
          <p:cNvGrpSpPr>
            <a:grpSpLocks/>
          </p:cNvGrpSpPr>
          <p:nvPr/>
        </p:nvGrpSpPr>
        <p:grpSpPr bwMode="auto">
          <a:xfrm>
            <a:off x="381000" y="2743200"/>
            <a:ext cx="8763000" cy="3814763"/>
            <a:chOff x="240" y="1728"/>
            <a:chExt cx="5520" cy="2403"/>
          </a:xfrm>
        </p:grpSpPr>
        <p:sp>
          <p:nvSpPr>
            <p:cNvPr id="144391" name="Text Box 7"/>
            <p:cNvSpPr txBox="1">
              <a:spLocks noChangeArrowheads="1"/>
            </p:cNvSpPr>
            <p:nvPr/>
          </p:nvSpPr>
          <p:spPr bwMode="auto">
            <a:xfrm>
              <a:off x="240" y="1728"/>
              <a:ext cx="2352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/>
                <a:t>- a kihorgonyzott aminosavak helye fix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400" b="0"/>
                <a:t>a peptidek hossza változó</a:t>
              </a:r>
            </a:p>
          </p:txBody>
        </p:sp>
        <p:graphicFrame>
          <p:nvGraphicFramePr>
            <p:cNvPr id="144392" name="Object 8"/>
            <p:cNvGraphicFramePr>
              <a:graphicFrameLocks noChangeAspect="1"/>
            </p:cNvGraphicFramePr>
            <p:nvPr/>
          </p:nvGraphicFramePr>
          <p:xfrm>
            <a:off x="1872" y="2647"/>
            <a:ext cx="3888" cy="1484"/>
          </p:xfrm>
          <a:graphic>
            <a:graphicData uri="http://schemas.openxmlformats.org/presentationml/2006/ole">
              <p:oleObj spid="_x0000_s144392" name="Image" r:id="rId4" imgW="7421108" imgH="2833745" progId="Photoshop.Image.5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44958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800"/>
              <a:t>Endog</a:t>
            </a:r>
            <a:r>
              <a:rPr lang="hu-HU" sz="2800"/>
              <a:t>én</a:t>
            </a:r>
            <a:r>
              <a:rPr lang="en-GB" sz="2800"/>
              <a:t> antig</a:t>
            </a:r>
            <a:r>
              <a:rPr lang="hu-HU" sz="2800"/>
              <a:t>é</a:t>
            </a:r>
            <a:r>
              <a:rPr lang="en-GB" sz="2800"/>
              <a:t>n </a:t>
            </a:r>
            <a:r>
              <a:rPr lang="hu-HU" sz="2800"/>
              <a:t>feldolgozás</a:t>
            </a:r>
            <a:endParaRPr lang="en-GB" sz="2800"/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4572000" y="0"/>
            <a:ext cx="434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Exog</a:t>
            </a:r>
            <a:r>
              <a:rPr lang="hu-HU" sz="2800"/>
              <a:t>én</a:t>
            </a:r>
            <a:r>
              <a:rPr lang="en-US" sz="2800"/>
              <a:t> </a:t>
            </a:r>
            <a:r>
              <a:rPr lang="en-GB" sz="2800"/>
              <a:t>antig</a:t>
            </a:r>
            <a:r>
              <a:rPr lang="hu-HU" sz="2800"/>
              <a:t>é</a:t>
            </a:r>
            <a:r>
              <a:rPr lang="en-GB" sz="2800"/>
              <a:t>n </a:t>
            </a:r>
            <a:r>
              <a:rPr lang="hu-HU" sz="2800"/>
              <a:t>feldolgozás</a:t>
            </a:r>
            <a:endParaRPr lang="en-US" sz="28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 b="0">
                <a:solidFill>
                  <a:srgbClr val="FFCC00"/>
                </a:solidFill>
              </a:rPr>
              <a:t>A patogén felvétele</a:t>
            </a:r>
            <a:endParaRPr lang="en-US" sz="2400" b="0"/>
          </a:p>
        </p:txBody>
      </p:sp>
      <p:grpSp>
        <p:nvGrpSpPr>
          <p:cNvPr id="155653" name="Group 5"/>
          <p:cNvGrpSpPr>
            <a:grpSpLocks/>
          </p:cNvGrpSpPr>
          <p:nvPr/>
        </p:nvGrpSpPr>
        <p:grpSpPr bwMode="auto">
          <a:xfrm>
            <a:off x="0" y="1295400"/>
            <a:ext cx="9144000" cy="457200"/>
            <a:chOff x="0" y="816"/>
            <a:chExt cx="5760" cy="288"/>
          </a:xfrm>
        </p:grpSpPr>
        <p:sp>
          <p:nvSpPr>
            <p:cNvPr id="155654" name="Rectangle 6"/>
            <p:cNvSpPr>
              <a:spLocks noChangeArrowheads="1"/>
            </p:cNvSpPr>
            <p:nvPr/>
          </p:nvSpPr>
          <p:spPr bwMode="auto">
            <a:xfrm>
              <a:off x="0" y="816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400" b="0"/>
                <a:t>Sejten belül van</a:t>
              </a:r>
              <a:endParaRPr lang="en-US" sz="2400" b="0"/>
            </a:p>
          </p:txBody>
        </p:sp>
        <p:sp>
          <p:nvSpPr>
            <p:cNvPr id="155655" name="Text Box 7"/>
            <p:cNvSpPr txBox="1">
              <a:spLocks noChangeArrowheads="1"/>
            </p:cNvSpPr>
            <p:nvPr/>
          </p:nvSpPr>
          <p:spPr bwMode="auto">
            <a:xfrm>
              <a:off x="2928" y="816"/>
              <a:ext cx="2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2400" b="0"/>
                <a:t>bekebelezés</a:t>
              </a:r>
              <a:endParaRPr lang="en-US" sz="2400" b="0"/>
            </a:p>
          </p:txBody>
        </p:sp>
      </p:grp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3902075" y="1752600"/>
            <a:ext cx="146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0">
                <a:solidFill>
                  <a:srgbClr val="FFCC00"/>
                </a:solidFill>
              </a:rPr>
              <a:t>Lebontás</a:t>
            </a:r>
            <a:endParaRPr lang="en-US" sz="2400"/>
          </a:p>
        </p:txBody>
      </p:sp>
      <p:grpSp>
        <p:nvGrpSpPr>
          <p:cNvPr id="155657" name="Group 9"/>
          <p:cNvGrpSpPr>
            <a:grpSpLocks/>
          </p:cNvGrpSpPr>
          <p:nvPr/>
        </p:nvGrpSpPr>
        <p:grpSpPr bwMode="auto">
          <a:xfrm>
            <a:off x="0" y="2133600"/>
            <a:ext cx="9144000" cy="457200"/>
            <a:chOff x="0" y="1344"/>
            <a:chExt cx="5760" cy="288"/>
          </a:xfrm>
        </p:grpSpPr>
        <p:sp>
          <p:nvSpPr>
            <p:cNvPr id="155658" name="Rectangle 10"/>
            <p:cNvSpPr>
              <a:spLocks noChangeArrowheads="1"/>
            </p:cNvSpPr>
            <p:nvPr/>
          </p:nvSpPr>
          <p:spPr bwMode="auto">
            <a:xfrm>
              <a:off x="0" y="1344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="0"/>
                <a:t>Prote</a:t>
              </a:r>
              <a:r>
                <a:rPr lang="hu-HU" sz="2400" b="0"/>
                <a:t>oszómában: </a:t>
              </a:r>
              <a:r>
                <a:rPr lang="en-US" b="0"/>
                <a:t>8-9 aminosav</a:t>
              </a:r>
              <a:r>
                <a:rPr lang="hu-HU" b="0"/>
                <a:t>nyi</a:t>
              </a:r>
              <a:r>
                <a:rPr lang="en-US"/>
                <a:t> </a:t>
              </a:r>
            </a:p>
          </p:txBody>
        </p:sp>
        <p:sp>
          <p:nvSpPr>
            <p:cNvPr id="155659" name="Text Box 11"/>
            <p:cNvSpPr txBox="1">
              <a:spLocks noChangeArrowheads="1"/>
            </p:cNvSpPr>
            <p:nvPr/>
          </p:nvSpPr>
          <p:spPr bwMode="auto">
            <a:xfrm>
              <a:off x="2928" y="1344"/>
              <a:ext cx="2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/>
                <a:t>L</a:t>
              </a:r>
              <a:r>
                <a:rPr lang="hu-HU" sz="2400" b="0"/>
                <a:t>izoszómában: </a:t>
              </a:r>
              <a:r>
                <a:rPr lang="en-US" b="0"/>
                <a:t>11-25 aminosav</a:t>
              </a:r>
              <a:r>
                <a:rPr lang="hu-HU" b="0"/>
                <a:t>nyi</a:t>
              </a:r>
              <a:endParaRPr lang="en-US" b="0"/>
            </a:p>
          </p:txBody>
        </p:sp>
      </p:grp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-9525" y="2611438"/>
            <a:ext cx="915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400" b="0">
                <a:solidFill>
                  <a:srgbClr val="FFCC00"/>
                </a:solidFill>
              </a:rPr>
              <a:t>Antig</a:t>
            </a:r>
            <a:r>
              <a:rPr lang="hu-HU" sz="2400" b="0">
                <a:solidFill>
                  <a:srgbClr val="FFCC00"/>
                </a:solidFill>
              </a:rPr>
              <a:t>é</a:t>
            </a:r>
            <a:r>
              <a:rPr lang="en-GB" sz="2400" b="0">
                <a:solidFill>
                  <a:srgbClr val="FFCC00"/>
                </a:solidFill>
              </a:rPr>
              <a:t>n-MHC </a:t>
            </a:r>
            <a:r>
              <a:rPr lang="hu-HU" sz="2400" b="0">
                <a:solidFill>
                  <a:srgbClr val="FFCC00"/>
                </a:solidFill>
              </a:rPr>
              <a:t>komplex kialakulása</a:t>
            </a:r>
            <a:endParaRPr lang="en-US" sz="2400"/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0" y="457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 b="0">
                <a:solidFill>
                  <a:srgbClr val="FFCC00"/>
                </a:solidFill>
              </a:rPr>
              <a:t>Bemutatás a sejtfelszínen</a:t>
            </a:r>
            <a:endParaRPr lang="en-GB" sz="2400" b="0">
              <a:solidFill>
                <a:srgbClr val="FFCC00"/>
              </a:solidFill>
            </a:endParaRPr>
          </a:p>
        </p:txBody>
      </p:sp>
      <p:grpSp>
        <p:nvGrpSpPr>
          <p:cNvPr id="155662" name="Group 14"/>
          <p:cNvGrpSpPr>
            <a:grpSpLocks/>
          </p:cNvGrpSpPr>
          <p:nvPr/>
        </p:nvGrpSpPr>
        <p:grpSpPr bwMode="auto">
          <a:xfrm>
            <a:off x="0" y="3028950"/>
            <a:ext cx="9144000" cy="1552575"/>
            <a:chOff x="0" y="1872"/>
            <a:chExt cx="5760" cy="978"/>
          </a:xfrm>
        </p:grpSpPr>
        <p:sp>
          <p:nvSpPr>
            <p:cNvPr id="155663" name="Rectangle 15"/>
            <p:cNvSpPr>
              <a:spLocks noChangeArrowheads="1"/>
            </p:cNvSpPr>
            <p:nvPr/>
          </p:nvSpPr>
          <p:spPr bwMode="auto">
            <a:xfrm>
              <a:off x="0" y="1872"/>
              <a:ext cx="2880" cy="8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hu-HU" sz="2400" b="0"/>
                <a:t>D</a:t>
              </a:r>
              <a:r>
                <a:rPr lang="en-GB" sz="2400" b="0"/>
                <a:t>ER: TAP1-2 : </a:t>
              </a:r>
              <a:endParaRPr lang="hu-HU" sz="2400" b="0"/>
            </a:p>
            <a:p>
              <a:pPr algn="ctr" eaLnBrk="0" hangingPunct="0"/>
              <a:r>
                <a:rPr lang="hu-HU" sz="2400" b="0"/>
                <a:t>peptidek</a:t>
              </a:r>
              <a:r>
                <a:rPr lang="en-GB" sz="2400" b="0"/>
                <a:t> MHC I</a:t>
              </a:r>
              <a:r>
                <a:rPr lang="hu-HU" sz="2400" b="0"/>
                <a:t>-re kerülnek</a:t>
              </a:r>
              <a:r>
                <a:rPr lang="en-GB" sz="2400" b="0"/>
                <a:t> </a:t>
              </a:r>
            </a:p>
            <a:p>
              <a:pPr algn="ctr" eaLnBrk="0" hangingPunct="0"/>
              <a:endParaRPr lang="en-GB" sz="800" b="0"/>
            </a:p>
            <a:p>
              <a:pPr algn="ctr" eaLnBrk="0" hangingPunct="0"/>
              <a:endParaRPr lang="en-GB" sz="2400" b="0"/>
            </a:p>
          </p:txBody>
        </p:sp>
        <p:sp>
          <p:nvSpPr>
            <p:cNvPr id="155664" name="Text Box 16"/>
            <p:cNvSpPr txBox="1">
              <a:spLocks noChangeArrowheads="1"/>
            </p:cNvSpPr>
            <p:nvPr/>
          </p:nvSpPr>
          <p:spPr bwMode="auto">
            <a:xfrm>
              <a:off x="2928" y="1872"/>
              <a:ext cx="283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2400" b="0"/>
                <a:t>Lizoszómális-endoszómális kompartment</a:t>
              </a:r>
              <a:r>
                <a:rPr lang="en-US" sz="2400" b="0"/>
                <a:t>: Ii - CLIP    HLA-DM: </a:t>
              </a:r>
              <a:r>
                <a:rPr lang="hu-HU" sz="2400" b="0"/>
                <a:t>peptidek</a:t>
              </a:r>
              <a:r>
                <a:rPr lang="en-GB" sz="2400" b="0"/>
                <a:t> MHC I</a:t>
              </a:r>
              <a:r>
                <a:rPr lang="hu-HU" sz="2400" b="0"/>
                <a:t>I-re kerülnek</a:t>
              </a:r>
              <a:r>
                <a:rPr lang="en-GB"/>
                <a:t> </a:t>
              </a:r>
              <a:endParaRPr lang="en-US"/>
            </a:p>
          </p:txBody>
        </p:sp>
      </p:grpSp>
      <p:grpSp>
        <p:nvGrpSpPr>
          <p:cNvPr id="155665" name="Group 17"/>
          <p:cNvGrpSpPr>
            <a:grpSpLocks/>
          </p:cNvGrpSpPr>
          <p:nvPr/>
        </p:nvGrpSpPr>
        <p:grpSpPr bwMode="auto">
          <a:xfrm>
            <a:off x="0" y="5029200"/>
            <a:ext cx="9144000" cy="822325"/>
            <a:chOff x="0" y="3168"/>
            <a:chExt cx="5760" cy="518"/>
          </a:xfrm>
        </p:grpSpPr>
        <p:sp>
          <p:nvSpPr>
            <p:cNvPr id="155666" name="Rectangle 18"/>
            <p:cNvSpPr>
              <a:spLocks noChangeArrowheads="1"/>
            </p:cNvSpPr>
            <p:nvPr/>
          </p:nvSpPr>
          <p:spPr bwMode="auto">
            <a:xfrm>
              <a:off x="0" y="3168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400" b="0"/>
                <a:t>Minden magvas sejten</a:t>
              </a:r>
              <a:endParaRPr lang="en-US" sz="2400" b="0"/>
            </a:p>
          </p:txBody>
        </p:sp>
        <p:sp>
          <p:nvSpPr>
            <p:cNvPr id="155667" name="Text Box 19"/>
            <p:cNvSpPr txBox="1">
              <a:spLocks noChangeArrowheads="1"/>
            </p:cNvSpPr>
            <p:nvPr/>
          </p:nvSpPr>
          <p:spPr bwMode="auto">
            <a:xfrm>
              <a:off x="2928" y="3168"/>
              <a:ext cx="28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2400" b="0"/>
                <a:t>Specializált antigén prezentáló sejten</a:t>
              </a:r>
              <a:endParaRPr lang="en-US" sz="2400" b="0"/>
            </a:p>
          </p:txBody>
        </p:sp>
      </p:grpSp>
      <p:grpSp>
        <p:nvGrpSpPr>
          <p:cNvPr id="155668" name="Group 20"/>
          <p:cNvGrpSpPr>
            <a:grpSpLocks/>
          </p:cNvGrpSpPr>
          <p:nvPr/>
        </p:nvGrpSpPr>
        <p:grpSpPr bwMode="auto">
          <a:xfrm>
            <a:off x="0" y="6172200"/>
            <a:ext cx="9144000" cy="457200"/>
            <a:chOff x="0" y="3888"/>
            <a:chExt cx="5760" cy="288"/>
          </a:xfrm>
        </p:grpSpPr>
        <p:sp>
          <p:nvSpPr>
            <p:cNvPr id="155669" name="Rectangle 21"/>
            <p:cNvSpPr>
              <a:spLocks noChangeArrowheads="1"/>
            </p:cNvSpPr>
            <p:nvPr/>
          </p:nvSpPr>
          <p:spPr bwMode="auto">
            <a:xfrm>
              <a:off x="0" y="3888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400" b="0"/>
                <a:t>Citotoxikus T sejtek által</a:t>
              </a:r>
              <a:endParaRPr lang="en-US" sz="2400" b="0"/>
            </a:p>
          </p:txBody>
        </p:sp>
        <p:sp>
          <p:nvSpPr>
            <p:cNvPr id="155670" name="Rectangle 22"/>
            <p:cNvSpPr>
              <a:spLocks noChangeArrowheads="1"/>
            </p:cNvSpPr>
            <p:nvPr/>
          </p:nvSpPr>
          <p:spPr bwMode="auto">
            <a:xfrm>
              <a:off x="2880" y="3888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400" b="0"/>
                <a:t>Helper T sejtek által</a:t>
              </a:r>
              <a:endParaRPr lang="en-US" sz="2400" b="0"/>
            </a:p>
          </p:txBody>
        </p:sp>
      </p:grp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 b="0">
                <a:solidFill>
                  <a:srgbClr val="FFCC00"/>
                </a:solidFill>
              </a:rPr>
              <a:t>Felismerés</a:t>
            </a:r>
            <a:endParaRPr lang="en-US" sz="2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0" y="596900"/>
            <a:ext cx="9144000" cy="627062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514600" y="6096000"/>
            <a:ext cx="1447800" cy="1524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4800600" y="609600"/>
            <a:ext cx="2133600" cy="990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851275" y="0"/>
            <a:ext cx="529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0"/>
              <a:t>T sejt felismeri T-sejt-receptorral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79388" y="-26988"/>
            <a:ext cx="367188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0"/>
              <a:t>3. Bemutatási út:</a:t>
            </a:r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>
            <a:off x="1187450" y="908050"/>
            <a:ext cx="576263" cy="433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 flipH="1">
            <a:off x="8243888" y="1700213"/>
            <a:ext cx="900112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  <p:bldP spid="162821" grpId="0"/>
      <p:bldP spid="1628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rosspres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0" y="549275"/>
            <a:ext cx="9144000" cy="5502275"/>
          </a:xfrm>
          <a:prstGeom prst="rect">
            <a:avLst/>
          </a:prstGeom>
          <a:noFill/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81000" y="-100013"/>
            <a:ext cx="8534400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4000"/>
              <a:t>Kereszt prezentáció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60626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 b="0"/>
              <a:t>Exogén antigéneket a dendritikus sejtek endogén úton is bemutathatják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ross-presentation in viral immunity and self-tole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8496300" cy="4673600"/>
          </a:xfrm>
          <a:prstGeom prst="rect">
            <a:avLst/>
          </a:prstGeom>
          <a:noFill/>
        </p:spPr>
      </p:pic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4865688" y="6472238"/>
            <a:ext cx="4287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66654" anchor="ctr">
            <a:spAutoFit/>
          </a:bodyPr>
          <a:lstStyle/>
          <a:p>
            <a:pPr algn="r" eaLnBrk="0" hangingPunct="0"/>
            <a:r>
              <a:rPr lang="en-US" sz="1200" b="0" i="1">
                <a:solidFill>
                  <a:srgbClr val="CCFFFF"/>
                </a:solidFill>
              </a:rPr>
              <a:t>Nature Reviews Immunology </a:t>
            </a:r>
            <a:r>
              <a:rPr lang="en-US" sz="1200" b="0">
                <a:solidFill>
                  <a:srgbClr val="CCFFFF"/>
                </a:solidFill>
              </a:rPr>
              <a:t>1, 126-134 (November 2001) 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 b="0"/>
              <a:t>Dendritikus sejtek stratégiája vírusfertőzéskor: cross-priming a  citotoxikus T-sejtes válasz kialakításában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Immunotherapy and chemotherapy |[mdash]| a practical partner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82575"/>
            <a:ext cx="7273925" cy="6110288"/>
          </a:xfrm>
          <a:prstGeom prst="rect">
            <a:avLst/>
          </a:prstGeom>
          <a:noFill/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643438" y="6532563"/>
            <a:ext cx="41370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66654" anchor="ctr">
            <a:spAutoFit/>
          </a:bodyPr>
          <a:lstStyle/>
          <a:p>
            <a:pPr eaLnBrk="0" hangingPunct="0"/>
            <a:r>
              <a:rPr lang="en-US" sz="1400" b="0" i="1">
                <a:solidFill>
                  <a:srgbClr val="CCFFFF"/>
                </a:solidFill>
              </a:rPr>
              <a:t>Nature Reviews Cancer </a:t>
            </a:r>
            <a:r>
              <a:rPr lang="en-US" sz="1400" b="0">
                <a:solidFill>
                  <a:srgbClr val="CCFFFF"/>
                </a:solidFill>
              </a:rPr>
              <a:t>5, 397-405 (May 2005) </a:t>
            </a:r>
          </a:p>
        </p:txBody>
      </p:sp>
      <p:sp>
        <p:nvSpPr>
          <p:cNvPr id="147460" name="Oval 4"/>
          <p:cNvSpPr>
            <a:spLocks noChangeArrowheads="1"/>
          </p:cNvSpPr>
          <p:nvPr/>
        </p:nvSpPr>
        <p:spPr bwMode="auto">
          <a:xfrm>
            <a:off x="5148263" y="620713"/>
            <a:ext cx="576262" cy="576262"/>
          </a:xfrm>
          <a:prstGeom prst="ellipse">
            <a:avLst/>
          </a:prstGeom>
          <a:gradFill rotWithShape="1">
            <a:gsLst>
              <a:gs pos="0">
                <a:srgbClr val="FFFFFF">
                  <a:alpha val="47000"/>
                </a:srgbClr>
              </a:gs>
              <a:gs pos="100000">
                <a:srgbClr val="0000FF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5867400" y="1412875"/>
            <a:ext cx="576263" cy="576263"/>
          </a:xfrm>
          <a:prstGeom prst="ellipse">
            <a:avLst/>
          </a:prstGeom>
          <a:gradFill rotWithShape="1">
            <a:gsLst>
              <a:gs pos="0">
                <a:srgbClr val="FFFFFF">
                  <a:alpha val="47000"/>
                </a:srgbClr>
              </a:gs>
              <a:gs pos="100000">
                <a:srgbClr val="0000FF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7462" name="Oval 6"/>
          <p:cNvSpPr>
            <a:spLocks noChangeArrowheads="1"/>
          </p:cNvSpPr>
          <p:nvPr/>
        </p:nvSpPr>
        <p:spPr bwMode="auto">
          <a:xfrm>
            <a:off x="6372225" y="2924175"/>
            <a:ext cx="720725" cy="720725"/>
          </a:xfrm>
          <a:prstGeom prst="ellipse">
            <a:avLst/>
          </a:prstGeom>
          <a:gradFill rotWithShape="1">
            <a:gsLst>
              <a:gs pos="0">
                <a:srgbClr val="FFFFFF">
                  <a:alpha val="47000"/>
                </a:srgbClr>
              </a:gs>
              <a:gs pos="100000">
                <a:srgbClr val="0000FF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6659563" y="5013325"/>
            <a:ext cx="576262" cy="576263"/>
          </a:xfrm>
          <a:prstGeom prst="ellipse">
            <a:avLst/>
          </a:prstGeom>
          <a:gradFill rotWithShape="1">
            <a:gsLst>
              <a:gs pos="0">
                <a:srgbClr val="FFFFFF">
                  <a:alpha val="55000"/>
                </a:srgbClr>
              </a:gs>
              <a:gs pos="100000">
                <a:srgbClr val="000066">
                  <a:alpha val="74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3995738" y="18446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>
                  <a:alpha val="47000"/>
                </a:srgbClr>
              </a:gs>
              <a:gs pos="100000">
                <a:srgbClr val="0000FF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179388" y="44450"/>
            <a:ext cx="3240087" cy="7921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hu-HU" sz="2400" b="0"/>
              <a:t>A tumorsejtek </a:t>
            </a:r>
          </a:p>
          <a:p>
            <a:pPr algn="ctr" eaLnBrk="0" hangingPunct="0"/>
            <a:r>
              <a:rPr lang="hu-HU" sz="2400" b="0"/>
              <a:t>destrukciója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8639175" y="6453188"/>
            <a:ext cx="504825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hu-HU" sz="2400" b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47467" name="Freeform 11"/>
          <p:cNvSpPr>
            <a:spLocks/>
          </p:cNvSpPr>
          <p:nvPr/>
        </p:nvSpPr>
        <p:spPr bwMode="auto">
          <a:xfrm>
            <a:off x="3348038" y="4076700"/>
            <a:ext cx="455612" cy="647700"/>
          </a:xfrm>
          <a:custGeom>
            <a:avLst/>
            <a:gdLst/>
            <a:ahLst/>
            <a:cxnLst>
              <a:cxn ang="0">
                <a:pos x="136" y="46"/>
              </a:cxn>
              <a:cxn ang="0">
                <a:pos x="0" y="136"/>
              </a:cxn>
              <a:cxn ang="0">
                <a:pos x="136" y="272"/>
              </a:cxn>
              <a:cxn ang="0">
                <a:pos x="91" y="363"/>
              </a:cxn>
              <a:cxn ang="0">
                <a:pos x="181" y="408"/>
              </a:cxn>
              <a:cxn ang="0">
                <a:pos x="272" y="363"/>
              </a:cxn>
              <a:cxn ang="0">
                <a:pos x="272" y="272"/>
              </a:cxn>
              <a:cxn ang="0">
                <a:pos x="272" y="227"/>
              </a:cxn>
              <a:cxn ang="0">
                <a:pos x="227" y="136"/>
              </a:cxn>
              <a:cxn ang="0">
                <a:pos x="227" y="182"/>
              </a:cxn>
              <a:cxn ang="0">
                <a:pos x="272" y="91"/>
              </a:cxn>
              <a:cxn ang="0">
                <a:pos x="227" y="46"/>
              </a:cxn>
              <a:cxn ang="0">
                <a:pos x="136" y="0"/>
              </a:cxn>
              <a:cxn ang="0">
                <a:pos x="91" y="46"/>
              </a:cxn>
            </a:cxnLst>
            <a:rect l="0" t="0" r="r" b="b"/>
            <a:pathLst>
              <a:path w="287" h="408">
                <a:moveTo>
                  <a:pt x="136" y="46"/>
                </a:moveTo>
                <a:cubicBezTo>
                  <a:pt x="68" y="72"/>
                  <a:pt x="0" y="98"/>
                  <a:pt x="0" y="136"/>
                </a:cubicBezTo>
                <a:cubicBezTo>
                  <a:pt x="0" y="174"/>
                  <a:pt x="121" y="234"/>
                  <a:pt x="136" y="272"/>
                </a:cubicBezTo>
                <a:cubicBezTo>
                  <a:pt x="151" y="310"/>
                  <a:pt x="84" y="340"/>
                  <a:pt x="91" y="363"/>
                </a:cubicBezTo>
                <a:cubicBezTo>
                  <a:pt x="98" y="386"/>
                  <a:pt x="151" y="408"/>
                  <a:pt x="181" y="408"/>
                </a:cubicBezTo>
                <a:cubicBezTo>
                  <a:pt x="211" y="408"/>
                  <a:pt x="257" y="386"/>
                  <a:pt x="272" y="363"/>
                </a:cubicBezTo>
                <a:cubicBezTo>
                  <a:pt x="287" y="340"/>
                  <a:pt x="272" y="295"/>
                  <a:pt x="272" y="272"/>
                </a:cubicBezTo>
                <a:cubicBezTo>
                  <a:pt x="272" y="249"/>
                  <a:pt x="279" y="250"/>
                  <a:pt x="272" y="227"/>
                </a:cubicBezTo>
                <a:cubicBezTo>
                  <a:pt x="265" y="204"/>
                  <a:pt x="234" y="143"/>
                  <a:pt x="227" y="136"/>
                </a:cubicBezTo>
                <a:cubicBezTo>
                  <a:pt x="220" y="129"/>
                  <a:pt x="220" y="189"/>
                  <a:pt x="227" y="182"/>
                </a:cubicBezTo>
                <a:cubicBezTo>
                  <a:pt x="234" y="175"/>
                  <a:pt x="272" y="114"/>
                  <a:pt x="272" y="91"/>
                </a:cubicBezTo>
                <a:cubicBezTo>
                  <a:pt x="272" y="68"/>
                  <a:pt x="250" y="61"/>
                  <a:pt x="227" y="46"/>
                </a:cubicBezTo>
                <a:cubicBezTo>
                  <a:pt x="204" y="31"/>
                  <a:pt x="159" y="0"/>
                  <a:pt x="136" y="0"/>
                </a:cubicBezTo>
                <a:cubicBezTo>
                  <a:pt x="113" y="0"/>
                  <a:pt x="98" y="38"/>
                  <a:pt x="91" y="46"/>
                </a:cubicBezTo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0000FF">
                  <a:alpha val="61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 b="0"/>
              <a:t>Betegségek és MHC változatok asszociációja</a:t>
            </a:r>
            <a:endParaRPr lang="en-US" sz="2400" b="0"/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5141913" y="609600"/>
          <a:ext cx="3276600" cy="6248400"/>
        </p:xfrm>
        <a:graphic>
          <a:graphicData uri="http://schemas.openxmlformats.org/presentationml/2006/ole">
            <p:oleObj spid="_x0000_s153603" name="Image" r:id="rId4" imgW="3786798" imgH="7294035" progId="Photoshop.Image.5">
              <p:embed/>
            </p:oleObj>
          </a:graphicData>
        </a:graphic>
      </p:graphicFrame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0"/>
              <a:t>főleg autoimmun betegségek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H13F6"/>
          <p:cNvPicPr>
            <a:picLocks noChangeAspect="1" noChangeArrowheads="1"/>
          </p:cNvPicPr>
          <p:nvPr/>
        </p:nvPicPr>
        <p:blipFill>
          <a:blip r:embed="rId3" cstate="print"/>
          <a:srcRect t="7802" b="62608"/>
          <a:stretch>
            <a:fillRect/>
          </a:stretch>
        </p:blipFill>
        <p:spPr bwMode="auto">
          <a:xfrm>
            <a:off x="1692275" y="1916113"/>
            <a:ext cx="5176838" cy="4365625"/>
          </a:xfrm>
          <a:prstGeom prst="rect">
            <a:avLst/>
          </a:prstGeom>
          <a:noFill/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0" y="317500"/>
            <a:ext cx="9144000" cy="11874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400" b="0"/>
              <a:t>Az MHC II HLA-DQ beta lánc  57 poziciójában levő aminosav milyensége korrelál az I. típusú diabetesre (IDDM) való érzékenység ill. ellene való védettség kialakulásával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7019925" y="1989138"/>
            <a:ext cx="19446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600" b="0"/>
              <a:t>A kaukazoid populációban az 57. pozícióban általában aszparaginsav van Az IDDM betegeknél  helyette leggyakrabban valin, szerin, vagy alanin 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Cross-presentation in viral immunity and self-tole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90625"/>
            <a:ext cx="7129462" cy="5334000"/>
          </a:xfrm>
          <a:prstGeom prst="rect">
            <a:avLst/>
          </a:prstGeom>
          <a:noFill/>
        </p:spPr>
      </p:pic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4865688" y="6472238"/>
            <a:ext cx="42878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66654" anchor="ctr">
            <a:spAutoFit/>
          </a:bodyPr>
          <a:lstStyle/>
          <a:p>
            <a:pPr algn="r" eaLnBrk="0" hangingPunct="0"/>
            <a:r>
              <a:rPr lang="en-US" sz="1200" b="0" i="1">
                <a:solidFill>
                  <a:srgbClr val="CCFFFF"/>
                </a:solidFill>
              </a:rPr>
              <a:t>Nature Reviews Immunology </a:t>
            </a:r>
            <a:r>
              <a:rPr lang="en-US" sz="1200" b="0">
                <a:solidFill>
                  <a:srgbClr val="CCFFFF"/>
                </a:solidFill>
              </a:rPr>
              <a:t>1, 126-134 (November 2001) 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468313" y="44450"/>
            <a:ext cx="8351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 b="0"/>
              <a:t>A saját peptidek Cross-prezentációja a citotoxikus T-sejtek toleranciájának kialakításához vezet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6400800"/>
            <a:ext cx="914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0"/>
              <a:t>T- sejt : peptid + MHC</a:t>
            </a:r>
            <a:r>
              <a:rPr lang="en-US" sz="2400"/>
              <a:t> </a:t>
            </a:r>
            <a:r>
              <a:rPr lang="en-US" sz="2400">
                <a:solidFill>
                  <a:srgbClr val="FF9900"/>
                </a:solidFill>
              </a:rPr>
              <a:t>EGYÜTTES FELISMERÉSE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/>
              <a:t>T-SEJTEK ANTIGÉNFELISMERÉSÉT AZ MHC SZABJA MEG</a:t>
            </a:r>
            <a:endParaRPr lang="en-US" sz="2400" b="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81000" y="3962400"/>
            <a:ext cx="609600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905000" y="3581400"/>
            <a:ext cx="3810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25959" name="Group 7"/>
          <p:cNvGrpSpPr>
            <a:grpSpLocks/>
          </p:cNvGrpSpPr>
          <p:nvPr/>
        </p:nvGrpSpPr>
        <p:grpSpPr bwMode="auto">
          <a:xfrm>
            <a:off x="3505200" y="3657600"/>
            <a:ext cx="1905000" cy="1066800"/>
            <a:chOff x="2208" y="2304"/>
            <a:chExt cx="1200" cy="672"/>
          </a:xfrm>
        </p:grpSpPr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3168" y="2304"/>
              <a:ext cx="240" cy="3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>
              <a:off x="2208" y="2544"/>
              <a:ext cx="384" cy="43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0" y="5562600"/>
            <a:ext cx="2895600" cy="5143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</a:rPr>
              <a:t>FELISMERÉS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3124200" y="5410200"/>
            <a:ext cx="2895600" cy="879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NINCS FELISMERÉS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6248400" y="5410200"/>
            <a:ext cx="2895600" cy="879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NINCS FELISMERÉS</a:t>
            </a:r>
          </a:p>
        </p:txBody>
      </p:sp>
      <p:grpSp>
        <p:nvGrpSpPr>
          <p:cNvPr id="125965" name="Group 13"/>
          <p:cNvGrpSpPr>
            <a:grpSpLocks/>
          </p:cNvGrpSpPr>
          <p:nvPr/>
        </p:nvGrpSpPr>
        <p:grpSpPr bwMode="auto">
          <a:xfrm>
            <a:off x="6629400" y="3657600"/>
            <a:ext cx="1905000" cy="990600"/>
            <a:chOff x="4176" y="2304"/>
            <a:chExt cx="1200" cy="624"/>
          </a:xfrm>
        </p:grpSpPr>
        <p:sp>
          <p:nvSpPr>
            <p:cNvPr id="125966" name="Rectangle 14"/>
            <p:cNvSpPr>
              <a:spLocks noChangeArrowheads="1"/>
            </p:cNvSpPr>
            <p:nvPr/>
          </p:nvSpPr>
          <p:spPr bwMode="auto">
            <a:xfrm>
              <a:off x="4176" y="2496"/>
              <a:ext cx="384" cy="4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5967" name="Rectangle 15"/>
            <p:cNvSpPr>
              <a:spLocks noChangeArrowheads="1"/>
            </p:cNvSpPr>
            <p:nvPr/>
          </p:nvSpPr>
          <p:spPr bwMode="auto">
            <a:xfrm>
              <a:off x="5136" y="2304"/>
              <a:ext cx="240" cy="384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  <p:bldP spid="125962" grpId="0" animBg="1" autoUpdateAnimBg="0"/>
      <p:bldP spid="125963" grpId="0" animBg="1" autoUpdateAnimBg="0"/>
      <p:bldP spid="12596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/>
              <a:t>MHC KÖZPONTI SZEREPE:</a:t>
            </a:r>
          </a:p>
          <a:p>
            <a:pPr algn="ctr" eaLnBrk="0" hangingPunct="0"/>
            <a:endParaRPr lang="en-US" sz="2400" b="0"/>
          </a:p>
          <a:p>
            <a:pPr algn="ctr" eaLnBrk="0" hangingPunct="0"/>
            <a:endParaRPr lang="en-US" sz="2400" b="0"/>
          </a:p>
          <a:p>
            <a:pPr algn="ctr" eaLnBrk="0" hangingPunct="0"/>
            <a:r>
              <a:rPr lang="hu-HU" sz="2400" b="0"/>
              <a:t>immunológiai saját/nem saját </a:t>
            </a:r>
            <a:r>
              <a:rPr lang="hu-HU" sz="2400"/>
              <a:t>felismerése</a:t>
            </a:r>
            <a:endParaRPr lang="en-US" sz="2400" b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4648200"/>
            <a:ext cx="9144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0"/>
              <a:t>spontán </a:t>
            </a:r>
            <a:r>
              <a:rPr lang="en-US" sz="2400"/>
              <a:t>abortusz</a:t>
            </a:r>
            <a:endParaRPr lang="en-US" sz="2400" b="0"/>
          </a:p>
          <a:p>
            <a:pPr algn="ctr" eaLnBrk="0" hangingPunct="0"/>
            <a:endParaRPr lang="en-US" sz="2400" b="0"/>
          </a:p>
          <a:p>
            <a:pPr algn="ctr" eaLnBrk="0" hangingPunct="0">
              <a:spcBef>
                <a:spcPct val="50000"/>
              </a:spcBef>
            </a:pPr>
            <a:endParaRPr lang="en-US" sz="2400" b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3810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/>
              <a:t>immunkompetencia </a:t>
            </a:r>
            <a:r>
              <a:rPr lang="en-US" sz="2400"/>
              <a:t>szervátültetésnél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2743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/>
              <a:t>fertőzések és autoimmun megbetegedésekre való</a:t>
            </a:r>
            <a:r>
              <a:rPr lang="en-US" sz="2400"/>
              <a:t> fogékonyság és ellenállóképesség</a:t>
            </a:r>
            <a:r>
              <a:rPr lang="en-US" sz="24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685800" y="4114800"/>
            <a:ext cx="8077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FFFF"/>
                </a:solidFill>
              </a:rPr>
              <a:t>MHC-II</a:t>
            </a:r>
            <a:r>
              <a:rPr lang="en-US" sz="2400" b="0"/>
              <a:t>: </a:t>
            </a:r>
            <a:r>
              <a:rPr lang="en-US" sz="2400"/>
              <a:t>professzionális antigén-bemutató sejtek</a:t>
            </a:r>
            <a:r>
              <a:rPr lang="en-US" sz="2400" b="0"/>
              <a:t> (dendritikus sejtek, makrofágok és B limfociták)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FFFF"/>
                </a:solidFill>
              </a:rPr>
              <a:t>HLA-DP, -DQ, -DR</a:t>
            </a:r>
            <a:r>
              <a:rPr lang="en-US" sz="2400"/>
              <a:t> 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HLA = HUMAN LEUKOCYTE ANTIGENS 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9900"/>
                </a:solidFill>
              </a:rPr>
              <a:t>MHC-I</a:t>
            </a:r>
            <a:r>
              <a:rPr lang="en-US" sz="2400" b="0"/>
              <a:t> : </a:t>
            </a:r>
            <a:r>
              <a:rPr lang="en-US" sz="2400"/>
              <a:t>minden magvas testi sejt</a:t>
            </a:r>
            <a:r>
              <a:rPr lang="en-US" sz="2400" b="0"/>
              <a:t> felszínén 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400">
                <a:solidFill>
                  <a:srgbClr val="FF9900"/>
                </a:solidFill>
              </a:rPr>
              <a:t>HLA-A, -B, -C</a:t>
            </a:r>
            <a:endParaRPr lang="en-US" sz="2400" b="0"/>
          </a:p>
        </p:txBody>
      </p:sp>
      <p:grpSp>
        <p:nvGrpSpPr>
          <p:cNvPr id="129029" name="Group 5"/>
          <p:cNvGrpSpPr>
            <a:grpSpLocks/>
          </p:cNvGrpSpPr>
          <p:nvPr/>
        </p:nvGrpSpPr>
        <p:grpSpPr bwMode="auto">
          <a:xfrm>
            <a:off x="1600200" y="609600"/>
            <a:ext cx="6410325" cy="457200"/>
            <a:chOff x="528" y="912"/>
            <a:chExt cx="4038" cy="288"/>
          </a:xfrm>
        </p:grpSpPr>
        <p:sp>
          <p:nvSpPr>
            <p:cNvPr id="129030" name="Rectangle 6"/>
            <p:cNvSpPr>
              <a:spLocks noChangeArrowheads="1"/>
            </p:cNvSpPr>
            <p:nvPr/>
          </p:nvSpPr>
          <p:spPr bwMode="auto">
            <a:xfrm>
              <a:off x="528" y="912"/>
              <a:ext cx="11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9900"/>
                  </a:solidFill>
                </a:rPr>
                <a:t>MHC gének</a:t>
              </a:r>
              <a:endParaRPr lang="en-US" sz="2400"/>
            </a:p>
          </p:txBody>
        </p:sp>
        <p:sp>
          <p:nvSpPr>
            <p:cNvPr id="129031" name="Rectangle 7"/>
            <p:cNvSpPr>
              <a:spLocks noChangeArrowheads="1"/>
            </p:cNvSpPr>
            <p:nvPr/>
          </p:nvSpPr>
          <p:spPr bwMode="auto">
            <a:xfrm>
              <a:off x="2304" y="912"/>
              <a:ext cx="22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400" b="0"/>
                <a:t>MHC </a:t>
              </a:r>
              <a:r>
                <a:rPr lang="hu-HU" sz="2400"/>
                <a:t>fehérjét kódolnak</a:t>
              </a:r>
              <a:endParaRPr lang="en-US" sz="2400"/>
            </a:p>
          </p:txBody>
        </p:sp>
        <p:sp>
          <p:nvSpPr>
            <p:cNvPr id="129032" name="Line 8"/>
            <p:cNvSpPr>
              <a:spLocks noChangeShapeType="1"/>
            </p:cNvSpPr>
            <p:nvPr/>
          </p:nvSpPr>
          <p:spPr bwMode="auto">
            <a:xfrm>
              <a:off x="1728" y="1056"/>
              <a:ext cx="48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/>
              <a:t>Emberi MHC </a:t>
            </a:r>
            <a:r>
              <a:rPr lang="en-US" sz="2400" b="0">
                <a:solidFill>
                  <a:srgbClr val="FF9900"/>
                </a:solidFill>
              </a:rPr>
              <a:t>fehérje = HLA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autoUpdateAnimBg="0"/>
      <p:bldP spid="129028" grpId="0" autoUpdateAnimBg="0"/>
      <p:bldP spid="1290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0" y="260350"/>
          <a:ext cx="5003800" cy="3074988"/>
        </p:xfrm>
        <a:graphic>
          <a:graphicData uri="http://schemas.openxmlformats.org/presentationml/2006/ole">
            <p:oleObj spid="_x0000_s122882" name="Image" r:id="rId3" imgW="9060360" imgH="5565831" progId="Photoshop.Image.5">
              <p:embed/>
            </p:oleObj>
          </a:graphicData>
        </a:graphic>
      </p:graphicFrame>
      <p:sp>
        <p:nvSpPr>
          <p:cNvPr id="122883" name="Freeform 3"/>
          <p:cNvSpPr>
            <a:spLocks/>
          </p:cNvSpPr>
          <p:nvPr/>
        </p:nvSpPr>
        <p:spPr bwMode="auto">
          <a:xfrm>
            <a:off x="3132138" y="2205038"/>
            <a:ext cx="914400" cy="1651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144" y="96"/>
              </a:cxn>
              <a:cxn ang="0">
                <a:pos x="240" y="48"/>
              </a:cxn>
              <a:cxn ang="0">
                <a:pos x="336" y="96"/>
              </a:cxn>
              <a:cxn ang="0">
                <a:pos x="432" y="0"/>
              </a:cxn>
              <a:cxn ang="0">
                <a:pos x="528" y="96"/>
              </a:cxn>
              <a:cxn ang="0">
                <a:pos x="576" y="0"/>
              </a:cxn>
            </a:cxnLst>
            <a:rect l="0" t="0" r="r" b="b"/>
            <a:pathLst>
              <a:path w="576" h="104">
                <a:moveTo>
                  <a:pt x="0" y="96"/>
                </a:moveTo>
                <a:cubicBezTo>
                  <a:pt x="12" y="48"/>
                  <a:pt x="24" y="0"/>
                  <a:pt x="48" y="0"/>
                </a:cubicBezTo>
                <a:cubicBezTo>
                  <a:pt x="72" y="0"/>
                  <a:pt x="112" y="88"/>
                  <a:pt x="144" y="96"/>
                </a:cubicBezTo>
                <a:cubicBezTo>
                  <a:pt x="176" y="104"/>
                  <a:pt x="208" y="48"/>
                  <a:pt x="240" y="48"/>
                </a:cubicBezTo>
                <a:cubicBezTo>
                  <a:pt x="272" y="48"/>
                  <a:pt x="304" y="104"/>
                  <a:pt x="336" y="96"/>
                </a:cubicBezTo>
                <a:cubicBezTo>
                  <a:pt x="368" y="88"/>
                  <a:pt x="400" y="0"/>
                  <a:pt x="432" y="0"/>
                </a:cubicBezTo>
                <a:cubicBezTo>
                  <a:pt x="464" y="0"/>
                  <a:pt x="504" y="96"/>
                  <a:pt x="528" y="96"/>
                </a:cubicBezTo>
                <a:cubicBezTo>
                  <a:pt x="552" y="96"/>
                  <a:pt x="568" y="16"/>
                  <a:pt x="57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3132138" y="2133600"/>
            <a:ext cx="914400" cy="2413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144"/>
              </a:cxn>
              <a:cxn ang="0">
                <a:pos x="144" y="48"/>
              </a:cxn>
              <a:cxn ang="0">
                <a:pos x="240" y="144"/>
              </a:cxn>
              <a:cxn ang="0">
                <a:pos x="336" y="48"/>
              </a:cxn>
              <a:cxn ang="0">
                <a:pos x="480" y="144"/>
              </a:cxn>
              <a:cxn ang="0">
                <a:pos x="576" y="0"/>
              </a:cxn>
            </a:cxnLst>
            <a:rect l="0" t="0" r="r" b="b"/>
            <a:pathLst>
              <a:path w="576" h="152">
                <a:moveTo>
                  <a:pt x="0" y="48"/>
                </a:moveTo>
                <a:cubicBezTo>
                  <a:pt x="12" y="96"/>
                  <a:pt x="24" y="144"/>
                  <a:pt x="48" y="144"/>
                </a:cubicBezTo>
                <a:cubicBezTo>
                  <a:pt x="72" y="144"/>
                  <a:pt x="112" y="48"/>
                  <a:pt x="144" y="48"/>
                </a:cubicBezTo>
                <a:cubicBezTo>
                  <a:pt x="176" y="48"/>
                  <a:pt x="208" y="144"/>
                  <a:pt x="240" y="144"/>
                </a:cubicBezTo>
                <a:cubicBezTo>
                  <a:pt x="272" y="144"/>
                  <a:pt x="296" y="48"/>
                  <a:pt x="336" y="48"/>
                </a:cubicBezTo>
                <a:cubicBezTo>
                  <a:pt x="376" y="48"/>
                  <a:pt x="440" y="152"/>
                  <a:pt x="480" y="144"/>
                </a:cubicBezTo>
                <a:cubicBezTo>
                  <a:pt x="520" y="136"/>
                  <a:pt x="568" y="16"/>
                  <a:pt x="57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0" y="285273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0">
                <a:solidFill>
                  <a:srgbClr val="FF0000"/>
                </a:solidFill>
              </a:rPr>
              <a:t>v</a:t>
            </a:r>
            <a:r>
              <a:rPr lang="en-US" sz="2400" b="0">
                <a:solidFill>
                  <a:srgbClr val="FF0000"/>
                </a:solidFill>
              </a:rPr>
              <a:t>írus peptiddarabok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258888" y="1916113"/>
            <a:ext cx="1143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MHC I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2627313" y="40481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elpusztít</a:t>
            </a:r>
          </a:p>
        </p:txBody>
      </p:sp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3576638" y="3468688"/>
            <a:ext cx="5567362" cy="3389312"/>
            <a:chOff x="2253" y="2185"/>
            <a:chExt cx="3507" cy="2135"/>
          </a:xfrm>
        </p:grpSpPr>
        <p:sp>
          <p:nvSpPr>
            <p:cNvPr id="122889" name="Text Box 9"/>
            <p:cNvSpPr txBox="1">
              <a:spLocks noChangeArrowheads="1"/>
            </p:cNvSpPr>
            <p:nvPr/>
          </p:nvSpPr>
          <p:spPr bwMode="auto">
            <a:xfrm>
              <a:off x="3024" y="3552"/>
              <a:ext cx="1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hu-HU" sz="2400" b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22890" name="Object 10"/>
            <p:cNvGraphicFramePr>
              <a:graphicFrameLocks noChangeAspect="1"/>
            </p:cNvGraphicFramePr>
            <p:nvPr/>
          </p:nvGraphicFramePr>
          <p:xfrm>
            <a:off x="2253" y="2185"/>
            <a:ext cx="3507" cy="2108"/>
          </p:xfrm>
          <a:graphic>
            <a:graphicData uri="http://schemas.openxmlformats.org/presentationml/2006/ole">
              <p:oleObj spid="_x0000_s122890" name="Image" r:id="rId4" imgW="9301800" imgH="5591246" progId="Photoshop.Image.5">
                <p:embed/>
              </p:oleObj>
            </a:graphicData>
          </a:graphic>
        </p:graphicFrame>
        <p:sp>
          <p:nvSpPr>
            <p:cNvPr id="122891" name="Text Box 11"/>
            <p:cNvSpPr txBox="1">
              <a:spLocks noChangeArrowheads="1"/>
            </p:cNvSpPr>
            <p:nvPr/>
          </p:nvSpPr>
          <p:spPr bwMode="auto">
            <a:xfrm>
              <a:off x="2253" y="4032"/>
              <a:ext cx="3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FF0000"/>
                  </a:solidFill>
                </a:rPr>
                <a:t>bakteriális peptiddarabok</a:t>
              </a:r>
            </a:p>
          </p:txBody>
        </p:sp>
        <p:sp>
          <p:nvSpPr>
            <p:cNvPr id="122892" name="Text Box 12"/>
            <p:cNvSpPr txBox="1">
              <a:spLocks noChangeArrowheads="1"/>
            </p:cNvSpPr>
            <p:nvPr/>
          </p:nvSpPr>
          <p:spPr bwMode="auto">
            <a:xfrm>
              <a:off x="2979" y="3367"/>
              <a:ext cx="816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MHC II</a:t>
              </a:r>
            </a:p>
          </p:txBody>
        </p:sp>
        <p:sp>
          <p:nvSpPr>
            <p:cNvPr id="122893" name="Text Box 13"/>
            <p:cNvSpPr txBox="1">
              <a:spLocks noChangeArrowheads="1"/>
            </p:cNvSpPr>
            <p:nvPr/>
          </p:nvSpPr>
          <p:spPr bwMode="auto">
            <a:xfrm>
              <a:off x="3614" y="2234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aktivál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15000" y="3505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/>
              <a:t>Ag feldolgozás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11863" y="58769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/>
              <a:t>Ag felvétel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651500" y="765175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/>
              <a:t>Ag bemutatása a T-sejteknek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7164388" y="4724400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086600" y="2362200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940425" y="4005263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/>
              <a:t>natív fehérjékből peptidek keletkeznek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827713" y="1700213"/>
            <a:ext cx="3316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/>
              <a:t>Peptidek megjelenése MHC molekulán a felszínen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MHC antigen processing from NEJM"/>
          <p:cNvPicPr>
            <a:picLocks noChangeAspect="1" noChangeArrowheads="1"/>
          </p:cNvPicPr>
          <p:nvPr/>
        </p:nvPicPr>
        <p:blipFill>
          <a:blip r:embed="rId2" cstate="print"/>
          <a:srcRect l="18777" t="21028" r="20372" b="23831"/>
          <a:stretch>
            <a:fillRect/>
          </a:stretch>
        </p:blipFill>
        <p:spPr bwMode="auto">
          <a:xfrm>
            <a:off x="468313" y="539750"/>
            <a:ext cx="8424862" cy="6318250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211638" y="5588000"/>
            <a:ext cx="914400" cy="433388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/>
              <a:t>MHC I + endog</a:t>
            </a:r>
            <a:r>
              <a:rPr lang="hu-HU" sz="2400" b="0"/>
              <a:t>én</a:t>
            </a:r>
            <a:r>
              <a:rPr lang="en-US" sz="2400" b="0"/>
              <a:t> peptide</a:t>
            </a:r>
            <a:r>
              <a:rPr lang="hu-HU" sz="2400" b="0"/>
              <a:t>k</a:t>
            </a:r>
            <a:r>
              <a:rPr lang="en-US" sz="2400" b="0"/>
              <a:t>  </a:t>
            </a:r>
            <a:r>
              <a:rPr lang="en-US" sz="3600">
                <a:sym typeface="Symbol" pitchFamily="18" charset="2"/>
              </a:rPr>
              <a:t></a:t>
            </a:r>
            <a:r>
              <a:rPr lang="en-US" sz="2400" b="0"/>
              <a:t>   c</a:t>
            </a:r>
            <a:r>
              <a:rPr lang="hu-HU" sz="2400" b="0"/>
              <a:t>i</a:t>
            </a:r>
            <a:r>
              <a:rPr lang="en-US" sz="2400" b="0"/>
              <a:t>totoxi</a:t>
            </a:r>
            <a:r>
              <a:rPr lang="hu-HU" sz="2400" b="0"/>
              <a:t>kus</a:t>
            </a:r>
            <a:r>
              <a:rPr lang="en-US" sz="2400" b="0"/>
              <a:t> T- </a:t>
            </a:r>
            <a:r>
              <a:rPr lang="hu-HU" sz="2400" b="0"/>
              <a:t>limfocita</a:t>
            </a:r>
            <a:r>
              <a:rPr lang="en-US" sz="24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1457</Words>
  <Application>Microsoft Office PowerPoint</Application>
  <PresentationFormat>Diavetítés a képernyőre (4:3 oldalarány)</PresentationFormat>
  <Paragraphs>337</Paragraphs>
  <Slides>50</Slides>
  <Notes>14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6" baseType="lpstr">
      <vt:lpstr>Arial</vt:lpstr>
      <vt:lpstr>Comic Sans MS</vt:lpstr>
      <vt:lpstr>Times New Roman</vt:lpstr>
      <vt:lpstr>Symbol</vt:lpstr>
      <vt:lpstr>Alapértelmezett terv</vt:lpstr>
      <vt:lpstr>Adobe Photoshop Image</vt:lpstr>
      <vt:lpstr>1. dia</vt:lpstr>
      <vt:lpstr>SPECIFIKUS ANTIGÉN FELISMERÉS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Transporter associated with Antigen Processing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Your User Name</dc:creator>
  <cp:lastModifiedBy>bonyesz</cp:lastModifiedBy>
  <cp:revision>26</cp:revision>
  <dcterms:created xsi:type="dcterms:W3CDTF">2007-02-26T13:09:18Z</dcterms:created>
  <dcterms:modified xsi:type="dcterms:W3CDTF">2010-10-28T14:00:55Z</dcterms:modified>
</cp:coreProperties>
</file>