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1" r:id="rId2"/>
    <p:sldMasterId id="2147483652" r:id="rId3"/>
  </p:sldMasterIdLst>
  <p:notesMasterIdLst>
    <p:notesMasterId r:id="rId39"/>
  </p:notesMasterIdLst>
  <p:handoutMasterIdLst>
    <p:handoutMasterId r:id="rId40"/>
  </p:handoutMasterIdLst>
  <p:sldIdLst>
    <p:sldId id="400" r:id="rId4"/>
    <p:sldId id="401" r:id="rId5"/>
    <p:sldId id="421" r:id="rId6"/>
    <p:sldId id="405" r:id="rId7"/>
    <p:sldId id="451" r:id="rId8"/>
    <p:sldId id="428" r:id="rId9"/>
    <p:sldId id="429" r:id="rId10"/>
    <p:sldId id="430" r:id="rId11"/>
    <p:sldId id="431" r:id="rId12"/>
    <p:sldId id="441" r:id="rId13"/>
    <p:sldId id="438" r:id="rId14"/>
    <p:sldId id="446" r:id="rId15"/>
    <p:sldId id="439" r:id="rId16"/>
    <p:sldId id="442" r:id="rId17"/>
    <p:sldId id="568" r:id="rId18"/>
    <p:sldId id="569" r:id="rId19"/>
    <p:sldId id="592" r:id="rId20"/>
    <p:sldId id="571" r:id="rId21"/>
    <p:sldId id="572" r:id="rId22"/>
    <p:sldId id="573" r:id="rId23"/>
    <p:sldId id="576" r:id="rId24"/>
    <p:sldId id="577" r:id="rId25"/>
    <p:sldId id="578" r:id="rId26"/>
    <p:sldId id="575" r:id="rId27"/>
    <p:sldId id="579" r:id="rId28"/>
    <p:sldId id="598" r:id="rId29"/>
    <p:sldId id="530" r:id="rId30"/>
    <p:sldId id="557" r:id="rId31"/>
    <p:sldId id="531" r:id="rId32"/>
    <p:sldId id="527" r:id="rId33"/>
    <p:sldId id="596" r:id="rId34"/>
    <p:sldId id="594" r:id="rId35"/>
    <p:sldId id="595" r:id="rId36"/>
    <p:sldId id="559" r:id="rId37"/>
    <p:sldId id="564" r:id="rId38"/>
  </p:sldIdLst>
  <p:sldSz cx="9144000" cy="6858000" type="screen4x3"/>
  <p:notesSz cx="6858000" cy="9144000"/>
  <p:defaultTextStyle>
    <a:defPPr>
      <a:defRPr lang="hu-HU"/>
    </a:defPPr>
    <a:lvl1pPr algn="l" rtl="0" fontAlgn="base">
      <a:spcBef>
        <a:spcPct val="0"/>
      </a:spcBef>
      <a:spcAft>
        <a:spcPct val="0"/>
      </a:spcAft>
      <a:defRPr sz="4000" kern="1200">
        <a:solidFill>
          <a:schemeClr val="tx1"/>
        </a:solidFill>
        <a:latin typeface="Verdana" pitchFamily="34" charset="0"/>
        <a:ea typeface="+mn-ea"/>
        <a:cs typeface="+mn-cs"/>
      </a:defRPr>
    </a:lvl1pPr>
    <a:lvl2pPr marL="457200" algn="l" rtl="0" fontAlgn="base">
      <a:spcBef>
        <a:spcPct val="0"/>
      </a:spcBef>
      <a:spcAft>
        <a:spcPct val="0"/>
      </a:spcAft>
      <a:defRPr sz="4000" kern="1200">
        <a:solidFill>
          <a:schemeClr val="tx1"/>
        </a:solidFill>
        <a:latin typeface="Verdana" pitchFamily="34" charset="0"/>
        <a:ea typeface="+mn-ea"/>
        <a:cs typeface="+mn-cs"/>
      </a:defRPr>
    </a:lvl2pPr>
    <a:lvl3pPr marL="914400" algn="l" rtl="0" fontAlgn="base">
      <a:spcBef>
        <a:spcPct val="0"/>
      </a:spcBef>
      <a:spcAft>
        <a:spcPct val="0"/>
      </a:spcAft>
      <a:defRPr sz="4000" kern="1200">
        <a:solidFill>
          <a:schemeClr val="tx1"/>
        </a:solidFill>
        <a:latin typeface="Verdana" pitchFamily="34" charset="0"/>
        <a:ea typeface="+mn-ea"/>
        <a:cs typeface="+mn-cs"/>
      </a:defRPr>
    </a:lvl3pPr>
    <a:lvl4pPr marL="1371600" algn="l" rtl="0" fontAlgn="base">
      <a:spcBef>
        <a:spcPct val="0"/>
      </a:spcBef>
      <a:spcAft>
        <a:spcPct val="0"/>
      </a:spcAft>
      <a:defRPr sz="4000" kern="1200">
        <a:solidFill>
          <a:schemeClr val="tx1"/>
        </a:solidFill>
        <a:latin typeface="Verdana" pitchFamily="34" charset="0"/>
        <a:ea typeface="+mn-ea"/>
        <a:cs typeface="+mn-cs"/>
      </a:defRPr>
    </a:lvl4pPr>
    <a:lvl5pPr marL="1828800" algn="l" rtl="0" fontAlgn="base">
      <a:spcBef>
        <a:spcPct val="0"/>
      </a:spcBef>
      <a:spcAft>
        <a:spcPct val="0"/>
      </a:spcAft>
      <a:defRPr sz="4000" kern="1200">
        <a:solidFill>
          <a:schemeClr val="tx1"/>
        </a:solidFill>
        <a:latin typeface="Verdana" pitchFamily="34" charset="0"/>
        <a:ea typeface="+mn-ea"/>
        <a:cs typeface="+mn-cs"/>
      </a:defRPr>
    </a:lvl5pPr>
    <a:lvl6pPr marL="2286000" algn="l" defTabSz="914400" rtl="0" eaLnBrk="1" latinLnBrk="0" hangingPunct="1">
      <a:defRPr sz="4000" kern="1200">
        <a:solidFill>
          <a:schemeClr val="tx1"/>
        </a:solidFill>
        <a:latin typeface="Verdana" pitchFamily="34" charset="0"/>
        <a:ea typeface="+mn-ea"/>
        <a:cs typeface="+mn-cs"/>
      </a:defRPr>
    </a:lvl6pPr>
    <a:lvl7pPr marL="2743200" algn="l" defTabSz="914400" rtl="0" eaLnBrk="1" latinLnBrk="0" hangingPunct="1">
      <a:defRPr sz="4000" kern="1200">
        <a:solidFill>
          <a:schemeClr val="tx1"/>
        </a:solidFill>
        <a:latin typeface="Verdana" pitchFamily="34" charset="0"/>
        <a:ea typeface="+mn-ea"/>
        <a:cs typeface="+mn-cs"/>
      </a:defRPr>
    </a:lvl7pPr>
    <a:lvl8pPr marL="3200400" algn="l" defTabSz="914400" rtl="0" eaLnBrk="1" latinLnBrk="0" hangingPunct="1">
      <a:defRPr sz="4000" kern="1200">
        <a:solidFill>
          <a:schemeClr val="tx1"/>
        </a:solidFill>
        <a:latin typeface="Verdana" pitchFamily="34" charset="0"/>
        <a:ea typeface="+mn-ea"/>
        <a:cs typeface="+mn-cs"/>
      </a:defRPr>
    </a:lvl8pPr>
    <a:lvl9pPr marL="3657600" algn="l" defTabSz="914400" rtl="0" eaLnBrk="1" latinLnBrk="0" hangingPunct="1">
      <a:defRPr sz="4000"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la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9900"/>
    <a:srgbClr val="000000"/>
    <a:srgbClr val="006600"/>
    <a:srgbClr val="009900"/>
    <a:srgbClr val="FF3300"/>
    <a:srgbClr val="666699"/>
    <a:srgbClr val="003300"/>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013" autoAdjust="0"/>
  </p:normalViewPr>
  <p:slideViewPr>
    <p:cSldViewPr snapToGrid="0">
      <p:cViewPr varScale="1">
        <p:scale>
          <a:sx n="68" d="100"/>
          <a:sy n="68" d="100"/>
        </p:scale>
        <p:origin x="-576" y="-102"/>
      </p:cViewPr>
      <p:guideLst>
        <p:guide orient="horz" pos="218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20000"/>
              </a:spcBef>
              <a:buClr>
                <a:schemeClr val="bg1"/>
              </a:buClr>
              <a:buFontTx/>
              <a:buChar char="•"/>
              <a:defRPr sz="1200">
                <a:latin typeface="Times New Roman" pitchFamily="18" charset="0"/>
              </a:defRPr>
            </a:lvl1pPr>
          </a:lstStyle>
          <a:p>
            <a:endParaRPr lang="en-US"/>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20000"/>
              </a:spcBef>
              <a:buClr>
                <a:schemeClr val="bg1"/>
              </a:buClr>
              <a:buFontTx/>
              <a:buChar char="•"/>
              <a:defRPr sz="1200">
                <a:latin typeface="Times New Roman" pitchFamily="18" charset="0"/>
              </a:defRPr>
            </a:lvl1pPr>
          </a:lstStyle>
          <a:p>
            <a:endParaRPr lang="en-US"/>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20000"/>
              </a:spcBef>
              <a:buClr>
                <a:schemeClr val="bg1"/>
              </a:buClr>
              <a:buFontTx/>
              <a:buChar char="•"/>
              <a:defRPr sz="1200">
                <a:latin typeface="Times New Roman" pitchFamily="18" charset="0"/>
              </a:defRPr>
            </a:lvl1pPr>
          </a:lstStyle>
          <a:p>
            <a:endParaRPr lang="en-US"/>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20000"/>
              </a:spcBef>
              <a:buClr>
                <a:schemeClr val="bg1"/>
              </a:buClr>
              <a:buFontTx/>
              <a:buChar char="•"/>
              <a:defRPr sz="1200">
                <a:latin typeface="Times New Roman" pitchFamily="18" charset="0"/>
              </a:defRPr>
            </a:lvl1pPr>
          </a:lstStyle>
          <a:p>
            <a:fld id="{DC4163B5-3E83-4220-AF00-C24007BB847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509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884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228600" indent="-228600">
              <a:buFontTx/>
              <a:buAutoNum type="arabicParenR"/>
            </a:pPr>
            <a:r>
              <a:rPr lang="hu-HU"/>
              <a:t>Antitestek; 2) plazma sejtek; 3) B sejtek; 4) citokinek: IL-6 (IL-11), IFN-gamma, 4) antigén és citokinek</a:t>
            </a:r>
          </a:p>
          <a:p>
            <a:pPr marL="228600" indent="-228600">
              <a:buFontTx/>
              <a:buAutoNum type="arabicParenR"/>
            </a:pPr>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905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IgM, IgG és IgA</a:t>
            </a:r>
          </a:p>
          <a:p>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895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228600" indent="-228600">
              <a:buFontTx/>
              <a:buAutoNum type="arabicParenR"/>
            </a:pPr>
            <a:r>
              <a:rPr lang="hu-HU"/>
              <a:t>IgG: minden testnedv; IgA: főleg mucosa, hám</a:t>
            </a:r>
          </a:p>
          <a:p>
            <a:pPr marL="228600" indent="-228600">
              <a:buFontTx/>
              <a:buAutoNum type="arabicParenR"/>
            </a:pPr>
            <a:r>
              <a:rPr lang="hu-HU"/>
              <a:t> IgG</a:t>
            </a:r>
          </a:p>
          <a:p>
            <a:pPr marL="228600" indent="-228600">
              <a:buFontTx/>
              <a:buAutoNum type="arabicParenR"/>
            </a:pPr>
            <a:r>
              <a:rPr lang="hu-HU"/>
              <a:t> IgG és IgA</a:t>
            </a:r>
          </a:p>
          <a:p>
            <a:pPr marL="228600" indent="-228600">
              <a:buFontTx/>
              <a:buAutoNum type="arabicParenR"/>
            </a:pPr>
            <a:r>
              <a:rPr lang="hu-HU"/>
              <a:t>transzcitózis</a:t>
            </a:r>
          </a:p>
          <a:p>
            <a:pPr marL="228600" indent="-228600">
              <a:buFontTx/>
              <a:buAutoNum type="arabicParenR"/>
            </a:pPr>
            <a:r>
              <a:rPr lang="hu-HU"/>
              <a:t> IgM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581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915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komplement aktiválás (Klasszikus út) , opszonizáció (FcR); toxinok neutralizálása , ADCC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936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GB"/>
              <a:t>A népesség 30%-a fertőzött, visszatérő fertőzések!</a:t>
            </a:r>
          </a:p>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956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hu-HU"/>
              <a:t>Válasz: IgE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366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t>Eosinophils attacking a schistosome larva in the presence of serum from an infected patient </a:t>
            </a:r>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997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04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Válaszok: MHC II; 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540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601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611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622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099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632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642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652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075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http://www.medicine.uiowa.edu/cme/clia/modules.asp?testID=11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663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096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http://www.medicine.uiowa.edu/cme/clia/modules.asp?testID=11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5504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649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Válasz: Immuncitokémia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437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sz="1000"/>
              <a:t>Válaszok: 1) B, C;     2) A=256, B=512.</a:t>
            </a:r>
          </a:p>
          <a:p>
            <a:r>
              <a:rPr lang="hu-HU" sz="1000"/>
              <a:t> http://www.virology.ws/2009/05/27/influenza-hemagglutination-inhibition-assay/</a:t>
            </a:r>
          </a:p>
          <a:p>
            <a:pPr>
              <a:spcBef>
                <a:spcPct val="50000"/>
              </a:spcBef>
            </a:pPr>
            <a:r>
              <a:rPr lang="en-US" sz="1000"/>
              <a:t>Influenza virus particles have an envelope protein called the hemagglutinin, or HA, which binds to sialic acid receptors on cells. The virus will also bind to erythrocytes (red blood cells), causing the formation of a lattice. This property is called hemagglutination, and is the basis of a rapid assay to determine levels of influenza virus present in a sample. The red blood cells that are not bound by influenza virus sink to the bottom of a well and form a button. The red blood cells that are attached to virus particles form a lattice that coats the well. The assay can be performed within 30 minutes, and is therefore a quick indicator of the relative quantities of virus particles.</a:t>
            </a:r>
            <a:endParaRPr lang="hu-HU" sz="1000"/>
          </a:p>
          <a:p>
            <a:pPr>
              <a:spcBef>
                <a:spcPct val="50000"/>
              </a:spcBef>
            </a:pPr>
            <a:r>
              <a:rPr lang="en-US" sz="1000"/>
              <a:t>In the figure above, two-fold dilutions of samples of different influenza viruses (A – H) were prepared, mixed with chicken red blood cells, and added to the wells of a 96-well plate. After 30 minutes the wells were photographed. Sample A causes hemagglutination up to the 1:256 dilution; therefore the HA titer of this virus stock is 256. The sample in row B contains no detectable virus, while that in row D has an HA titer of 512.</a:t>
            </a:r>
          </a:p>
          <a:p>
            <a:pPr>
              <a:spcBef>
                <a:spcPct val="50000"/>
              </a:spcBef>
            </a:pPr>
            <a:endParaRPr lang="en-US" sz="1000"/>
          </a:p>
          <a:p>
            <a:pPr>
              <a:spcBef>
                <a:spcPct val="50000"/>
              </a:spcBef>
            </a:pPr>
            <a:endParaRPr lang="hu-HU" sz="1000"/>
          </a:p>
          <a:p>
            <a:pPr>
              <a:spcBef>
                <a:spcPct val="50000"/>
              </a:spcBef>
            </a:pPr>
            <a:r>
              <a:rPr lang="en-US" sz="1000"/>
              <a:t>The HA assay can be easily modified to determine the level of antibodies to influenza virus present in serum samples. The basis of the HI assay is that antibodies to influenza virus will prevent attachment of the virus to red blood cells. Therefore hemagglutination is inhibited when antibodies are present. The highest dilution of serum that prevents hemagglutination is called the HI titer of the serum. If the serum contains no antibodies that react with the new H1N1 strain, then hemagglutination will be observed in all wells. Likewise, if antibodies to the virus are present, hemagglutination will not be observed until the antibodies are sufficiently diluted.</a:t>
            </a:r>
            <a:endParaRPr lang="hu-HU" sz="1000"/>
          </a:p>
          <a:p>
            <a:endParaRPr lang="hu-HU"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417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A B készítmény hatékonyabb.</a:t>
            </a:r>
          </a:p>
          <a:p>
            <a:r>
              <a:rPr lang="hu-HU"/>
              <a:t>Kitalált példa az alábbi alapján:</a:t>
            </a:r>
          </a:p>
          <a:p>
            <a:r>
              <a:rPr lang="hu-HU"/>
              <a:t>http://biomedcentral.inist.fr/index_affiche_revue.php?Affiche=affiche_html&amp;ui=1743-422X-5-21&amp;format=html&amp;journal=10067&amp;PHPSESSID=061fc3057c8a7395631d499bf092a9a8</a:t>
            </a:r>
          </a:p>
          <a:p>
            <a:endParaRPr lang="hu-H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731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Neutralizációs titer: 4</a:t>
            </a:r>
          </a:p>
          <a:p>
            <a:r>
              <a:rPr lang="en-US"/>
              <a:t>Cells have been plated in the small wells of a 96 well plate. One well was infected with virus, the other was not. After a period of incubation, the cells were stained with the dye crystal violet, which stains only living cells. It is obvious which cells were infected with virus and which were not.</a:t>
            </a:r>
          </a:p>
          <a:p>
            <a:r>
              <a:rPr lang="en-US"/>
              <a:t>If the serum contains antibodies that block viral infection, then the cells will survive, as determined by staining with crystal violet. If no antiviral antibodies are present in the serum, the cells will die.</a:t>
            </a:r>
          </a:p>
          <a:p>
            <a:r>
              <a:rPr lang="en-US"/>
              <a:t>The neutralization titer is expressed as the reciprocal of the highest dilution at which virus infection is blocked.</a:t>
            </a:r>
          </a:p>
          <a:p>
            <a:endParaRPr lang="en-US"/>
          </a:p>
          <a:p>
            <a:r>
              <a:rPr lang="en-US"/>
              <a:t>In the example shown here, the serum blocks virus infection at the 1:2 and 1:4 dilutions, but less at 1:8 and not at all at 1:16. Each serum dilution was tested in triplicate, which allows for more accuracy. In this sample, the neutralization titer would be</a:t>
            </a:r>
            <a:r>
              <a:rPr lang="en-US" b="1"/>
              <a:t> 4</a:t>
            </a:r>
            <a:r>
              <a:rPr lang="en-US"/>
              <a:t>, the reciprocal of the last dilution at which infection was completely blocked. </a:t>
            </a:r>
          </a:p>
          <a:p>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560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570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580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Az akut torokgyulladást okozó számos patogén egyike. Gennyes szövődményei és esetleges súlyos következményei (</a:t>
            </a:r>
            <a:r>
              <a:rPr lang="fi-FI"/>
              <a:t>rheumás láz, skarlát</a:t>
            </a:r>
            <a:r>
              <a:rPr lang="hu-HU"/>
              <a:t>) miatt szinte az egyedüli torokgyulladás, mely antibiotikum kezelést igényel.</a:t>
            </a:r>
          </a:p>
          <a:p>
            <a:r>
              <a:rPr lang="hu-HU"/>
              <a:t>A S. pneumoniae epithel sejtekbe penetrálhat.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854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228600" indent="-228600">
              <a:buFontTx/>
              <a:buAutoNum type="arabicParenR"/>
            </a:pPr>
            <a:r>
              <a:rPr lang="hu-HU"/>
              <a:t>Komplement; 2) Lízis , Opszonizáció; 3) MAC (membrán</a:t>
            </a:r>
            <a:br>
              <a:rPr lang="hu-HU"/>
            </a:br>
            <a:r>
              <a:rPr lang="hu-HU"/>
              <a:t>károsító komplex); 4) Fagocita sejt megfelelő receptorral</a:t>
            </a:r>
          </a:p>
          <a:p>
            <a:pPr marL="228600" indent="-228600">
              <a:buFontTx/>
              <a:buAutoNum type="arabicParenR"/>
            </a:pPr>
            <a:endParaRPr lang="hu-HU"/>
          </a:p>
          <a:p>
            <a:pPr marL="685800" lvl="1" indent="-228600"/>
            <a:endParaRPr lang="hu-HU"/>
          </a:p>
          <a:p>
            <a:pPr marL="685800" lvl="1" indent="-228600"/>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864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hu-HU"/>
              <a:t>Válasz: FcR-gamma, CR, PRR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Ro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8745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228600" indent="-228600">
              <a:buFontTx/>
              <a:buAutoNum type="arabicParenR"/>
            </a:pPr>
            <a:r>
              <a:rPr lang="hu-HU"/>
              <a:t>Lizoszóma, 2) Oxigén függő és oxigén függtelen;</a:t>
            </a:r>
          </a:p>
          <a:p>
            <a:pPr marL="228600" indent="-228600">
              <a:buFontTx/>
              <a:buAutoNum type="arabicParenR"/>
            </a:pPr>
            <a:r>
              <a:rPr lang="hu-HU"/>
              <a:t>Oxigén függő: Superoxid, O2-; hidrogén peroxid (H2O2); hidroxil gyök (HO*); hipoclorit (OCL-), nitrogén monoxid, NO.</a:t>
            </a:r>
          </a:p>
          <a:p>
            <a:pPr marL="228600" indent="-228600"/>
            <a:r>
              <a:rPr lang="hu-HU"/>
              <a:t>3) Oxigén függtetlen: defenzinek, lizozim, savas hidrolázok, laktoferrin, svas pH.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B21FEACA-4DC3-4974-988A-923872747863}"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A48D5D60-2296-449B-B78F-E2E468F6315E}"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21E2E24C-FAA2-4A74-A7EC-B25EFA36237C}" type="slidenum">
              <a:rPr lang="hu-HU"/>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05EACCD9-FA0E-40A7-804D-14763D2D513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3E5A887E-BEC9-435A-89F8-C3701A10EE1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1874C7B2-0E42-4A1F-AA3E-2F74864C6D2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EE1D9F6E-E6FD-48E0-9045-F63F5753098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n-US"/>
          </a:p>
        </p:txBody>
      </p:sp>
      <p:sp>
        <p:nvSpPr>
          <p:cNvPr id="8" name="Élőláb helye 7"/>
          <p:cNvSpPr>
            <a:spLocks noGrp="1"/>
          </p:cNvSpPr>
          <p:nvPr>
            <p:ph type="ftr" sz="quarter" idx="11"/>
          </p:nvPr>
        </p:nvSpPr>
        <p:spPr/>
        <p:txBody>
          <a:bodyPr/>
          <a:lstStyle>
            <a:lvl1pPr>
              <a:defRPr/>
            </a:lvl1pPr>
          </a:lstStyle>
          <a:p>
            <a:endParaRPr lang="en-US"/>
          </a:p>
        </p:txBody>
      </p:sp>
      <p:sp>
        <p:nvSpPr>
          <p:cNvPr id="9" name="Dia számának helye 8"/>
          <p:cNvSpPr>
            <a:spLocks noGrp="1"/>
          </p:cNvSpPr>
          <p:nvPr>
            <p:ph type="sldNum" sz="quarter" idx="12"/>
          </p:nvPr>
        </p:nvSpPr>
        <p:spPr/>
        <p:txBody>
          <a:bodyPr/>
          <a:lstStyle>
            <a:lvl1pPr>
              <a:defRPr/>
            </a:lvl1pPr>
          </a:lstStyle>
          <a:p>
            <a:fld id="{E290E6CB-5C92-40FB-A59A-CB62512AE9C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n-US"/>
          </a:p>
        </p:txBody>
      </p:sp>
      <p:sp>
        <p:nvSpPr>
          <p:cNvPr id="4" name="Élőláb helye 3"/>
          <p:cNvSpPr>
            <a:spLocks noGrp="1"/>
          </p:cNvSpPr>
          <p:nvPr>
            <p:ph type="ftr" sz="quarter" idx="11"/>
          </p:nvPr>
        </p:nvSpPr>
        <p:spPr/>
        <p:txBody>
          <a:bodyPr/>
          <a:lstStyle>
            <a:lvl1pPr>
              <a:defRPr/>
            </a:lvl1pPr>
          </a:lstStyle>
          <a:p>
            <a:endParaRPr lang="en-US"/>
          </a:p>
        </p:txBody>
      </p:sp>
      <p:sp>
        <p:nvSpPr>
          <p:cNvPr id="5" name="Dia számának helye 4"/>
          <p:cNvSpPr>
            <a:spLocks noGrp="1"/>
          </p:cNvSpPr>
          <p:nvPr>
            <p:ph type="sldNum" sz="quarter" idx="12"/>
          </p:nvPr>
        </p:nvSpPr>
        <p:spPr/>
        <p:txBody>
          <a:bodyPr/>
          <a:lstStyle>
            <a:lvl1pPr>
              <a:defRPr/>
            </a:lvl1pPr>
          </a:lstStyle>
          <a:p>
            <a:fld id="{03CA3AC6-EBFB-455A-B000-1F17CB991D4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n-US"/>
          </a:p>
        </p:txBody>
      </p:sp>
      <p:sp>
        <p:nvSpPr>
          <p:cNvPr id="3" name="Élőláb helye 2"/>
          <p:cNvSpPr>
            <a:spLocks noGrp="1"/>
          </p:cNvSpPr>
          <p:nvPr>
            <p:ph type="ftr" sz="quarter" idx="11"/>
          </p:nvPr>
        </p:nvSpPr>
        <p:spPr/>
        <p:txBody>
          <a:bodyPr/>
          <a:lstStyle>
            <a:lvl1pPr>
              <a:defRPr/>
            </a:lvl1pPr>
          </a:lstStyle>
          <a:p>
            <a:endParaRPr lang="en-US"/>
          </a:p>
        </p:txBody>
      </p:sp>
      <p:sp>
        <p:nvSpPr>
          <p:cNvPr id="4" name="Dia számának helye 3"/>
          <p:cNvSpPr>
            <a:spLocks noGrp="1"/>
          </p:cNvSpPr>
          <p:nvPr>
            <p:ph type="sldNum" sz="quarter" idx="12"/>
          </p:nvPr>
        </p:nvSpPr>
        <p:spPr/>
        <p:txBody>
          <a:bodyPr/>
          <a:lstStyle>
            <a:lvl1pPr>
              <a:defRPr/>
            </a:lvl1pPr>
          </a:lstStyle>
          <a:p>
            <a:fld id="{9CAF69CE-1FF4-4009-8F2E-5EEF6675E84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A85AAAF7-1727-4676-AD51-6EE649A959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1DD538EE-F9E0-4983-ADA9-D30727A58DB1}" type="slidenum">
              <a:rPr lang="hu-HU"/>
              <a:pPr/>
              <a:t>‹#›</a:t>
            </a:fld>
            <a:endParaRPr lang="hu-H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D5695706-022E-4A41-9915-EAC31E39F5F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2CF9D9DB-BE04-411D-BB81-56D6AB43315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E4E158F6-38BE-412B-AD48-28E4991394F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ClipArt-elem helye 3"/>
          <p:cNvSpPr>
            <a:spLocks noGrp="1"/>
          </p:cNvSpPr>
          <p:nvPr>
            <p:ph type="clipArt" sz="half" idx="2"/>
          </p:nvPr>
        </p:nvSpPr>
        <p:spPr>
          <a:xfrm>
            <a:off x="4648200" y="1981200"/>
            <a:ext cx="3810000" cy="4114800"/>
          </a:xfrm>
        </p:spPr>
        <p:txBody>
          <a:bodyPr/>
          <a:lstStyle/>
          <a:p>
            <a:endParaRPr lang="hu-HU"/>
          </a:p>
        </p:txBody>
      </p:sp>
      <p:sp>
        <p:nvSpPr>
          <p:cNvPr id="5" name="Dátum helye 4"/>
          <p:cNvSpPr>
            <a:spLocks noGrp="1"/>
          </p:cNvSpPr>
          <p:nvPr>
            <p:ph type="dt" sz="half" idx="10"/>
          </p:nvPr>
        </p:nvSpPr>
        <p:spPr>
          <a:xfrm>
            <a:off x="685800" y="6248400"/>
            <a:ext cx="1905000" cy="457200"/>
          </a:xfrm>
        </p:spPr>
        <p:txBody>
          <a:bodyPr/>
          <a:lstStyle>
            <a:lvl1pPr>
              <a:defRPr/>
            </a:lvl1pPr>
          </a:lstStyle>
          <a:p>
            <a:endParaRPr lang="en-US"/>
          </a:p>
        </p:txBody>
      </p:sp>
      <p:sp>
        <p:nvSpPr>
          <p:cNvPr id="6" name="Élőláb helye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Dia számának helye 6"/>
          <p:cNvSpPr>
            <a:spLocks noGrp="1"/>
          </p:cNvSpPr>
          <p:nvPr>
            <p:ph type="sldNum" sz="quarter" idx="12"/>
          </p:nvPr>
        </p:nvSpPr>
        <p:spPr>
          <a:xfrm>
            <a:off x="6553200" y="6248400"/>
            <a:ext cx="1905000" cy="457200"/>
          </a:xfrm>
        </p:spPr>
        <p:txBody>
          <a:bodyPr/>
          <a:lstStyle>
            <a:lvl1pPr>
              <a:defRPr/>
            </a:lvl1pPr>
          </a:lstStyle>
          <a:p>
            <a:fld id="{7BBDC03A-506D-48B1-B74A-E10493A8675B}"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6350BD76-B3D7-4AED-B424-B0F078A56303}" type="slidenum">
              <a:rPr lang="hu-HU"/>
              <a:pPr/>
              <a:t>‹#›</a:t>
            </a:fld>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52F094B8-21CB-455A-BDDF-5783BE4294E0}" type="slidenum">
              <a:rPr lang="hu-HU"/>
              <a:pPr/>
              <a:t>‹#›</a:t>
            </a:fld>
            <a:endParaRPr lang="hu-H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CF42FAB0-FAC6-449D-B360-8398DF300249}" type="slidenum">
              <a:rPr lang="hu-HU"/>
              <a:pPr/>
              <a:t>‹#›</a:t>
            </a:fld>
            <a:endParaRPr lang="hu-H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D545E43C-4224-4B85-9D11-5089B02FF3B8}" type="slidenum">
              <a:rPr lang="hu-HU"/>
              <a:pPr/>
              <a:t>‹#›</a:t>
            </a:fld>
            <a:endParaRPr lang="hu-H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9EEAC155-139B-41C3-A124-3F8D4C8EFFA7}" type="slidenum">
              <a:rPr lang="hu-HU"/>
              <a:pPr/>
              <a:t>‹#›</a:t>
            </a:fld>
            <a:endParaRPr lang="hu-H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1A493598-4DE5-469C-A3BD-97FA56F786C9}"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58B6B4C1-2CAD-4E5A-B31B-69196B28C088}" type="slidenum">
              <a:rPr lang="hu-HU"/>
              <a:pPr/>
              <a:t>‹#›</a:t>
            </a:fld>
            <a:endParaRPr lang="hu-H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60CA6412-55A4-4D64-95F9-44C13948B0A2}" type="slidenum">
              <a:rPr lang="hu-HU"/>
              <a:pPr/>
              <a:t>‹#›</a:t>
            </a:fld>
            <a:endParaRPr lang="hu-H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D54CDB6D-CDFF-40EB-8DA8-8515297794FC}" type="slidenum">
              <a:rPr lang="hu-HU"/>
              <a:pPr/>
              <a:t>‹#›</a:t>
            </a:fld>
            <a:endParaRPr lang="hu-H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779E18E0-6BB2-41C0-BF65-6A1E6B5A7128}" type="slidenum">
              <a:rPr lang="hu-HU"/>
              <a:pPr/>
              <a:t>‹#›</a:t>
            </a:fld>
            <a:endParaRPr lang="hu-H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192D1EB6-5ABB-49C8-9A51-F43E75BD766C}" type="slidenum">
              <a:rPr lang="hu-HU"/>
              <a:pPr/>
              <a:t>‹#›</a:t>
            </a:fld>
            <a:endParaRPr lang="hu-H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A3C1421B-7630-497B-A174-F67C13EB17A5}" type="slidenum">
              <a:rPr lang="hu-HU"/>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5B302A7D-233D-4540-BF6F-AE7B9B63108A}" type="slidenum">
              <a:rPr lang="hu-HU"/>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43AAFC09-2CA1-4647-B42D-4CAF89D95959}"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132F5B93-0DF9-42AF-BA60-BFF80D082567}"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A2DD821C-5899-4FC7-B7D7-5F4AF4ACFE1E}"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384D7FE2-4440-4D10-9CE7-B28326A25320}"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61DC714D-6E08-4A2E-9DD1-F9412EEA1DB9}"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9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hu-HU"/>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hu-HU"/>
          </a:p>
        </p:txBody>
      </p:sp>
      <p:sp>
        <p:nvSpPr>
          <p:cNvPr id="491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1C2F132F-27AB-4E57-B866-970C835A4CEC}" type="slidenum">
              <a:rPr lang="hu-HU"/>
              <a:pPr/>
              <a:t>‹#›</a:t>
            </a:fld>
            <a:endParaRPr lang="hu-HU"/>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1914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Mintaszöveg szerkesztése </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
        <p:nvSpPr>
          <p:cNvPr id="191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endParaRPr lang="en-US"/>
          </a:p>
        </p:txBody>
      </p:sp>
      <p:sp>
        <p:nvSpPr>
          <p:cNvPr id="191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endParaRPr lang="en-US"/>
          </a:p>
        </p:txBody>
      </p:sp>
      <p:sp>
        <p:nvSpPr>
          <p:cNvPr id="191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fld id="{5845995E-2936-4517-B120-82111053844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6" r:id="rId12"/>
  </p:sldLayoutIdLst>
  <p:hf hdr="0" ftr="0" dt="0"/>
  <p:txStyles>
    <p:titleStyle>
      <a:lvl1pPr algn="ctr" rtl="0" fontAlgn="base">
        <a:spcBef>
          <a:spcPct val="0"/>
        </a:spcBef>
        <a:spcAft>
          <a:spcPct val="0"/>
        </a:spcAft>
        <a:defRPr sz="4400">
          <a:solidFill>
            <a:schemeClr val="folHlink"/>
          </a:solidFill>
          <a:latin typeface="+mj-lt"/>
          <a:ea typeface="+mj-ea"/>
          <a:cs typeface="+mj-cs"/>
        </a:defRPr>
      </a:lvl1pPr>
      <a:lvl2pPr algn="ctr" rtl="0" fontAlgn="base">
        <a:spcBef>
          <a:spcPct val="0"/>
        </a:spcBef>
        <a:spcAft>
          <a:spcPct val="0"/>
        </a:spcAft>
        <a:defRPr sz="4400">
          <a:solidFill>
            <a:schemeClr val="folHlink"/>
          </a:solidFill>
          <a:latin typeface="Verdana" pitchFamily="34" charset="0"/>
        </a:defRPr>
      </a:lvl2pPr>
      <a:lvl3pPr algn="ctr" rtl="0" fontAlgn="base">
        <a:spcBef>
          <a:spcPct val="0"/>
        </a:spcBef>
        <a:spcAft>
          <a:spcPct val="0"/>
        </a:spcAft>
        <a:defRPr sz="4400">
          <a:solidFill>
            <a:schemeClr val="folHlink"/>
          </a:solidFill>
          <a:latin typeface="Verdana" pitchFamily="34" charset="0"/>
        </a:defRPr>
      </a:lvl3pPr>
      <a:lvl4pPr algn="ctr" rtl="0" fontAlgn="base">
        <a:spcBef>
          <a:spcPct val="0"/>
        </a:spcBef>
        <a:spcAft>
          <a:spcPct val="0"/>
        </a:spcAft>
        <a:defRPr sz="4400">
          <a:solidFill>
            <a:schemeClr val="folHlink"/>
          </a:solidFill>
          <a:latin typeface="Verdana" pitchFamily="34" charset="0"/>
        </a:defRPr>
      </a:lvl4pPr>
      <a:lvl5pPr algn="ctr" rtl="0" fontAlgn="base">
        <a:spcBef>
          <a:spcPct val="0"/>
        </a:spcBef>
        <a:spcAft>
          <a:spcPct val="0"/>
        </a:spcAft>
        <a:defRPr sz="4400">
          <a:solidFill>
            <a:schemeClr val="folHlink"/>
          </a:solidFill>
          <a:latin typeface="Verdana" pitchFamily="34" charset="0"/>
        </a:defRPr>
      </a:lvl5pPr>
      <a:lvl6pPr marL="457200" algn="ctr" rtl="0" fontAlgn="base">
        <a:spcBef>
          <a:spcPct val="0"/>
        </a:spcBef>
        <a:spcAft>
          <a:spcPct val="0"/>
        </a:spcAft>
        <a:defRPr sz="4400">
          <a:solidFill>
            <a:schemeClr val="folHlink"/>
          </a:solidFill>
          <a:latin typeface="Verdana" pitchFamily="34" charset="0"/>
        </a:defRPr>
      </a:lvl6pPr>
      <a:lvl7pPr marL="914400" algn="ctr" rtl="0" fontAlgn="base">
        <a:spcBef>
          <a:spcPct val="0"/>
        </a:spcBef>
        <a:spcAft>
          <a:spcPct val="0"/>
        </a:spcAft>
        <a:defRPr sz="4400">
          <a:solidFill>
            <a:schemeClr val="folHlink"/>
          </a:solidFill>
          <a:latin typeface="Verdana" pitchFamily="34" charset="0"/>
        </a:defRPr>
      </a:lvl7pPr>
      <a:lvl8pPr marL="1371600" algn="ctr" rtl="0" fontAlgn="base">
        <a:spcBef>
          <a:spcPct val="0"/>
        </a:spcBef>
        <a:spcAft>
          <a:spcPct val="0"/>
        </a:spcAft>
        <a:defRPr sz="4400">
          <a:solidFill>
            <a:schemeClr val="folHlink"/>
          </a:solidFill>
          <a:latin typeface="Verdana" pitchFamily="34" charset="0"/>
        </a:defRPr>
      </a:lvl8pPr>
      <a:lvl9pPr marL="1828800" algn="ctr" rtl="0" fontAlgn="base">
        <a:spcBef>
          <a:spcPct val="0"/>
        </a:spcBef>
        <a:spcAft>
          <a:spcPct val="0"/>
        </a:spcAft>
        <a:defRPr sz="4400">
          <a:solidFill>
            <a:schemeClr val="folHlink"/>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474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47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hu-HU"/>
          </a:p>
        </p:txBody>
      </p:sp>
      <p:sp>
        <p:nvSpPr>
          <p:cNvPr id="447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hu-HU"/>
          </a:p>
        </p:txBody>
      </p:sp>
      <p:sp>
        <p:nvSpPr>
          <p:cNvPr id="447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D9C338C6-D176-4314-9201-11DCA508EA89}"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3"/>
          <p:cNvSpPr>
            <a:spLocks noGrp="1"/>
          </p:cNvSpPr>
          <p:nvPr>
            <p:ph type="sldNum" sz="quarter" idx="12"/>
          </p:nvPr>
        </p:nvSpPr>
        <p:spPr/>
        <p:txBody>
          <a:bodyPr/>
          <a:lstStyle/>
          <a:p>
            <a:fld id="{D3A92B64-7ACF-45D3-A023-1EA96C450EA6}" type="slidenum">
              <a:rPr lang="hu-HU"/>
              <a:pPr/>
              <a:t>1</a:t>
            </a:fld>
            <a:endParaRPr lang="hu-HU"/>
          </a:p>
        </p:txBody>
      </p:sp>
      <p:pic>
        <p:nvPicPr>
          <p:cNvPr id="440324" name="Picture 4" descr="dgcinagy"/>
          <p:cNvPicPr>
            <a:picLocks noChangeAspect="1" noChangeArrowheads="1"/>
          </p:cNvPicPr>
          <p:nvPr/>
        </p:nvPicPr>
        <p:blipFill>
          <a:blip r:embed="rId3" cstate="print"/>
          <a:srcRect/>
          <a:stretch>
            <a:fillRect/>
          </a:stretch>
        </p:blipFill>
        <p:spPr bwMode="auto">
          <a:xfrm>
            <a:off x="9525" y="0"/>
            <a:ext cx="9134475" cy="6848475"/>
          </a:xfrm>
          <a:prstGeom prst="rect">
            <a:avLst/>
          </a:prstGeom>
          <a:noFill/>
        </p:spPr>
      </p:pic>
      <p:pic>
        <p:nvPicPr>
          <p:cNvPr id="440325" name="Picture 5"/>
          <p:cNvPicPr>
            <a:picLocks noChangeAspect="1" noChangeArrowheads="1"/>
          </p:cNvPicPr>
          <p:nvPr/>
        </p:nvPicPr>
        <p:blipFill>
          <a:blip r:embed="rId4" cstate="print"/>
          <a:srcRect/>
          <a:stretch>
            <a:fillRect/>
          </a:stretch>
        </p:blipFill>
        <p:spPr bwMode="auto">
          <a:xfrm>
            <a:off x="6634163" y="4319588"/>
            <a:ext cx="2493962" cy="2522537"/>
          </a:xfrm>
          <a:prstGeom prst="rect">
            <a:avLst/>
          </a:prstGeom>
          <a:noFill/>
          <a:ln w="9525">
            <a:noFill/>
            <a:miter lim="800000"/>
            <a:headEnd/>
            <a:tailEnd/>
          </a:ln>
          <a:effectLst/>
        </p:spPr>
      </p:pic>
      <p:sp>
        <p:nvSpPr>
          <p:cNvPr id="440326" name="Text Box 6"/>
          <p:cNvSpPr txBox="1">
            <a:spLocks noChangeArrowheads="1"/>
          </p:cNvSpPr>
          <p:nvPr/>
        </p:nvSpPr>
        <p:spPr bwMode="auto">
          <a:xfrm>
            <a:off x="442913" y="1325563"/>
            <a:ext cx="8305800" cy="1828800"/>
          </a:xfrm>
          <a:prstGeom prst="rect">
            <a:avLst/>
          </a:prstGeom>
          <a:noFill/>
          <a:ln w="9525">
            <a:noFill/>
            <a:miter lim="800000"/>
            <a:headEnd/>
            <a:tailEnd/>
          </a:ln>
          <a:effectLst/>
        </p:spPr>
        <p:txBody>
          <a:bodyPr>
            <a:spAutoFit/>
          </a:bodyPr>
          <a:lstStyle/>
          <a:p>
            <a:pPr algn="ctr">
              <a:lnSpc>
                <a:spcPct val="120000"/>
              </a:lnSpc>
              <a:spcBef>
                <a:spcPct val="50000"/>
              </a:spcBef>
            </a:pPr>
            <a:r>
              <a:rPr lang="hu-HU" sz="4400" b="1">
                <a:solidFill>
                  <a:srgbClr val="FFFF00"/>
                </a:solidFill>
                <a:effectLst>
                  <a:outerShdw blurRad="38100" dist="38100" dir="2700000" algn="tl">
                    <a:srgbClr val="000000"/>
                  </a:outerShdw>
                </a:effectLst>
                <a:latin typeface="Lucida Console" pitchFamily="49" charset="0"/>
              </a:rPr>
              <a:t>Fertőzés-immunológia</a:t>
            </a:r>
          </a:p>
          <a:p>
            <a:pPr algn="ctr">
              <a:lnSpc>
                <a:spcPct val="120000"/>
              </a:lnSpc>
              <a:spcBef>
                <a:spcPct val="50000"/>
              </a:spcBef>
            </a:pPr>
            <a:r>
              <a:rPr lang="hu-HU" sz="3600" b="1">
                <a:solidFill>
                  <a:srgbClr val="FFFF00"/>
                </a:solidFill>
                <a:effectLst>
                  <a:outerShdw blurRad="38100" dist="38100" dir="2700000" algn="tl">
                    <a:srgbClr val="000000"/>
                  </a:outerShdw>
                </a:effectLst>
                <a:latin typeface="Lucida Console" pitchFamily="49" charset="0"/>
              </a:rPr>
              <a:t>(szeminárium)</a:t>
            </a:r>
            <a:endParaRPr lang="en-GB" sz="3600" b="1">
              <a:solidFill>
                <a:srgbClr val="FFFF00"/>
              </a:solidFill>
              <a:effectLst>
                <a:outerShdw blurRad="38100" dist="38100" dir="2700000" algn="tl">
                  <a:srgbClr val="000000"/>
                </a:outerShdw>
              </a:effectLst>
              <a:latin typeface="Lucida Console"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12"/>
          </p:nvPr>
        </p:nvSpPr>
        <p:spPr/>
        <p:txBody>
          <a:bodyPr/>
          <a:lstStyle/>
          <a:p>
            <a:fld id="{C62D55AB-F911-4EDD-A11C-765E954B0328}" type="slidenum">
              <a:rPr lang="en-US"/>
              <a:pPr/>
              <a:t>10</a:t>
            </a:fld>
            <a:endParaRPr lang="en-US"/>
          </a:p>
        </p:txBody>
      </p:sp>
      <p:sp>
        <p:nvSpPr>
          <p:cNvPr id="517122" name="Rectangle 2"/>
          <p:cNvSpPr>
            <a:spLocks noGrp="1" noChangeArrowheads="1"/>
          </p:cNvSpPr>
          <p:nvPr>
            <p:ph type="body" idx="1"/>
          </p:nvPr>
        </p:nvSpPr>
        <p:spPr>
          <a:xfrm>
            <a:off x="715963" y="2041525"/>
            <a:ext cx="8077200" cy="4129088"/>
          </a:xfrm>
        </p:spPr>
        <p:txBody>
          <a:bodyPr/>
          <a:lstStyle/>
          <a:p>
            <a:pPr>
              <a:buFontTx/>
              <a:buNone/>
            </a:pPr>
            <a:r>
              <a:rPr lang="hu-HU"/>
              <a:t>2</a:t>
            </a:r>
            <a:r>
              <a:rPr lang="hu-HU" sz="2800"/>
              <a:t>) Milyen sejtek termelik az antitesteket?</a:t>
            </a:r>
            <a:br>
              <a:rPr lang="hu-HU" sz="2800"/>
            </a:br>
            <a:endParaRPr lang="hu-HU" sz="2800"/>
          </a:p>
          <a:p>
            <a:pPr>
              <a:buFontTx/>
              <a:buNone/>
            </a:pPr>
            <a:r>
              <a:rPr lang="hu-HU" sz="2800"/>
              <a:t>3) Milyen sejttípus végdifferenciálódási stádiumát képviselik a plazma sejtek?</a:t>
            </a:r>
            <a:br>
              <a:rPr lang="hu-HU" sz="2800"/>
            </a:br>
            <a:endParaRPr lang="hu-HU" sz="2800"/>
          </a:p>
          <a:p>
            <a:pPr>
              <a:buFontTx/>
              <a:buNone/>
            </a:pPr>
            <a:r>
              <a:rPr lang="hu-HU" sz="2800"/>
              <a:t>4)Milyen tényezők kellenek a B sejtek plazma sejtté differenciálódásához?</a:t>
            </a:r>
          </a:p>
          <a:p>
            <a:pPr lvl="1"/>
            <a:endParaRPr lang="hu-HU"/>
          </a:p>
        </p:txBody>
      </p:sp>
      <p:sp>
        <p:nvSpPr>
          <p:cNvPr id="517124" name="Text Box 4"/>
          <p:cNvSpPr txBox="1">
            <a:spLocks noChangeArrowheads="1"/>
          </p:cNvSpPr>
          <p:nvPr/>
        </p:nvSpPr>
        <p:spPr bwMode="auto">
          <a:xfrm>
            <a:off x="701675" y="519113"/>
            <a:ext cx="7832725" cy="1116012"/>
          </a:xfrm>
          <a:prstGeom prst="rect">
            <a:avLst/>
          </a:prstGeom>
          <a:noFill/>
          <a:ln w="9525">
            <a:noFill/>
            <a:miter lim="800000"/>
            <a:headEnd/>
            <a:tailEnd/>
          </a:ln>
          <a:effectLst/>
        </p:spPr>
        <p:txBody>
          <a:bodyPr lIns="92075" tIns="46038" rIns="92075" bIns="46038">
            <a:spAutoFit/>
          </a:bodyPr>
          <a:lstStyle/>
          <a:p>
            <a:pPr>
              <a:lnSpc>
                <a:spcPct val="80000"/>
              </a:lnSpc>
              <a:spcBef>
                <a:spcPct val="20000"/>
              </a:spcBef>
            </a:pPr>
            <a:r>
              <a:rPr lang="hu-HU" sz="2800"/>
              <a:t>1) Milyen szolubilis makromolekulákkal valósul meg </a:t>
            </a:r>
            <a:r>
              <a:rPr lang="hu-HU" sz="2800" b="1">
                <a:solidFill>
                  <a:schemeClr val="folHlink"/>
                </a:solidFill>
              </a:rPr>
              <a:t>a szerzett immunválasz</a:t>
            </a:r>
            <a:r>
              <a:rPr lang="hu-HU" sz="2800"/>
              <a:t> az extracelluláris kórokozók ellen?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7122">
                                            <p:txEl>
                                              <p:pRg st="0" end="0"/>
                                            </p:txEl>
                                          </p:spTgt>
                                        </p:tgtEl>
                                        <p:attrNameLst>
                                          <p:attrName>style.visibility</p:attrName>
                                        </p:attrNameLst>
                                      </p:cBhvr>
                                      <p:to>
                                        <p:strVal val="visible"/>
                                      </p:to>
                                    </p:set>
                                    <p:anim calcmode="lin" valueType="num">
                                      <p:cBhvr additive="base">
                                        <p:cTn id="7" dur="500" fill="hold"/>
                                        <p:tgtEl>
                                          <p:spTgt spid="517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7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7122">
                                            <p:txEl>
                                              <p:pRg st="1" end="1"/>
                                            </p:txEl>
                                          </p:spTgt>
                                        </p:tgtEl>
                                        <p:attrNameLst>
                                          <p:attrName>style.visibility</p:attrName>
                                        </p:attrNameLst>
                                      </p:cBhvr>
                                      <p:to>
                                        <p:strVal val="visible"/>
                                      </p:to>
                                    </p:set>
                                    <p:anim calcmode="lin" valueType="num">
                                      <p:cBhvr additive="base">
                                        <p:cTn id="13" dur="500" fill="hold"/>
                                        <p:tgtEl>
                                          <p:spTgt spid="517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7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7122">
                                            <p:txEl>
                                              <p:pRg st="2" end="2"/>
                                            </p:txEl>
                                          </p:spTgt>
                                        </p:tgtEl>
                                        <p:attrNameLst>
                                          <p:attrName>style.visibility</p:attrName>
                                        </p:attrNameLst>
                                      </p:cBhvr>
                                      <p:to>
                                        <p:strVal val="visible"/>
                                      </p:to>
                                    </p:set>
                                    <p:anim calcmode="lin" valueType="num">
                                      <p:cBhvr additive="base">
                                        <p:cTn id="19" dur="500" fill="hold"/>
                                        <p:tgtEl>
                                          <p:spTgt spid="517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71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 számának helye 5"/>
          <p:cNvSpPr>
            <a:spLocks noGrp="1"/>
          </p:cNvSpPr>
          <p:nvPr>
            <p:ph type="sldNum" sz="quarter" idx="12"/>
          </p:nvPr>
        </p:nvSpPr>
        <p:spPr/>
        <p:txBody>
          <a:bodyPr/>
          <a:lstStyle/>
          <a:p>
            <a:fld id="{6AAAF3A7-D730-46B4-94A0-D868A201B21B}" type="slidenum">
              <a:rPr lang="en-US"/>
              <a:pPr/>
              <a:t>11</a:t>
            </a:fld>
            <a:endParaRPr lang="en-US"/>
          </a:p>
        </p:txBody>
      </p:sp>
      <p:sp>
        <p:nvSpPr>
          <p:cNvPr id="513027" name="Rectangle 3"/>
          <p:cNvSpPr>
            <a:spLocks noGrp="1" noChangeArrowheads="1"/>
          </p:cNvSpPr>
          <p:nvPr>
            <p:ph type="body" idx="1"/>
          </p:nvPr>
        </p:nvSpPr>
        <p:spPr>
          <a:xfrm>
            <a:off x="715963" y="639763"/>
            <a:ext cx="7772400" cy="1828800"/>
          </a:xfrm>
        </p:spPr>
        <p:txBody>
          <a:bodyPr/>
          <a:lstStyle/>
          <a:p>
            <a:r>
              <a:rPr lang="hu-HU" sz="2800"/>
              <a:t>Melyik antitest osztályok játszák a főszerepet az extracelluláris baktériumok elleni a védekezésben?</a:t>
            </a:r>
          </a:p>
        </p:txBody>
      </p:sp>
      <p:grpSp>
        <p:nvGrpSpPr>
          <p:cNvPr id="513036" name="Group 12"/>
          <p:cNvGrpSpPr>
            <a:grpSpLocks/>
          </p:cNvGrpSpPr>
          <p:nvPr/>
        </p:nvGrpSpPr>
        <p:grpSpPr bwMode="auto">
          <a:xfrm>
            <a:off x="1625600" y="2405063"/>
            <a:ext cx="6156325" cy="4452937"/>
            <a:chOff x="1024" y="1515"/>
            <a:chExt cx="3878" cy="2805"/>
          </a:xfrm>
        </p:grpSpPr>
        <p:pic>
          <p:nvPicPr>
            <p:cNvPr id="513029" name="Picture 5"/>
            <p:cNvPicPr>
              <a:picLocks noChangeAspect="1" noChangeArrowheads="1"/>
            </p:cNvPicPr>
            <p:nvPr/>
          </p:nvPicPr>
          <p:blipFill>
            <a:blip r:embed="rId3" cstate="print"/>
            <a:srcRect/>
            <a:stretch>
              <a:fillRect/>
            </a:stretch>
          </p:blipFill>
          <p:spPr bwMode="auto">
            <a:xfrm>
              <a:off x="1024" y="1515"/>
              <a:ext cx="3878" cy="2805"/>
            </a:xfrm>
            <a:prstGeom prst="rect">
              <a:avLst/>
            </a:prstGeom>
            <a:solidFill>
              <a:srgbClr val="FF3300"/>
            </a:solidFill>
            <a:ln w="9525">
              <a:noFill/>
              <a:miter lim="800000"/>
              <a:headEnd/>
              <a:tailEnd/>
            </a:ln>
            <a:effectLst/>
          </p:spPr>
        </p:pic>
        <p:sp>
          <p:nvSpPr>
            <p:cNvPr id="513030" name="AutoShape 6"/>
            <p:cNvSpPr>
              <a:spLocks noChangeArrowheads="1"/>
            </p:cNvSpPr>
            <p:nvPr/>
          </p:nvSpPr>
          <p:spPr bwMode="auto">
            <a:xfrm>
              <a:off x="4029" y="2698"/>
              <a:ext cx="642" cy="309"/>
            </a:xfrm>
            <a:prstGeom prst="wedgeEllipseCallout">
              <a:avLst>
                <a:gd name="adj1" fmla="val -129282"/>
                <a:gd name="adj2" fmla="val 3398"/>
              </a:avLst>
            </a:prstGeom>
            <a:solidFill>
              <a:srgbClr val="FF3300"/>
            </a:solidFill>
            <a:ln w="9525">
              <a:solidFill>
                <a:schemeClr val="tx1"/>
              </a:solidFill>
              <a:miter lim="800000"/>
              <a:headEnd/>
              <a:tailEnd/>
            </a:ln>
            <a:effectLst/>
          </p:spPr>
          <p:txBody>
            <a:bodyPr/>
            <a:lstStyle/>
            <a:p>
              <a:pPr algn="ctr"/>
              <a:r>
                <a:rPr lang="hu-HU" sz="2000">
                  <a:latin typeface="Times New Roman" pitchFamily="18" charset="0"/>
                </a:rPr>
                <a:t>INF</a:t>
              </a:r>
              <a:r>
                <a:rPr lang="hu-HU" sz="2000">
                  <a:latin typeface="Times New Roman" pitchFamily="18" charset="0"/>
                  <a:sym typeface="Symbol" pitchFamily="18" charset="2"/>
                </a:rPr>
                <a:t></a:t>
              </a:r>
              <a:endParaRPr lang="en-GB" sz="2000">
                <a:latin typeface="Times New Roman" pitchFamily="18" charset="0"/>
              </a:endParaRPr>
            </a:p>
          </p:txBody>
        </p:sp>
        <p:sp>
          <p:nvSpPr>
            <p:cNvPr id="513031" name="AutoShape 7"/>
            <p:cNvSpPr>
              <a:spLocks noChangeArrowheads="1"/>
            </p:cNvSpPr>
            <p:nvPr/>
          </p:nvSpPr>
          <p:spPr bwMode="auto">
            <a:xfrm>
              <a:off x="3933" y="3658"/>
              <a:ext cx="642" cy="309"/>
            </a:xfrm>
            <a:prstGeom prst="wedgeEllipseCallout">
              <a:avLst>
                <a:gd name="adj1" fmla="val -129282"/>
                <a:gd name="adj2" fmla="val 3398"/>
              </a:avLst>
            </a:prstGeom>
            <a:solidFill>
              <a:srgbClr val="FF9900"/>
            </a:solidFill>
            <a:ln w="9525">
              <a:solidFill>
                <a:schemeClr val="tx1"/>
              </a:solidFill>
              <a:miter lim="800000"/>
              <a:headEnd/>
              <a:tailEnd/>
            </a:ln>
            <a:effectLst/>
          </p:spPr>
          <p:txBody>
            <a:bodyPr/>
            <a:lstStyle/>
            <a:p>
              <a:pPr algn="ctr"/>
              <a:r>
                <a:rPr lang="hu-HU" sz="2000">
                  <a:latin typeface="Times New Roman" pitchFamily="18" charset="0"/>
                </a:rPr>
                <a:t>IL5</a:t>
              </a:r>
              <a:endParaRPr lang="en-GB" sz="2000">
                <a:latin typeface="Times New Roman" pitchFamily="18" charset="0"/>
              </a:endParaRPr>
            </a:p>
          </p:txBody>
        </p:sp>
        <p:sp>
          <p:nvSpPr>
            <p:cNvPr id="513032" name="Rectangle 8"/>
            <p:cNvSpPr>
              <a:spLocks noChangeArrowheads="1"/>
            </p:cNvSpPr>
            <p:nvPr/>
          </p:nvSpPr>
          <p:spPr bwMode="auto">
            <a:xfrm>
              <a:off x="2599" y="2469"/>
              <a:ext cx="723" cy="323"/>
            </a:xfrm>
            <a:prstGeom prst="rect">
              <a:avLst/>
            </a:prstGeom>
            <a:solidFill>
              <a:srgbClr val="FF7C80"/>
            </a:solidFill>
            <a:ln w="9525">
              <a:noFill/>
              <a:miter lim="800000"/>
              <a:headEnd/>
              <a:tailEnd/>
            </a:ln>
            <a:effectLst/>
          </p:spPr>
          <p:txBody>
            <a:bodyPr wrap="none" anchor="ctr"/>
            <a:lstStyle/>
            <a:p>
              <a:pPr algn="ctr"/>
              <a:r>
                <a:rPr lang="hu-HU" sz="1400" b="1">
                  <a:solidFill>
                    <a:schemeClr val="bg1"/>
                  </a:solidFill>
                  <a:latin typeface="Times New Roman" pitchFamily="18" charset="0"/>
                </a:rPr>
                <a:t>osztályváltás</a:t>
              </a:r>
              <a:br>
                <a:rPr lang="hu-HU" sz="1400" b="1">
                  <a:solidFill>
                    <a:schemeClr val="bg1"/>
                  </a:solidFill>
                  <a:latin typeface="Times New Roman" pitchFamily="18" charset="0"/>
                </a:rPr>
              </a:br>
              <a:r>
                <a:rPr lang="hu-HU" sz="1400" b="1">
                  <a:solidFill>
                    <a:schemeClr val="bg1"/>
                  </a:solidFill>
                  <a:latin typeface="Times New Roman" pitchFamily="18" charset="0"/>
                </a:rPr>
                <a:t>IgG-re</a:t>
              </a:r>
            </a:p>
          </p:txBody>
        </p:sp>
        <p:sp>
          <p:nvSpPr>
            <p:cNvPr id="513033" name="Rectangle 9"/>
            <p:cNvSpPr>
              <a:spLocks noChangeArrowheads="1"/>
            </p:cNvSpPr>
            <p:nvPr/>
          </p:nvSpPr>
          <p:spPr bwMode="auto">
            <a:xfrm>
              <a:off x="2551" y="3452"/>
              <a:ext cx="801" cy="275"/>
            </a:xfrm>
            <a:prstGeom prst="rect">
              <a:avLst/>
            </a:prstGeom>
            <a:solidFill>
              <a:srgbClr val="FFCC00"/>
            </a:solidFill>
            <a:ln w="9525">
              <a:noFill/>
              <a:miter lim="800000"/>
              <a:headEnd/>
              <a:tailEnd/>
            </a:ln>
            <a:effectLst/>
          </p:spPr>
          <p:txBody>
            <a:bodyPr wrap="none" anchor="ctr"/>
            <a:lstStyle/>
            <a:p>
              <a:pPr algn="ctr"/>
              <a:r>
                <a:rPr lang="hu-HU" sz="1400" b="1">
                  <a:solidFill>
                    <a:schemeClr val="bg1"/>
                  </a:solidFill>
                  <a:latin typeface="Times New Roman" pitchFamily="18" charset="0"/>
                </a:rPr>
                <a:t>osztályváltás</a:t>
              </a:r>
              <a:br>
                <a:rPr lang="hu-HU" sz="1400" b="1">
                  <a:solidFill>
                    <a:schemeClr val="bg1"/>
                  </a:solidFill>
                  <a:latin typeface="Times New Roman" pitchFamily="18" charset="0"/>
                </a:rPr>
              </a:br>
              <a:r>
                <a:rPr lang="hu-HU" sz="1400" b="1">
                  <a:solidFill>
                    <a:schemeClr val="bg1"/>
                  </a:solidFill>
                  <a:latin typeface="Times New Roman" pitchFamily="18" charset="0"/>
                </a:rPr>
                <a:t>IgA-ra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3036"/>
                                        </p:tgtEl>
                                        <p:attrNameLst>
                                          <p:attrName>style.visibility</p:attrName>
                                        </p:attrNameLst>
                                      </p:cBhvr>
                                      <p:to>
                                        <p:strVal val="visible"/>
                                      </p:to>
                                    </p:set>
                                    <p:anim calcmode="lin" valueType="num">
                                      <p:cBhvr additive="base">
                                        <p:cTn id="7" dur="500" fill="hold"/>
                                        <p:tgtEl>
                                          <p:spTgt spid="513036"/>
                                        </p:tgtEl>
                                        <p:attrNameLst>
                                          <p:attrName>ppt_x</p:attrName>
                                        </p:attrNameLst>
                                      </p:cBhvr>
                                      <p:tavLst>
                                        <p:tav tm="0">
                                          <p:val>
                                            <p:strVal val="#ppt_x"/>
                                          </p:val>
                                        </p:tav>
                                        <p:tav tm="100000">
                                          <p:val>
                                            <p:strVal val="#ppt_x"/>
                                          </p:val>
                                        </p:tav>
                                      </p:tavLst>
                                    </p:anim>
                                    <p:anim calcmode="lin" valueType="num">
                                      <p:cBhvr additive="base">
                                        <p:cTn id="8" dur="500" fill="hold"/>
                                        <p:tgtEl>
                                          <p:spTgt spid="513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5"/>
          <p:cNvSpPr>
            <a:spLocks noGrp="1"/>
          </p:cNvSpPr>
          <p:nvPr>
            <p:ph type="sldNum" sz="quarter" idx="12"/>
          </p:nvPr>
        </p:nvSpPr>
        <p:spPr/>
        <p:txBody>
          <a:bodyPr/>
          <a:lstStyle/>
          <a:p>
            <a:fld id="{91A172B0-3803-4925-A725-414470D167AA}" type="slidenum">
              <a:rPr lang="en-US"/>
              <a:pPr/>
              <a:t>12</a:t>
            </a:fld>
            <a:endParaRPr lang="en-US"/>
          </a:p>
        </p:txBody>
      </p:sp>
      <p:sp>
        <p:nvSpPr>
          <p:cNvPr id="523266" name="Rectangle 2"/>
          <p:cNvSpPr>
            <a:spLocks noGrp="1" noChangeArrowheads="1"/>
          </p:cNvSpPr>
          <p:nvPr>
            <p:ph type="body" idx="1"/>
          </p:nvPr>
        </p:nvSpPr>
        <p:spPr>
          <a:xfrm>
            <a:off x="715963" y="960438"/>
            <a:ext cx="7772400" cy="4997450"/>
          </a:xfrm>
        </p:spPr>
        <p:txBody>
          <a:bodyPr/>
          <a:lstStyle/>
          <a:p>
            <a:pPr>
              <a:lnSpc>
                <a:spcPct val="90000"/>
              </a:lnSpc>
              <a:buFontTx/>
              <a:buNone/>
            </a:pPr>
            <a:r>
              <a:rPr lang="hu-HU" sz="2400"/>
              <a:t>1) Hol található IgG és IgA?</a:t>
            </a:r>
          </a:p>
          <a:p>
            <a:pPr lvl="1">
              <a:lnSpc>
                <a:spcPct val="90000"/>
              </a:lnSpc>
            </a:pPr>
            <a:endParaRPr lang="hu-HU" sz="2000"/>
          </a:p>
          <a:p>
            <a:pPr>
              <a:lnSpc>
                <a:spcPct val="90000"/>
              </a:lnSpc>
              <a:buFontTx/>
              <a:buNone/>
            </a:pPr>
            <a:r>
              <a:rPr lang="hu-HU" sz="2400"/>
              <a:t>2) Melyik jut át a magzatba?</a:t>
            </a:r>
          </a:p>
          <a:p>
            <a:pPr>
              <a:lnSpc>
                <a:spcPct val="90000"/>
              </a:lnSpc>
              <a:buFontTx/>
              <a:buNone/>
            </a:pPr>
            <a:endParaRPr lang="hu-HU" sz="2400"/>
          </a:p>
          <a:p>
            <a:pPr>
              <a:lnSpc>
                <a:spcPct val="90000"/>
              </a:lnSpc>
              <a:buFontTx/>
              <a:buNone/>
            </a:pPr>
            <a:r>
              <a:rPr lang="hu-HU" sz="2400"/>
              <a:t>3) Melyik jut át az anyatejbe?</a:t>
            </a:r>
          </a:p>
          <a:p>
            <a:pPr lvl="1">
              <a:lnSpc>
                <a:spcPct val="90000"/>
              </a:lnSpc>
              <a:buFontTx/>
              <a:buNone/>
            </a:pPr>
            <a:endParaRPr lang="hu-HU" sz="2000"/>
          </a:p>
          <a:p>
            <a:pPr>
              <a:lnSpc>
                <a:spcPct val="90000"/>
              </a:lnSpc>
              <a:buFontTx/>
              <a:buNone/>
            </a:pPr>
            <a:r>
              <a:rPr lang="hu-HU" sz="2400"/>
              <a:t>4) Hogy nevezik az átjutásért felelős celluláris mechanizmust?</a:t>
            </a:r>
          </a:p>
          <a:p>
            <a:pPr>
              <a:lnSpc>
                <a:spcPct val="90000"/>
              </a:lnSpc>
            </a:pPr>
            <a:endParaRPr lang="hu-HU" sz="2400"/>
          </a:p>
          <a:p>
            <a:pPr>
              <a:lnSpc>
                <a:spcPct val="90000"/>
              </a:lnSpc>
              <a:buFontTx/>
              <a:buNone/>
            </a:pPr>
            <a:r>
              <a:rPr lang="hu-HU" sz="2400"/>
              <a:t>5) Melyik antitest osztály termelődik először?</a:t>
            </a:r>
          </a:p>
          <a:p>
            <a:pPr lvl="1">
              <a:lnSpc>
                <a:spcPct val="90000"/>
              </a:lnSpc>
            </a:pPr>
            <a:endParaRPr lang="hu-HU" sz="2000"/>
          </a:p>
          <a:p>
            <a:pPr>
              <a:lnSpc>
                <a:spcPct val="90000"/>
              </a:lnSpc>
              <a:buFontTx/>
              <a:buNone/>
            </a:pPr>
            <a:r>
              <a:rPr lang="hu-HU" sz="2400"/>
              <a:t>6) Mi a különbség a fenti antitestek szerkezetében? (Lásd köv. oldal)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3266">
                                            <p:txEl>
                                              <p:pRg st="0" end="0"/>
                                            </p:txEl>
                                          </p:spTgt>
                                        </p:tgtEl>
                                        <p:attrNameLst>
                                          <p:attrName>style.visibility</p:attrName>
                                        </p:attrNameLst>
                                      </p:cBhvr>
                                      <p:to>
                                        <p:strVal val="visible"/>
                                      </p:to>
                                    </p:set>
                                    <p:anim calcmode="lin" valueType="num">
                                      <p:cBhvr additive="base">
                                        <p:cTn id="7" dur="500" fill="hold"/>
                                        <p:tgtEl>
                                          <p:spTgt spid="523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3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3266">
                                            <p:txEl>
                                              <p:pRg st="2" end="2"/>
                                            </p:txEl>
                                          </p:spTgt>
                                        </p:tgtEl>
                                        <p:attrNameLst>
                                          <p:attrName>style.visibility</p:attrName>
                                        </p:attrNameLst>
                                      </p:cBhvr>
                                      <p:to>
                                        <p:strVal val="visible"/>
                                      </p:to>
                                    </p:set>
                                    <p:anim calcmode="lin" valueType="num">
                                      <p:cBhvr additive="base">
                                        <p:cTn id="13" dur="500" fill="hold"/>
                                        <p:tgtEl>
                                          <p:spTgt spid="5232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3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3266">
                                            <p:txEl>
                                              <p:pRg st="4" end="4"/>
                                            </p:txEl>
                                          </p:spTgt>
                                        </p:tgtEl>
                                        <p:attrNameLst>
                                          <p:attrName>style.visibility</p:attrName>
                                        </p:attrNameLst>
                                      </p:cBhvr>
                                      <p:to>
                                        <p:strVal val="visible"/>
                                      </p:to>
                                    </p:set>
                                    <p:anim calcmode="lin" valueType="num">
                                      <p:cBhvr additive="base">
                                        <p:cTn id="19" dur="500" fill="hold"/>
                                        <p:tgtEl>
                                          <p:spTgt spid="52326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3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3266">
                                            <p:txEl>
                                              <p:pRg st="6" end="6"/>
                                            </p:txEl>
                                          </p:spTgt>
                                        </p:tgtEl>
                                        <p:attrNameLst>
                                          <p:attrName>style.visibility</p:attrName>
                                        </p:attrNameLst>
                                      </p:cBhvr>
                                      <p:to>
                                        <p:strVal val="visible"/>
                                      </p:to>
                                    </p:set>
                                    <p:anim calcmode="lin" valueType="num">
                                      <p:cBhvr additive="base">
                                        <p:cTn id="25" dur="500" fill="hold"/>
                                        <p:tgtEl>
                                          <p:spTgt spid="52326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32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3266">
                                            <p:txEl>
                                              <p:pRg st="8" end="8"/>
                                            </p:txEl>
                                          </p:spTgt>
                                        </p:tgtEl>
                                        <p:attrNameLst>
                                          <p:attrName>style.visibility</p:attrName>
                                        </p:attrNameLst>
                                      </p:cBhvr>
                                      <p:to>
                                        <p:strVal val="visible"/>
                                      </p:to>
                                    </p:set>
                                    <p:anim calcmode="lin" valueType="num">
                                      <p:cBhvr additive="base">
                                        <p:cTn id="31" dur="500" fill="hold"/>
                                        <p:tgtEl>
                                          <p:spTgt spid="52326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32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3266">
                                            <p:txEl>
                                              <p:pRg st="10" end="10"/>
                                            </p:txEl>
                                          </p:spTgt>
                                        </p:tgtEl>
                                        <p:attrNameLst>
                                          <p:attrName>style.visibility</p:attrName>
                                        </p:attrNameLst>
                                      </p:cBhvr>
                                      <p:to>
                                        <p:strVal val="visible"/>
                                      </p:to>
                                    </p:set>
                                    <p:anim calcmode="lin" valueType="num">
                                      <p:cBhvr additive="base">
                                        <p:cTn id="37" dur="500" fill="hold"/>
                                        <p:tgtEl>
                                          <p:spTgt spid="52326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232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6"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3"/>
          <p:cNvSpPr>
            <a:spLocks noGrp="1"/>
          </p:cNvSpPr>
          <p:nvPr>
            <p:ph type="sldNum" sz="quarter" idx="12"/>
          </p:nvPr>
        </p:nvSpPr>
        <p:spPr/>
        <p:txBody>
          <a:bodyPr/>
          <a:lstStyle/>
          <a:p>
            <a:fld id="{AD40A5AF-07A1-4742-AB8F-7BDEBD8A6D80}" type="slidenum">
              <a:rPr lang="en-US"/>
              <a:pPr/>
              <a:t>13</a:t>
            </a:fld>
            <a:endParaRPr lang="en-US"/>
          </a:p>
        </p:txBody>
      </p:sp>
      <p:pic>
        <p:nvPicPr>
          <p:cNvPr id="514053" name="Picture 5" descr="IGs"/>
          <p:cNvPicPr>
            <a:picLocks noChangeAspect="1" noChangeArrowheads="1"/>
          </p:cNvPicPr>
          <p:nvPr/>
        </p:nvPicPr>
        <p:blipFill>
          <a:blip r:embed="rId3" cstate="print"/>
          <a:srcRect/>
          <a:stretch>
            <a:fillRect/>
          </a:stretch>
        </p:blipFill>
        <p:spPr bwMode="auto">
          <a:xfrm>
            <a:off x="0" y="0"/>
            <a:ext cx="9144000" cy="6851650"/>
          </a:xfrm>
          <a:prstGeom prst="rect">
            <a:avLst/>
          </a:prstGeom>
          <a:noFill/>
        </p:spPr>
      </p:pic>
      <p:sp>
        <p:nvSpPr>
          <p:cNvPr id="514062" name="AutoShape 14"/>
          <p:cNvSpPr>
            <a:spLocks noChangeArrowheads="1"/>
          </p:cNvSpPr>
          <p:nvPr/>
        </p:nvSpPr>
        <p:spPr bwMode="auto">
          <a:xfrm>
            <a:off x="1763713" y="1628775"/>
            <a:ext cx="1079500" cy="360363"/>
          </a:xfrm>
          <a:prstGeom prst="wedgeRoundRectCallout">
            <a:avLst>
              <a:gd name="adj1" fmla="val -110440"/>
              <a:gd name="adj2" fmla="val 165861"/>
              <a:gd name="adj3" fmla="val 16667"/>
            </a:avLst>
          </a:prstGeom>
          <a:solidFill>
            <a:schemeClr val="tx1"/>
          </a:solidFill>
          <a:ln w="9525">
            <a:solidFill>
              <a:srgbClr val="FF3300"/>
            </a:solidFill>
            <a:miter lim="800000"/>
            <a:headEnd/>
            <a:tailEnd/>
          </a:ln>
          <a:effectLst/>
        </p:spPr>
        <p:txBody>
          <a:bodyPr/>
          <a:lstStyle/>
          <a:p>
            <a:pPr algn="ctr"/>
            <a:r>
              <a:rPr lang="hu-HU" sz="1600" b="1">
                <a:solidFill>
                  <a:srgbClr val="000000"/>
                </a:solidFill>
                <a:latin typeface="Times New Roman" pitchFamily="18" charset="0"/>
              </a:rPr>
              <a:t>J lánc</a:t>
            </a:r>
          </a:p>
        </p:txBody>
      </p:sp>
      <p:sp>
        <p:nvSpPr>
          <p:cNvPr id="514063" name="AutoShape 15"/>
          <p:cNvSpPr>
            <a:spLocks noChangeArrowheads="1"/>
          </p:cNvSpPr>
          <p:nvPr/>
        </p:nvSpPr>
        <p:spPr bwMode="auto">
          <a:xfrm>
            <a:off x="4787900" y="2349500"/>
            <a:ext cx="1079500" cy="360363"/>
          </a:xfrm>
          <a:prstGeom prst="wedgeRoundRectCallout">
            <a:avLst>
              <a:gd name="adj1" fmla="val 185000"/>
              <a:gd name="adj2" fmla="val -15199"/>
              <a:gd name="adj3" fmla="val 16667"/>
            </a:avLst>
          </a:prstGeom>
          <a:solidFill>
            <a:schemeClr val="tx1"/>
          </a:solidFill>
          <a:ln w="9525">
            <a:solidFill>
              <a:srgbClr val="FF3300"/>
            </a:solidFill>
            <a:miter lim="800000"/>
            <a:headEnd/>
            <a:tailEnd/>
          </a:ln>
          <a:effectLst/>
        </p:spPr>
        <p:txBody>
          <a:bodyPr/>
          <a:lstStyle/>
          <a:p>
            <a:pPr algn="ctr"/>
            <a:r>
              <a:rPr lang="hu-HU" sz="1600" b="1">
                <a:solidFill>
                  <a:srgbClr val="000000"/>
                </a:solidFill>
                <a:latin typeface="Times New Roman" pitchFamily="18" charset="0"/>
              </a:rPr>
              <a:t>J lánc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12"/>
          </p:nvPr>
        </p:nvSpPr>
        <p:spPr/>
        <p:txBody>
          <a:bodyPr/>
          <a:lstStyle/>
          <a:p>
            <a:fld id="{2BA97B32-856D-435D-BBF6-737017BE8642}" type="slidenum">
              <a:rPr lang="en-US"/>
              <a:pPr/>
              <a:t>14</a:t>
            </a:fld>
            <a:endParaRPr lang="en-US"/>
          </a:p>
        </p:txBody>
      </p:sp>
      <p:sp>
        <p:nvSpPr>
          <p:cNvPr id="518147" name="Rectangle 3"/>
          <p:cNvSpPr>
            <a:spLocks noGrp="1" noChangeArrowheads="1"/>
          </p:cNvSpPr>
          <p:nvPr>
            <p:ph type="body" idx="1"/>
          </p:nvPr>
        </p:nvSpPr>
        <p:spPr>
          <a:xfrm>
            <a:off x="473075" y="823913"/>
            <a:ext cx="3946525" cy="5500687"/>
          </a:xfrm>
        </p:spPr>
        <p:txBody>
          <a:bodyPr/>
          <a:lstStyle/>
          <a:p>
            <a:r>
              <a:rPr lang="hu-HU"/>
              <a:t>Az antitestek milyen effektor mechanizmusokkal tudják eliminálni a kórokozókat?</a:t>
            </a:r>
          </a:p>
          <a:p>
            <a:pPr lvl="1"/>
            <a:endParaRPr lang="hu-HU"/>
          </a:p>
          <a:p>
            <a:pPr lvl="1"/>
            <a:endParaRPr lang="hu-HU"/>
          </a:p>
        </p:txBody>
      </p:sp>
      <p:pic>
        <p:nvPicPr>
          <p:cNvPr id="518148" name="Picture 4" descr="figure 1-24"/>
          <p:cNvPicPr>
            <a:picLocks noChangeAspect="1" noChangeArrowheads="1"/>
          </p:cNvPicPr>
          <p:nvPr/>
        </p:nvPicPr>
        <p:blipFill>
          <a:blip r:embed="rId3" cstate="print"/>
          <a:srcRect/>
          <a:stretch>
            <a:fillRect/>
          </a:stretch>
        </p:blipFill>
        <p:spPr bwMode="auto">
          <a:xfrm>
            <a:off x="4806950" y="0"/>
            <a:ext cx="433705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8148"/>
                                        </p:tgtEl>
                                        <p:attrNameLst>
                                          <p:attrName>style.visibility</p:attrName>
                                        </p:attrNameLst>
                                      </p:cBhvr>
                                      <p:to>
                                        <p:strVal val="visible"/>
                                      </p:to>
                                    </p:set>
                                    <p:anim calcmode="lin" valueType="num">
                                      <p:cBhvr additive="base">
                                        <p:cTn id="7" dur="500" fill="hold"/>
                                        <p:tgtEl>
                                          <p:spTgt spid="518148"/>
                                        </p:tgtEl>
                                        <p:attrNameLst>
                                          <p:attrName>ppt_x</p:attrName>
                                        </p:attrNameLst>
                                      </p:cBhvr>
                                      <p:tavLst>
                                        <p:tav tm="0">
                                          <p:val>
                                            <p:strVal val="1+#ppt_w/2"/>
                                          </p:val>
                                        </p:tav>
                                        <p:tav tm="100000">
                                          <p:val>
                                            <p:strVal val="#ppt_x"/>
                                          </p:val>
                                        </p:tav>
                                      </p:tavLst>
                                    </p:anim>
                                    <p:anim calcmode="lin" valueType="num">
                                      <p:cBhvr additive="base">
                                        <p:cTn id="8" dur="500" fill="hold"/>
                                        <p:tgtEl>
                                          <p:spTgt spid="518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fld id="{D37B0E68-CBC8-4F8D-981B-41EBC0EF2B72}" type="slidenum">
              <a:rPr lang="en-US"/>
              <a:pPr/>
              <a:t>15</a:t>
            </a:fld>
            <a:endParaRPr lang="en-US"/>
          </a:p>
        </p:txBody>
      </p:sp>
      <p:sp>
        <p:nvSpPr>
          <p:cNvPr id="792578" name="Rectangle 2"/>
          <p:cNvSpPr>
            <a:spLocks noGrp="1" noChangeArrowheads="1"/>
          </p:cNvSpPr>
          <p:nvPr>
            <p:ph type="title"/>
          </p:nvPr>
        </p:nvSpPr>
        <p:spPr>
          <a:xfrm>
            <a:off x="685800" y="304800"/>
            <a:ext cx="8080375" cy="1143000"/>
          </a:xfrm>
          <a:noFill/>
          <a:ln/>
        </p:spPr>
        <p:txBody>
          <a:bodyPr lIns="92075" tIns="46038" rIns="92075" bIns="46038"/>
          <a:lstStyle/>
          <a:p>
            <a:r>
              <a:rPr lang="hu-HU" sz="4000"/>
              <a:t>Immunválasz (extarcell.) paraziták ellen</a:t>
            </a:r>
          </a:p>
        </p:txBody>
      </p:sp>
      <p:sp>
        <p:nvSpPr>
          <p:cNvPr id="792579" name="Rectangle 3"/>
          <p:cNvSpPr>
            <a:spLocks noGrp="1" noChangeArrowheads="1"/>
          </p:cNvSpPr>
          <p:nvPr>
            <p:ph type="body" idx="1"/>
          </p:nvPr>
        </p:nvSpPr>
        <p:spPr>
          <a:xfrm>
            <a:off x="533400" y="1676400"/>
            <a:ext cx="7851775" cy="4343400"/>
          </a:xfrm>
          <a:noFill/>
          <a:ln/>
        </p:spPr>
        <p:txBody>
          <a:bodyPr lIns="92075" tIns="46038" rIns="92075" bIns="46038"/>
          <a:lstStyle/>
          <a:p>
            <a:pPr algn="ctr">
              <a:buFontTx/>
              <a:buNone/>
            </a:pPr>
            <a:r>
              <a:rPr lang="hu-HU" sz="2400"/>
              <a:t>Pl. Trypanosoma (álomkór), Ascaris (orsóféreg) </a:t>
            </a:r>
          </a:p>
          <a:p>
            <a:r>
              <a:rPr lang="hu-HU"/>
              <a:t>Eliminációjuk nehéz</a:t>
            </a:r>
          </a:p>
          <a:p>
            <a:pPr lvl="1"/>
            <a:r>
              <a:rPr lang="hu-HU"/>
              <a:t>nagy méret</a:t>
            </a:r>
          </a:p>
          <a:p>
            <a:pPr lvl="2"/>
            <a:r>
              <a:rPr lang="hu-HU" sz="2000"/>
              <a:t>„kimerítik” az immunrendszert</a:t>
            </a:r>
            <a:endParaRPr lang="hu-HU"/>
          </a:p>
          <a:p>
            <a:pPr lvl="1"/>
            <a:r>
              <a:rPr lang="hu-HU"/>
              <a:t>eukarióták</a:t>
            </a:r>
          </a:p>
          <a:p>
            <a:pPr lvl="2"/>
            <a:r>
              <a:rPr lang="hu-HU"/>
              <a:t>hasonló sejtfelszín</a:t>
            </a:r>
          </a:p>
          <a:p>
            <a:pPr lvl="1"/>
            <a:endParaRPr lang="hu-HU"/>
          </a:p>
          <a:p>
            <a:endParaRPr lang="hu-HU"/>
          </a:p>
        </p:txBody>
      </p:sp>
      <p:pic>
        <p:nvPicPr>
          <p:cNvPr id="792580" name="Picture 4" descr="10-16"/>
          <p:cNvPicPr>
            <a:picLocks noChangeAspect="1" noChangeArrowheads="1"/>
          </p:cNvPicPr>
          <p:nvPr/>
        </p:nvPicPr>
        <p:blipFill>
          <a:blip r:embed="rId3" cstate="print"/>
          <a:srcRect/>
          <a:stretch>
            <a:fillRect/>
          </a:stretch>
        </p:blipFill>
        <p:spPr bwMode="auto">
          <a:xfrm>
            <a:off x="5486400" y="3505200"/>
            <a:ext cx="3505200" cy="2373313"/>
          </a:xfrm>
          <a:prstGeom prst="rect">
            <a:avLst/>
          </a:prstGeom>
          <a:noFill/>
        </p:spPr>
      </p:pic>
      <p:sp>
        <p:nvSpPr>
          <p:cNvPr id="792581" name="Line 5"/>
          <p:cNvSpPr>
            <a:spLocks noChangeShapeType="1"/>
          </p:cNvSpPr>
          <p:nvPr/>
        </p:nvSpPr>
        <p:spPr bwMode="auto">
          <a:xfrm>
            <a:off x="4610100" y="2095500"/>
            <a:ext cx="1943100" cy="1943100"/>
          </a:xfrm>
          <a:prstGeom prst="line">
            <a:avLst/>
          </a:prstGeom>
          <a:noFill/>
          <a:ln w="57150">
            <a:solidFill>
              <a:srgbClr val="FF3300"/>
            </a:solidFill>
            <a:round/>
            <a:headEnd type="none" w="sm" len="sm"/>
            <a:tailEnd type="triangle" w="sm" len="sm"/>
          </a:ln>
          <a:effectLst/>
        </p:spPr>
        <p:txBody>
          <a:bodyPr/>
          <a:lstStyle/>
          <a:p>
            <a:endParaRPr lang="hu-HU"/>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ia számának helye 6"/>
          <p:cNvSpPr>
            <a:spLocks noGrp="1"/>
          </p:cNvSpPr>
          <p:nvPr>
            <p:ph type="sldNum" sz="quarter" idx="12"/>
          </p:nvPr>
        </p:nvSpPr>
        <p:spPr/>
        <p:txBody>
          <a:bodyPr/>
          <a:lstStyle/>
          <a:p>
            <a:fld id="{B8CFB601-7F6C-4BB5-9ACE-1329675E6130}" type="slidenum">
              <a:rPr lang="en-US"/>
              <a:pPr/>
              <a:t>16</a:t>
            </a:fld>
            <a:endParaRPr lang="en-US"/>
          </a:p>
        </p:txBody>
      </p:sp>
      <p:sp>
        <p:nvSpPr>
          <p:cNvPr id="794626" name="Rectangle 2"/>
          <p:cNvSpPr>
            <a:spLocks noGrp="1" noChangeArrowheads="1"/>
          </p:cNvSpPr>
          <p:nvPr>
            <p:ph type="body" sz="half" idx="1"/>
          </p:nvPr>
        </p:nvSpPr>
        <p:spPr>
          <a:xfrm>
            <a:off x="498475" y="1522413"/>
            <a:ext cx="4148138" cy="4114800"/>
          </a:xfrm>
        </p:spPr>
        <p:txBody>
          <a:bodyPr/>
          <a:lstStyle/>
          <a:p>
            <a:r>
              <a:rPr lang="hu-HU"/>
              <a:t>makrofág,</a:t>
            </a:r>
          </a:p>
          <a:p>
            <a:r>
              <a:rPr lang="hu-HU"/>
              <a:t>komplement,</a:t>
            </a:r>
          </a:p>
          <a:p>
            <a:pPr eaLnBrk="0" hangingPunct="0">
              <a:spcBef>
                <a:spcPct val="50000"/>
              </a:spcBef>
            </a:pPr>
            <a:r>
              <a:rPr lang="hu-HU" sz="2400"/>
              <a:t>eozinofíl Fc</a:t>
            </a:r>
            <a:r>
              <a:rPr lang="hu-HU" sz="2400">
                <a:sym typeface="Symbol" pitchFamily="18" charset="2"/>
              </a:rPr>
              <a:t>RII: ADCC</a:t>
            </a:r>
            <a:endParaRPr lang="hu-HU" sz="2400"/>
          </a:p>
          <a:p>
            <a:endParaRPr lang="hu-HU"/>
          </a:p>
        </p:txBody>
      </p:sp>
      <p:pic>
        <p:nvPicPr>
          <p:cNvPr id="794627" name="Picture 3" descr="KISKISK2"/>
          <p:cNvPicPr>
            <a:picLocks noChangeAspect="1" noChangeArrowheads="1"/>
          </p:cNvPicPr>
          <p:nvPr/>
        </p:nvPicPr>
        <p:blipFill>
          <a:blip r:embed="rId3" cstate="print"/>
          <a:srcRect/>
          <a:stretch>
            <a:fillRect/>
          </a:stretch>
        </p:blipFill>
        <p:spPr bwMode="auto">
          <a:xfrm>
            <a:off x="7600950" y="258763"/>
            <a:ext cx="1238250" cy="904875"/>
          </a:xfrm>
          <a:prstGeom prst="rect">
            <a:avLst/>
          </a:prstGeom>
          <a:noFill/>
        </p:spPr>
      </p:pic>
      <p:sp>
        <p:nvSpPr>
          <p:cNvPr id="794628" name="Rectangle 4"/>
          <p:cNvSpPr>
            <a:spLocks noGrp="1" noChangeArrowheads="1"/>
          </p:cNvSpPr>
          <p:nvPr>
            <p:ph type="title"/>
          </p:nvPr>
        </p:nvSpPr>
        <p:spPr>
          <a:noFill/>
          <a:ln/>
        </p:spPr>
        <p:txBody>
          <a:bodyPr/>
          <a:lstStyle/>
          <a:p>
            <a:r>
              <a:rPr lang="hu-HU" sz="2800"/>
              <a:t>Parazita ellenes effektor funkciók</a:t>
            </a:r>
            <a:endParaRPr lang="en-GB" sz="2800"/>
          </a:p>
        </p:txBody>
      </p:sp>
      <p:grpSp>
        <p:nvGrpSpPr>
          <p:cNvPr id="794645" name="Group 21"/>
          <p:cNvGrpSpPr>
            <a:grpSpLocks/>
          </p:cNvGrpSpPr>
          <p:nvPr/>
        </p:nvGrpSpPr>
        <p:grpSpPr bwMode="auto">
          <a:xfrm>
            <a:off x="4445000" y="2841625"/>
            <a:ext cx="4495800" cy="3800475"/>
            <a:chOff x="2800" y="1790"/>
            <a:chExt cx="2832" cy="2394"/>
          </a:xfrm>
        </p:grpSpPr>
        <p:pic>
          <p:nvPicPr>
            <p:cNvPr id="794641" name="Picture 17" descr="ADCC"/>
            <p:cNvPicPr>
              <a:picLocks noChangeAspect="1" noChangeArrowheads="1"/>
            </p:cNvPicPr>
            <p:nvPr/>
          </p:nvPicPr>
          <p:blipFill>
            <a:blip r:embed="rId4" cstate="print"/>
            <a:srcRect/>
            <a:stretch>
              <a:fillRect/>
            </a:stretch>
          </p:blipFill>
          <p:spPr bwMode="auto">
            <a:xfrm>
              <a:off x="2800" y="1790"/>
              <a:ext cx="2832" cy="2394"/>
            </a:xfrm>
            <a:prstGeom prst="rect">
              <a:avLst/>
            </a:prstGeom>
            <a:solidFill>
              <a:schemeClr val="tx1"/>
            </a:solidFill>
          </p:spPr>
        </p:pic>
        <p:sp>
          <p:nvSpPr>
            <p:cNvPr id="794642" name="Rectangle 18"/>
            <p:cNvSpPr>
              <a:spLocks noChangeArrowheads="1"/>
            </p:cNvSpPr>
            <p:nvPr/>
          </p:nvSpPr>
          <p:spPr bwMode="auto">
            <a:xfrm>
              <a:off x="5284" y="2187"/>
              <a:ext cx="266" cy="173"/>
            </a:xfrm>
            <a:prstGeom prst="rect">
              <a:avLst/>
            </a:prstGeom>
            <a:solidFill>
              <a:schemeClr val="tx1"/>
            </a:solidFill>
            <a:ln w="9525">
              <a:solidFill>
                <a:schemeClr val="tx1"/>
              </a:solidFill>
              <a:miter lim="800000"/>
              <a:headEnd/>
              <a:tailEnd/>
            </a:ln>
            <a:effectLst/>
          </p:spPr>
          <p:txBody>
            <a:bodyPr wrap="none" lIns="92075" tIns="46038" rIns="92075" bIns="46038" anchor="ctr"/>
            <a:lstStyle/>
            <a:p>
              <a:endParaRPr lang="hu-HU"/>
            </a:p>
          </p:txBody>
        </p:sp>
        <p:sp>
          <p:nvSpPr>
            <p:cNvPr id="794643" name="Rectangle 19"/>
            <p:cNvSpPr>
              <a:spLocks noChangeArrowheads="1"/>
            </p:cNvSpPr>
            <p:nvPr/>
          </p:nvSpPr>
          <p:spPr bwMode="auto">
            <a:xfrm>
              <a:off x="4654" y="2540"/>
              <a:ext cx="266" cy="173"/>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200" b="1">
                  <a:solidFill>
                    <a:srgbClr val="FF9900"/>
                  </a:solidFill>
                </a:rPr>
                <a:t>NK cell</a:t>
              </a:r>
            </a:p>
          </p:txBody>
        </p:sp>
      </p:grpSp>
      <p:sp>
        <p:nvSpPr>
          <p:cNvPr id="794644" name="AutoShape 20"/>
          <p:cNvSpPr>
            <a:spLocks noChangeArrowheads="1"/>
          </p:cNvSpPr>
          <p:nvPr/>
        </p:nvSpPr>
        <p:spPr bwMode="auto">
          <a:xfrm rot="5400000">
            <a:off x="3279775" y="3862388"/>
            <a:ext cx="1201737" cy="903288"/>
          </a:xfrm>
          <a:custGeom>
            <a:avLst/>
            <a:gdLst>
              <a:gd name="G0" fmla="+- 11264 0 0"/>
              <a:gd name="G1" fmla="+- 19701 0 0"/>
              <a:gd name="G2" fmla="+- 9257 0 0"/>
              <a:gd name="G3" fmla="*/ 11264 1 2"/>
              <a:gd name="G4" fmla="+- G3 10800 0"/>
              <a:gd name="G5" fmla="+- 21600 11264 19701"/>
              <a:gd name="G6" fmla="+- 19701 9257 0"/>
              <a:gd name="G7" fmla="*/ G6 1 2"/>
              <a:gd name="G8" fmla="*/ 19701 2 1"/>
              <a:gd name="G9" fmla="+- G8 0 21600"/>
              <a:gd name="G10" fmla="*/ 21600 G0 G1"/>
              <a:gd name="G11" fmla="*/ 21600 G4 G1"/>
              <a:gd name="G12" fmla="*/ 21600 G5 G1"/>
              <a:gd name="G13" fmla="*/ 21600 G7 G1"/>
              <a:gd name="G14" fmla="*/ 19701 1 2"/>
              <a:gd name="G15" fmla="+- G5 0 G4"/>
              <a:gd name="G16" fmla="+- G0 0 G4"/>
              <a:gd name="G17" fmla="*/ G2 G15 G16"/>
              <a:gd name="T0" fmla="*/ 16432 w 21600"/>
              <a:gd name="T1" fmla="*/ 0 h 21600"/>
              <a:gd name="T2" fmla="*/ 11264 w 21600"/>
              <a:gd name="T3" fmla="*/ 9257 h 21600"/>
              <a:gd name="T4" fmla="*/ 0 w 21600"/>
              <a:gd name="T5" fmla="*/ 18016 h 21600"/>
              <a:gd name="T6" fmla="*/ 9851 w 21600"/>
              <a:gd name="T7" fmla="*/ 21600 h 21600"/>
              <a:gd name="T8" fmla="*/ 19701 w 21600"/>
              <a:gd name="T9" fmla="*/ 15875 h 21600"/>
              <a:gd name="T10" fmla="*/ 21600 w 21600"/>
              <a:gd name="T11" fmla="*/ 925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32" y="0"/>
                </a:moveTo>
                <a:lnTo>
                  <a:pt x="11264" y="9257"/>
                </a:lnTo>
                <a:lnTo>
                  <a:pt x="13163" y="9257"/>
                </a:lnTo>
                <a:lnTo>
                  <a:pt x="13163" y="14432"/>
                </a:lnTo>
                <a:lnTo>
                  <a:pt x="0" y="14432"/>
                </a:lnTo>
                <a:lnTo>
                  <a:pt x="0" y="21600"/>
                </a:lnTo>
                <a:lnTo>
                  <a:pt x="19701" y="21600"/>
                </a:lnTo>
                <a:lnTo>
                  <a:pt x="19701" y="9257"/>
                </a:lnTo>
                <a:lnTo>
                  <a:pt x="21600" y="9257"/>
                </a:lnTo>
                <a:close/>
              </a:path>
            </a:pathLst>
          </a:custGeom>
          <a:solidFill>
            <a:schemeClr val="accent1"/>
          </a:solidFill>
          <a:ln w="9525">
            <a:solidFill>
              <a:schemeClr val="tx1"/>
            </a:solidFill>
            <a:miter lim="800000"/>
            <a:headEnd/>
            <a:tailEnd/>
          </a:ln>
          <a:effectLst/>
        </p:spPr>
        <p:txBody>
          <a:bodyPr wrap="none" lIns="92075" tIns="46038" rIns="92075" bIns="46038" anchor="ctr"/>
          <a:lstStyle/>
          <a:p>
            <a:endParaRPr lang="hu-HU"/>
          </a:p>
        </p:txBody>
      </p:sp>
      <p:sp>
        <p:nvSpPr>
          <p:cNvPr id="794646" name="AutoShape 22"/>
          <p:cNvSpPr>
            <a:spLocks noChangeArrowheads="1"/>
          </p:cNvSpPr>
          <p:nvPr/>
        </p:nvSpPr>
        <p:spPr bwMode="auto">
          <a:xfrm>
            <a:off x="4391025" y="5653088"/>
            <a:ext cx="714375" cy="581025"/>
          </a:xfrm>
          <a:prstGeom prst="wedgeRoundRectCallout">
            <a:avLst>
              <a:gd name="adj1" fmla="val 95556"/>
              <a:gd name="adj2" fmla="val -202731"/>
              <a:gd name="adj3" fmla="val 16667"/>
            </a:avLst>
          </a:prstGeom>
          <a:solidFill>
            <a:schemeClr val="accent1"/>
          </a:solidFill>
          <a:ln w="9525">
            <a:solidFill>
              <a:srgbClr val="000000"/>
            </a:solidFill>
            <a:miter lim="800000"/>
            <a:headEnd/>
            <a:tailEnd/>
          </a:ln>
          <a:effectLst/>
        </p:spPr>
        <p:txBody>
          <a:bodyPr lIns="92075" tIns="46038" rIns="92075" bIns="46038"/>
          <a:lstStyle/>
          <a:p>
            <a:pPr algn="ctr"/>
            <a:r>
              <a:rPr lang="hu-HU" sz="3200">
                <a:solidFill>
                  <a:srgbClr val="FF3300"/>
                </a:solidFill>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44984FA5-E4A8-4969-95E1-31C585F63FFF}" type="slidenum">
              <a:rPr lang="en-US"/>
              <a:pPr/>
              <a:t>17</a:t>
            </a:fld>
            <a:endParaRPr lang="en-US"/>
          </a:p>
        </p:txBody>
      </p:sp>
      <p:sp>
        <p:nvSpPr>
          <p:cNvPr id="835586" name="Rectangle 2"/>
          <p:cNvSpPr>
            <a:spLocks noGrp="1" noChangeArrowheads="1"/>
          </p:cNvSpPr>
          <p:nvPr>
            <p:ph type="title"/>
          </p:nvPr>
        </p:nvSpPr>
        <p:spPr>
          <a:xfrm>
            <a:off x="685800" y="317500"/>
            <a:ext cx="7680325" cy="1768475"/>
          </a:xfrm>
          <a:ln>
            <a:solidFill>
              <a:srgbClr val="FF3300"/>
            </a:solidFill>
          </a:ln>
        </p:spPr>
        <p:txBody>
          <a:bodyPr/>
          <a:lstStyle/>
          <a:p>
            <a:pPr algn="l"/>
            <a:r>
              <a:rPr lang="hu-HU" sz="2000">
                <a:solidFill>
                  <a:schemeClr val="tx1"/>
                </a:solidFill>
              </a:rPr>
              <a:t>Az alábbi ábrán egy vérmétely (schistosoma) lárvát látunk középen, körülötte a kisebbek immunsejtek. A médium fertőzött személy szérumát is tartalmazza. </a:t>
            </a:r>
            <a:br>
              <a:rPr lang="hu-HU" sz="2000">
                <a:solidFill>
                  <a:schemeClr val="tx1"/>
                </a:solidFill>
              </a:rPr>
            </a:br>
            <a:r>
              <a:rPr lang="hu-HU" sz="2000">
                <a:solidFill>
                  <a:schemeClr val="tx1"/>
                </a:solidFill>
              </a:rPr>
              <a:t>A korábbiakban elhangzottak alapján válaszolja meg a következő kérdéseket! </a:t>
            </a:r>
            <a:br>
              <a:rPr lang="hu-HU" sz="2000">
                <a:solidFill>
                  <a:schemeClr val="tx1"/>
                </a:solidFill>
              </a:rPr>
            </a:br>
            <a:endParaRPr lang="hu-HU" sz="2000">
              <a:solidFill>
                <a:schemeClr val="tx1"/>
              </a:solidFill>
            </a:endParaRPr>
          </a:p>
        </p:txBody>
      </p:sp>
      <p:pic>
        <p:nvPicPr>
          <p:cNvPr id="835587" name="Picture 3" descr="CH9F33"/>
          <p:cNvPicPr>
            <a:picLocks noChangeAspect="1" noChangeArrowheads="1"/>
          </p:cNvPicPr>
          <p:nvPr/>
        </p:nvPicPr>
        <p:blipFill>
          <a:blip r:embed="rId3" cstate="print"/>
          <a:srcRect/>
          <a:stretch>
            <a:fillRect/>
          </a:stretch>
        </p:blipFill>
        <p:spPr bwMode="auto">
          <a:xfrm>
            <a:off x="579438" y="2317750"/>
            <a:ext cx="3733800" cy="2466975"/>
          </a:xfrm>
          <a:prstGeom prst="rect">
            <a:avLst/>
          </a:prstGeom>
          <a:noFill/>
        </p:spPr>
      </p:pic>
      <p:sp>
        <p:nvSpPr>
          <p:cNvPr id="835588" name="Text Box 4"/>
          <p:cNvSpPr txBox="1">
            <a:spLocks noChangeArrowheads="1"/>
          </p:cNvSpPr>
          <p:nvPr/>
        </p:nvSpPr>
        <p:spPr bwMode="auto">
          <a:xfrm>
            <a:off x="4754563" y="2200275"/>
            <a:ext cx="4130675" cy="3948113"/>
          </a:xfrm>
          <a:prstGeom prst="rect">
            <a:avLst/>
          </a:prstGeom>
          <a:noFill/>
          <a:ln w="9525">
            <a:solidFill>
              <a:schemeClr val="folHlink"/>
            </a:solidFill>
            <a:miter lim="800000"/>
            <a:headEnd/>
            <a:tailEnd/>
          </a:ln>
          <a:effectLst/>
        </p:spPr>
        <p:txBody>
          <a:bodyPr lIns="92075" tIns="46038" rIns="92075" bIns="46038">
            <a:spAutoFit/>
          </a:bodyPr>
          <a:lstStyle/>
          <a:p>
            <a:pPr>
              <a:spcBef>
                <a:spcPct val="50000"/>
              </a:spcBef>
            </a:pPr>
            <a:r>
              <a:rPr lang="hu-HU" sz="1800"/>
              <a:t>A fenti körülmények figyelembe vételével, mely sejtek kapcsolódhatnak a lárvához.</a:t>
            </a:r>
            <a:br>
              <a:rPr lang="hu-HU" sz="1800"/>
            </a:br>
            <a:r>
              <a:rPr lang="hu-HU" sz="1800"/>
              <a:t>A: plazma sejtek</a:t>
            </a:r>
            <a:br>
              <a:rPr lang="hu-HU" sz="1800"/>
            </a:br>
            <a:r>
              <a:rPr lang="hu-HU" sz="1800"/>
              <a:t>B: eozinofil granulociták </a:t>
            </a:r>
            <a:br>
              <a:rPr lang="hu-HU" sz="1800"/>
            </a:br>
            <a:r>
              <a:rPr lang="hu-HU" sz="1800"/>
              <a:t>C: Th0 sejtek</a:t>
            </a:r>
            <a:br>
              <a:rPr lang="hu-HU" sz="1800"/>
            </a:br>
            <a:r>
              <a:rPr lang="hu-HU" sz="1800"/>
              <a:t>D: B1 sejtek</a:t>
            </a:r>
          </a:p>
          <a:p>
            <a:pPr>
              <a:spcBef>
                <a:spcPct val="50000"/>
              </a:spcBef>
            </a:pPr>
            <a:r>
              <a:rPr lang="hu-HU" sz="1800"/>
              <a:t>Ahhoz, hogy a fenti kapcsolódás létrejöjjön, miért volt szükség a fertőzött személy szérumára? </a:t>
            </a:r>
          </a:p>
          <a:p>
            <a:pPr>
              <a:spcBef>
                <a:spcPct val="50000"/>
              </a:spcBef>
            </a:pPr>
            <a:r>
              <a:rPr lang="hu-HU" sz="1800"/>
              <a:t>Hogy nevezik azt a folyamatot amellyel a fenti sejttípus eliminálni szeretné a parazitát?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5588"/>
                                        </p:tgtEl>
                                        <p:attrNameLst>
                                          <p:attrName>style.visibility</p:attrName>
                                        </p:attrNameLst>
                                      </p:cBhvr>
                                      <p:to>
                                        <p:strVal val="visible"/>
                                      </p:to>
                                    </p:set>
                                    <p:anim calcmode="lin" valueType="num">
                                      <p:cBhvr additive="base">
                                        <p:cTn id="7" dur="500" fill="hold"/>
                                        <p:tgtEl>
                                          <p:spTgt spid="835588"/>
                                        </p:tgtEl>
                                        <p:attrNameLst>
                                          <p:attrName>ppt_x</p:attrName>
                                        </p:attrNameLst>
                                      </p:cBhvr>
                                      <p:tavLst>
                                        <p:tav tm="0">
                                          <p:val>
                                            <p:strVal val="1+#ppt_w/2"/>
                                          </p:val>
                                        </p:tav>
                                        <p:tav tm="100000">
                                          <p:val>
                                            <p:strVal val="#ppt_x"/>
                                          </p:val>
                                        </p:tav>
                                      </p:tavLst>
                                    </p:anim>
                                    <p:anim calcmode="lin" valueType="num">
                                      <p:cBhvr additive="base">
                                        <p:cTn id="8" dur="500" fill="hold"/>
                                        <p:tgtEl>
                                          <p:spTgt spid="835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ctrTitle"/>
          </p:nvPr>
        </p:nvSpPr>
        <p:spPr>
          <a:xfrm>
            <a:off x="685800" y="225425"/>
            <a:ext cx="7772400" cy="1470025"/>
          </a:xfrm>
        </p:spPr>
        <p:txBody>
          <a:bodyPr/>
          <a:lstStyle/>
          <a:p>
            <a:r>
              <a:rPr lang="hu-HU" sz="3600"/>
              <a:t>Immunválasz intravezikuláris baktériumok (gombák) ellen</a:t>
            </a:r>
            <a:endParaRPr lang="en-GB" sz="3600"/>
          </a:p>
        </p:txBody>
      </p:sp>
      <p:sp>
        <p:nvSpPr>
          <p:cNvPr id="798723" name="Rectangle 3"/>
          <p:cNvSpPr>
            <a:spLocks noGrp="1" noChangeArrowheads="1"/>
          </p:cNvSpPr>
          <p:nvPr>
            <p:ph type="subTitle" idx="1"/>
          </p:nvPr>
        </p:nvSpPr>
        <p:spPr>
          <a:xfrm>
            <a:off x="1109663" y="1628775"/>
            <a:ext cx="7499350" cy="1752600"/>
          </a:xfrm>
        </p:spPr>
        <p:txBody>
          <a:bodyPr/>
          <a:lstStyle/>
          <a:p>
            <a:r>
              <a:rPr lang="hu-HU" sz="2800"/>
              <a:t>Pl. Mycobacteriumok, Legionella, (Candida)</a:t>
            </a:r>
          </a:p>
        </p:txBody>
      </p:sp>
      <p:pic>
        <p:nvPicPr>
          <p:cNvPr id="798724" name="Picture 4" descr="tuberculosis-cough"/>
          <p:cNvPicPr>
            <a:picLocks noChangeAspect="1" noChangeArrowheads="1"/>
          </p:cNvPicPr>
          <p:nvPr/>
        </p:nvPicPr>
        <p:blipFill>
          <a:blip r:embed="rId3" cstate="print"/>
          <a:srcRect/>
          <a:stretch>
            <a:fillRect/>
          </a:stretch>
        </p:blipFill>
        <p:spPr bwMode="auto">
          <a:xfrm>
            <a:off x="923925" y="2887663"/>
            <a:ext cx="3132138" cy="3051175"/>
          </a:xfrm>
          <a:prstGeom prst="rect">
            <a:avLst/>
          </a:prstGeom>
          <a:noFill/>
        </p:spPr>
      </p:pic>
      <p:pic>
        <p:nvPicPr>
          <p:cNvPr id="798725" name="Picture 5" descr="Lepra"/>
          <p:cNvPicPr>
            <a:picLocks noChangeAspect="1" noChangeArrowheads="1"/>
          </p:cNvPicPr>
          <p:nvPr/>
        </p:nvPicPr>
        <p:blipFill>
          <a:blip r:embed="rId4" cstate="print"/>
          <a:srcRect/>
          <a:stretch>
            <a:fillRect/>
          </a:stretch>
        </p:blipFill>
        <p:spPr bwMode="auto">
          <a:xfrm>
            <a:off x="4240213" y="2879725"/>
            <a:ext cx="4152900" cy="30194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5"/>
          <p:cNvSpPr>
            <a:spLocks noGrp="1"/>
          </p:cNvSpPr>
          <p:nvPr>
            <p:ph type="sldNum" sz="quarter" idx="12"/>
          </p:nvPr>
        </p:nvSpPr>
        <p:spPr/>
        <p:txBody>
          <a:bodyPr/>
          <a:lstStyle/>
          <a:p>
            <a:fld id="{8B1121E4-FDCE-40CA-BD56-2733FBCC2A5D}" type="slidenum">
              <a:rPr lang="en-US"/>
              <a:pPr/>
              <a:t>19</a:t>
            </a:fld>
            <a:endParaRPr lang="en-US"/>
          </a:p>
        </p:txBody>
      </p:sp>
      <p:sp>
        <p:nvSpPr>
          <p:cNvPr id="800771" name="Rectangle 3"/>
          <p:cNvSpPr>
            <a:spLocks noGrp="1" noChangeArrowheads="1"/>
          </p:cNvSpPr>
          <p:nvPr>
            <p:ph type="body" idx="1"/>
          </p:nvPr>
        </p:nvSpPr>
        <p:spPr>
          <a:xfrm>
            <a:off x="517525" y="1630363"/>
            <a:ext cx="7772400" cy="4114800"/>
          </a:xfrm>
        </p:spPr>
        <p:txBody>
          <a:bodyPr/>
          <a:lstStyle/>
          <a:p>
            <a:r>
              <a:rPr lang="hu-HU"/>
              <a:t>Milyen molekulákkal történik az intravezikuláris kórokozók antigénjeinek a bemutatása?</a:t>
            </a:r>
          </a:p>
          <a:p>
            <a:pPr lvl="1">
              <a:buFontTx/>
              <a:buNone/>
            </a:pPr>
            <a:endParaRPr lang="hu-HU"/>
          </a:p>
          <a:p>
            <a:r>
              <a:rPr lang="hu-HU"/>
              <a:t>Milyen sejteknek történik a bemutatás?</a:t>
            </a:r>
          </a:p>
          <a:p>
            <a:pPr lvl="1">
              <a:buFontTx/>
              <a:buNone/>
            </a:pPr>
            <a:endParaRPr lang="hu-HU" baseline="-25000"/>
          </a:p>
          <a:p>
            <a:pPr lvl="1">
              <a:buFontTx/>
              <a:buNone/>
            </a:pPr>
            <a:endParaRPr lang="hu-H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224CF29A-F284-47D5-AE9A-82ABA8910A02}" type="slidenum">
              <a:rPr lang="en-US"/>
              <a:pPr/>
              <a:t>2</a:t>
            </a:fld>
            <a:endParaRPr lang="en-US"/>
          </a:p>
        </p:txBody>
      </p:sp>
      <p:sp>
        <p:nvSpPr>
          <p:cNvPr id="441346" name="Rectangle 2"/>
          <p:cNvSpPr>
            <a:spLocks noGrp="1" noChangeArrowheads="1"/>
          </p:cNvSpPr>
          <p:nvPr>
            <p:ph type="title"/>
          </p:nvPr>
        </p:nvSpPr>
        <p:spPr>
          <a:xfrm>
            <a:off x="228600" y="609600"/>
            <a:ext cx="3001963" cy="1997075"/>
          </a:xfrm>
          <a:noFill/>
          <a:ln/>
        </p:spPr>
        <p:txBody>
          <a:bodyPr lIns="92075" tIns="46038" rIns="92075" bIns="46038"/>
          <a:lstStyle/>
          <a:p>
            <a:r>
              <a:rPr lang="hu-HU" sz="3200"/>
              <a:t>Az immunológia védekezés</a:t>
            </a:r>
            <a:r>
              <a:rPr lang="hu-HU" sz="2800"/>
              <a:t> sajátosságai</a:t>
            </a:r>
          </a:p>
        </p:txBody>
      </p:sp>
      <p:sp>
        <p:nvSpPr>
          <p:cNvPr id="441347" name="Rectangle 3"/>
          <p:cNvSpPr>
            <a:spLocks noGrp="1" noChangeArrowheads="1"/>
          </p:cNvSpPr>
          <p:nvPr>
            <p:ph type="body" idx="4294967295"/>
          </p:nvPr>
        </p:nvSpPr>
        <p:spPr>
          <a:xfrm>
            <a:off x="0" y="3098800"/>
            <a:ext cx="3154363" cy="3759200"/>
          </a:xfrm>
          <a:noFill/>
          <a:ln/>
        </p:spPr>
        <p:txBody>
          <a:bodyPr lIns="92075" tIns="46038" rIns="92075" bIns="46038"/>
          <a:lstStyle/>
          <a:p>
            <a:r>
              <a:rPr lang="hu-HU" sz="2400"/>
              <a:t>Veleszületett + szerzett elemek kombinálódása</a:t>
            </a:r>
          </a:p>
          <a:p>
            <a:endParaRPr lang="hu-HU" sz="2400"/>
          </a:p>
          <a:p>
            <a:pPr lvl="1"/>
            <a:endParaRPr lang="en-US" sz="2400"/>
          </a:p>
          <a:p>
            <a:pPr lvl="1"/>
            <a:endParaRPr lang="hu-HU" sz="2400"/>
          </a:p>
          <a:p>
            <a:endParaRPr lang="hu-HU" sz="2400"/>
          </a:p>
        </p:txBody>
      </p:sp>
      <p:pic>
        <p:nvPicPr>
          <p:cNvPr id="441349" name="Picture 5"/>
          <p:cNvPicPr>
            <a:picLocks noChangeAspect="1" noChangeArrowheads="1"/>
          </p:cNvPicPr>
          <p:nvPr/>
        </p:nvPicPr>
        <p:blipFill>
          <a:blip r:embed="rId3" cstate="print"/>
          <a:srcRect t="9045"/>
          <a:stretch>
            <a:fillRect/>
          </a:stretch>
        </p:blipFill>
        <p:spPr bwMode="auto">
          <a:xfrm>
            <a:off x="3240088" y="355600"/>
            <a:ext cx="5903912" cy="6213475"/>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 calcmode="lin" valueType="num">
                                      <p:cBhvr additive="base">
                                        <p:cTn id="7" dur="500" fill="hold"/>
                                        <p:tgtEl>
                                          <p:spTgt spid="441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13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4"/>
          <p:cNvSpPr>
            <a:spLocks noGrp="1"/>
          </p:cNvSpPr>
          <p:nvPr>
            <p:ph type="sldNum" sz="quarter" idx="12"/>
          </p:nvPr>
        </p:nvSpPr>
        <p:spPr/>
        <p:txBody>
          <a:bodyPr/>
          <a:lstStyle/>
          <a:p>
            <a:fld id="{19FD9C61-D7AB-4572-A23A-25661F725CDF}" type="slidenum">
              <a:rPr lang="en-US"/>
              <a:pPr/>
              <a:t>20</a:t>
            </a:fld>
            <a:endParaRPr lang="en-US"/>
          </a:p>
        </p:txBody>
      </p:sp>
      <p:sp>
        <p:nvSpPr>
          <p:cNvPr id="801794" name="Rectangle 2"/>
          <p:cNvSpPr>
            <a:spLocks noGrp="1" noChangeArrowheads="1"/>
          </p:cNvSpPr>
          <p:nvPr>
            <p:ph type="title"/>
          </p:nvPr>
        </p:nvSpPr>
        <p:spPr/>
        <p:txBody>
          <a:bodyPr/>
          <a:lstStyle/>
          <a:p>
            <a:r>
              <a:rPr lang="hu-HU" sz="3200"/>
              <a:t>A védekezés két kulcs citokinje és hatásaik</a:t>
            </a:r>
          </a:p>
        </p:txBody>
      </p:sp>
      <p:grpSp>
        <p:nvGrpSpPr>
          <p:cNvPr id="801795" name="Group 3"/>
          <p:cNvGrpSpPr>
            <a:grpSpLocks/>
          </p:cNvGrpSpPr>
          <p:nvPr/>
        </p:nvGrpSpPr>
        <p:grpSpPr bwMode="auto">
          <a:xfrm>
            <a:off x="2497138" y="1981200"/>
            <a:ext cx="4149725" cy="4165600"/>
            <a:chOff x="1573" y="1248"/>
            <a:chExt cx="2614" cy="2624"/>
          </a:xfrm>
        </p:grpSpPr>
        <p:pic>
          <p:nvPicPr>
            <p:cNvPr id="801796" name="Picture 4" descr="u3fig2p"/>
            <p:cNvPicPr>
              <a:picLocks noChangeAspect="1" noChangeArrowheads="1"/>
            </p:cNvPicPr>
            <p:nvPr/>
          </p:nvPicPr>
          <p:blipFill>
            <a:blip r:embed="rId3" cstate="print"/>
            <a:srcRect/>
            <a:stretch>
              <a:fillRect/>
            </a:stretch>
          </p:blipFill>
          <p:spPr bwMode="auto">
            <a:xfrm>
              <a:off x="1573" y="1248"/>
              <a:ext cx="2614" cy="2606"/>
            </a:xfrm>
            <a:prstGeom prst="rect">
              <a:avLst/>
            </a:prstGeom>
            <a:noFill/>
          </p:spPr>
        </p:pic>
        <p:sp>
          <p:nvSpPr>
            <p:cNvPr id="801797" name="AutoShape 5"/>
            <p:cNvSpPr>
              <a:spLocks noChangeArrowheads="1"/>
            </p:cNvSpPr>
            <p:nvPr/>
          </p:nvSpPr>
          <p:spPr bwMode="auto">
            <a:xfrm>
              <a:off x="2663" y="1606"/>
              <a:ext cx="699" cy="397"/>
            </a:xfrm>
            <a:prstGeom prst="rightArrow">
              <a:avLst>
                <a:gd name="adj1" fmla="val 50000"/>
                <a:gd name="adj2" fmla="val 44018"/>
              </a:avLst>
            </a:prstGeom>
            <a:solidFill>
              <a:srgbClr val="FF9900"/>
            </a:solidFill>
            <a:ln w="9525">
              <a:solidFill>
                <a:schemeClr val="tx1"/>
              </a:solidFill>
              <a:miter lim="800000"/>
              <a:headEnd/>
              <a:tailEnd/>
            </a:ln>
            <a:effectLst/>
          </p:spPr>
          <p:txBody>
            <a:bodyPr wrap="none" lIns="92075" tIns="46038" rIns="92075" bIns="46038" anchor="ctr"/>
            <a:lstStyle/>
            <a:p>
              <a:pPr algn="ctr"/>
              <a:r>
                <a:rPr lang="hu-HU" sz="2400" b="1">
                  <a:latin typeface="Times New Roman" pitchFamily="18" charset="0"/>
                </a:rPr>
                <a:t>IL12</a:t>
              </a:r>
            </a:p>
          </p:txBody>
        </p:sp>
        <p:sp>
          <p:nvSpPr>
            <p:cNvPr id="801798" name="AutoShape 6"/>
            <p:cNvSpPr>
              <a:spLocks noChangeArrowheads="1"/>
            </p:cNvSpPr>
            <p:nvPr/>
          </p:nvSpPr>
          <p:spPr bwMode="auto">
            <a:xfrm>
              <a:off x="2536" y="3434"/>
              <a:ext cx="535" cy="438"/>
            </a:xfrm>
            <a:prstGeom prst="leftArrow">
              <a:avLst>
                <a:gd name="adj1" fmla="val 50000"/>
                <a:gd name="adj2" fmla="val 30537"/>
              </a:avLst>
            </a:prstGeom>
            <a:solidFill>
              <a:srgbClr val="FF3300"/>
            </a:solidFill>
            <a:ln w="9525">
              <a:noFill/>
              <a:miter lim="800000"/>
              <a:headEnd/>
              <a:tailEnd/>
            </a:ln>
            <a:effectLst/>
          </p:spPr>
          <p:txBody>
            <a:bodyPr wrap="none" lIns="92075" tIns="46038" rIns="92075" bIns="46038" anchor="ctr"/>
            <a:lstStyle/>
            <a:p>
              <a:pPr algn="ctr"/>
              <a:r>
                <a:rPr lang="hu-HU" sz="2400" b="1">
                  <a:solidFill>
                    <a:srgbClr val="99FF33"/>
                  </a:solidFill>
                  <a:latin typeface="Times New Roman" pitchFamily="18" charset="0"/>
                </a:rPr>
                <a:t>IFN</a:t>
              </a:r>
              <a:r>
                <a:rPr lang="hu-HU" sz="2400" b="1">
                  <a:solidFill>
                    <a:srgbClr val="99FF33"/>
                  </a:solidFill>
                  <a:latin typeface="Times New Roman" pitchFamily="18" charset="0"/>
                  <a:sym typeface="Symbol" pitchFamily="18" charset="2"/>
                </a:rPr>
                <a:t></a:t>
              </a:r>
              <a:endParaRPr lang="hu-HU" sz="2400" b="1">
                <a:solidFill>
                  <a:srgbClr val="99FF33"/>
                </a:solidFill>
                <a:latin typeface="Times New Roman" pitchFamily="18"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5"/>
          <p:cNvSpPr>
            <a:spLocks noGrp="1"/>
          </p:cNvSpPr>
          <p:nvPr>
            <p:ph type="sldNum" sz="quarter" idx="12"/>
          </p:nvPr>
        </p:nvSpPr>
        <p:spPr/>
        <p:txBody>
          <a:bodyPr/>
          <a:lstStyle/>
          <a:p>
            <a:fld id="{6C136634-CC35-46B6-AF83-72F664E8B728}" type="slidenum">
              <a:rPr lang="en-US"/>
              <a:pPr/>
              <a:t>21</a:t>
            </a:fld>
            <a:endParaRPr lang="en-US"/>
          </a:p>
        </p:txBody>
      </p:sp>
      <p:sp>
        <p:nvSpPr>
          <p:cNvPr id="806914" name="Rectangle 2"/>
          <p:cNvSpPr>
            <a:spLocks noGrp="1" noChangeArrowheads="1"/>
          </p:cNvSpPr>
          <p:nvPr>
            <p:ph type="title"/>
          </p:nvPr>
        </p:nvSpPr>
        <p:spPr/>
        <p:txBody>
          <a:bodyPr/>
          <a:lstStyle/>
          <a:p>
            <a:r>
              <a:rPr lang="hu-HU" sz="4000"/>
              <a:t>Immunválasz citoszol kórokozók (vírusok baktériumok) ellen.</a:t>
            </a:r>
          </a:p>
        </p:txBody>
      </p:sp>
      <p:sp>
        <p:nvSpPr>
          <p:cNvPr id="806915" name="Rectangle 3"/>
          <p:cNvSpPr>
            <a:spLocks noGrp="1" noChangeArrowheads="1"/>
          </p:cNvSpPr>
          <p:nvPr>
            <p:ph type="body" idx="1"/>
          </p:nvPr>
        </p:nvSpPr>
        <p:spPr>
          <a:xfrm>
            <a:off x="685800" y="2759075"/>
            <a:ext cx="7772400" cy="2393950"/>
          </a:xfrm>
        </p:spPr>
        <p:txBody>
          <a:bodyPr/>
          <a:lstStyle/>
          <a:p>
            <a:r>
              <a:rPr lang="hu-HU"/>
              <a:t>Pl. Herpes, Pox, Hepatitis, Chlamydia</a:t>
            </a:r>
            <a:endParaRPr lang="en-GB"/>
          </a:p>
          <a:p>
            <a:endParaRPr lang="hu-HU"/>
          </a:p>
        </p:txBody>
      </p:sp>
      <p:pic>
        <p:nvPicPr>
          <p:cNvPr id="806917" name="Picture 5" descr="light-virus-1"/>
          <p:cNvPicPr>
            <a:picLocks noChangeAspect="1" noChangeArrowheads="1"/>
          </p:cNvPicPr>
          <p:nvPr/>
        </p:nvPicPr>
        <p:blipFill>
          <a:blip r:embed="rId3" cstate="print"/>
          <a:srcRect/>
          <a:stretch>
            <a:fillRect/>
          </a:stretch>
        </p:blipFill>
        <p:spPr bwMode="auto">
          <a:xfrm>
            <a:off x="4740275" y="3448050"/>
            <a:ext cx="3810000" cy="2857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4"/>
          <p:cNvSpPr>
            <a:spLocks noGrp="1"/>
          </p:cNvSpPr>
          <p:nvPr>
            <p:ph type="sldNum" sz="quarter" idx="12"/>
          </p:nvPr>
        </p:nvSpPr>
        <p:spPr/>
        <p:txBody>
          <a:bodyPr/>
          <a:lstStyle/>
          <a:p>
            <a:fld id="{DE867B11-B79E-455A-AE7E-F5B578B5E0FE}" type="slidenum">
              <a:rPr lang="en-US"/>
              <a:pPr/>
              <a:t>22</a:t>
            </a:fld>
            <a:endParaRPr lang="en-US"/>
          </a:p>
        </p:txBody>
      </p:sp>
      <p:sp>
        <p:nvSpPr>
          <p:cNvPr id="807938" name="Rectangle 2"/>
          <p:cNvSpPr>
            <a:spLocks noGrp="1" noChangeArrowheads="1"/>
          </p:cNvSpPr>
          <p:nvPr>
            <p:ph type="title"/>
          </p:nvPr>
        </p:nvSpPr>
        <p:spPr>
          <a:xfrm>
            <a:off x="228600" y="609600"/>
            <a:ext cx="3778250" cy="3017838"/>
          </a:xfrm>
        </p:spPr>
        <p:txBody>
          <a:bodyPr/>
          <a:lstStyle/>
          <a:p>
            <a:r>
              <a:rPr lang="hu-HU" sz="4000"/>
              <a:t>Az antivirális immunválasz</a:t>
            </a:r>
            <a:r>
              <a:rPr lang="hu-HU" sz="3600"/>
              <a:t> mechanizmusai</a:t>
            </a:r>
          </a:p>
        </p:txBody>
      </p:sp>
      <p:pic>
        <p:nvPicPr>
          <p:cNvPr id="807939" name="Picture 3"/>
          <p:cNvPicPr>
            <a:picLocks noChangeAspect="1" noChangeArrowheads="1"/>
          </p:cNvPicPr>
          <p:nvPr/>
        </p:nvPicPr>
        <p:blipFill>
          <a:blip r:embed="rId3" cstate="print"/>
          <a:srcRect/>
          <a:stretch>
            <a:fillRect/>
          </a:stretch>
        </p:blipFill>
        <p:spPr bwMode="auto">
          <a:xfrm>
            <a:off x="3962400" y="0"/>
            <a:ext cx="5181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 számának helye 5"/>
          <p:cNvSpPr>
            <a:spLocks noGrp="1"/>
          </p:cNvSpPr>
          <p:nvPr>
            <p:ph type="sldNum" sz="quarter" idx="12"/>
          </p:nvPr>
        </p:nvSpPr>
        <p:spPr/>
        <p:txBody>
          <a:bodyPr/>
          <a:lstStyle/>
          <a:p>
            <a:fld id="{4C6537AD-F9AA-495F-AA66-47A4DC14165D}" type="slidenum">
              <a:rPr lang="en-US"/>
              <a:pPr/>
              <a:t>23</a:t>
            </a:fld>
            <a:endParaRPr lang="en-US"/>
          </a:p>
        </p:txBody>
      </p:sp>
      <p:grpSp>
        <p:nvGrpSpPr>
          <p:cNvPr id="808962" name="Group 2"/>
          <p:cNvGrpSpPr>
            <a:grpSpLocks/>
          </p:cNvGrpSpPr>
          <p:nvPr/>
        </p:nvGrpSpPr>
        <p:grpSpPr bwMode="auto">
          <a:xfrm>
            <a:off x="2803525" y="1416050"/>
            <a:ext cx="3757613" cy="4648200"/>
            <a:chOff x="1766" y="1212"/>
            <a:chExt cx="2367" cy="2928"/>
          </a:xfrm>
        </p:grpSpPr>
        <p:pic>
          <p:nvPicPr>
            <p:cNvPr id="808963" name="Picture 3" descr="ch2f40"/>
            <p:cNvPicPr>
              <a:picLocks noChangeAspect="1" noChangeArrowheads="1"/>
            </p:cNvPicPr>
            <p:nvPr/>
          </p:nvPicPr>
          <p:blipFill>
            <a:blip r:embed="rId3" cstate="print"/>
            <a:srcRect/>
            <a:stretch>
              <a:fillRect/>
            </a:stretch>
          </p:blipFill>
          <p:spPr bwMode="auto">
            <a:xfrm>
              <a:off x="1766" y="1212"/>
              <a:ext cx="2367" cy="2928"/>
            </a:xfrm>
            <a:prstGeom prst="rect">
              <a:avLst/>
            </a:prstGeom>
            <a:noFill/>
          </p:spPr>
        </p:pic>
        <p:sp>
          <p:nvSpPr>
            <p:cNvPr id="808964" name="Text Box 4"/>
            <p:cNvSpPr txBox="1">
              <a:spLocks noChangeArrowheads="1"/>
            </p:cNvSpPr>
            <p:nvPr/>
          </p:nvSpPr>
          <p:spPr bwMode="auto">
            <a:xfrm>
              <a:off x="1840" y="2982"/>
              <a:ext cx="2201" cy="288"/>
            </a:xfrm>
            <a:prstGeom prst="rect">
              <a:avLst/>
            </a:prstGeom>
            <a:solidFill>
              <a:schemeClr val="tx1"/>
            </a:solidFill>
            <a:ln w="9525">
              <a:noFill/>
              <a:miter lim="800000"/>
              <a:headEnd/>
              <a:tailEnd/>
            </a:ln>
            <a:effectLst/>
          </p:spPr>
          <p:txBody>
            <a:bodyPr lIns="92075" tIns="46038" rIns="92075" bIns="46038">
              <a:spAutoFit/>
            </a:bodyPr>
            <a:lstStyle/>
            <a:p>
              <a:pPr algn="ctr">
                <a:spcBef>
                  <a:spcPct val="50000"/>
                </a:spcBef>
              </a:pPr>
              <a:r>
                <a:rPr lang="hu-HU" sz="2400">
                  <a:solidFill>
                    <a:srgbClr val="A80000"/>
                  </a:solidFill>
                  <a:latin typeface="Times New Roman" pitchFamily="18" charset="0"/>
                </a:rPr>
                <a:t>Vírus replikáció gátlása</a:t>
              </a:r>
              <a:endParaRPr lang="en-GB" sz="2400">
                <a:solidFill>
                  <a:srgbClr val="A80000"/>
                </a:solidFill>
                <a:latin typeface="Times New Roman" pitchFamily="18" charset="0"/>
              </a:endParaRPr>
            </a:p>
          </p:txBody>
        </p:sp>
        <p:sp>
          <p:nvSpPr>
            <p:cNvPr id="808965" name="Text Box 5"/>
            <p:cNvSpPr txBox="1">
              <a:spLocks noChangeArrowheads="1"/>
            </p:cNvSpPr>
            <p:nvPr/>
          </p:nvSpPr>
          <p:spPr bwMode="auto">
            <a:xfrm>
              <a:off x="1833" y="3411"/>
              <a:ext cx="2201" cy="250"/>
            </a:xfrm>
            <a:prstGeom prst="rect">
              <a:avLst/>
            </a:prstGeom>
            <a:solidFill>
              <a:schemeClr val="tx1"/>
            </a:solidFill>
            <a:ln w="9525">
              <a:noFill/>
              <a:miter lim="800000"/>
              <a:headEnd/>
              <a:tailEnd/>
            </a:ln>
            <a:effectLst/>
          </p:spPr>
          <p:txBody>
            <a:bodyPr lIns="92075" tIns="46038" rIns="92075" bIns="46038">
              <a:spAutoFit/>
            </a:bodyPr>
            <a:lstStyle/>
            <a:p>
              <a:pPr algn="ctr">
                <a:spcBef>
                  <a:spcPct val="50000"/>
                </a:spcBef>
              </a:pPr>
              <a:r>
                <a:rPr lang="hu-HU" sz="2000">
                  <a:solidFill>
                    <a:srgbClr val="A80000"/>
                  </a:solidFill>
                  <a:latin typeface="Times New Roman" pitchFamily="18" charset="0"/>
                </a:rPr>
                <a:t>MHC I expresszió növelése</a:t>
              </a:r>
              <a:endParaRPr lang="en-GB" sz="2000">
                <a:solidFill>
                  <a:srgbClr val="A80000"/>
                </a:solidFill>
                <a:latin typeface="Times New Roman" pitchFamily="18" charset="0"/>
              </a:endParaRPr>
            </a:p>
          </p:txBody>
        </p:sp>
        <p:sp>
          <p:nvSpPr>
            <p:cNvPr id="808966" name="Text Box 6"/>
            <p:cNvSpPr txBox="1">
              <a:spLocks noChangeArrowheads="1"/>
            </p:cNvSpPr>
            <p:nvPr/>
          </p:nvSpPr>
          <p:spPr bwMode="auto">
            <a:xfrm>
              <a:off x="1821" y="3800"/>
              <a:ext cx="2201" cy="288"/>
            </a:xfrm>
            <a:prstGeom prst="rect">
              <a:avLst/>
            </a:prstGeom>
            <a:solidFill>
              <a:schemeClr val="tx1"/>
            </a:solidFill>
            <a:ln w="9525">
              <a:noFill/>
              <a:miter lim="800000"/>
              <a:headEnd/>
              <a:tailEnd/>
            </a:ln>
            <a:effectLst/>
          </p:spPr>
          <p:txBody>
            <a:bodyPr lIns="92075" tIns="46038" rIns="92075" bIns="46038">
              <a:spAutoFit/>
            </a:bodyPr>
            <a:lstStyle/>
            <a:p>
              <a:pPr algn="ctr">
                <a:spcBef>
                  <a:spcPct val="50000"/>
                </a:spcBef>
              </a:pPr>
              <a:r>
                <a:rPr lang="hu-HU" sz="2400">
                  <a:solidFill>
                    <a:srgbClr val="A80000"/>
                  </a:solidFill>
                  <a:latin typeface="Times New Roman" pitchFamily="18" charset="0"/>
                </a:rPr>
                <a:t>NK sejt aktiváció</a:t>
              </a:r>
              <a:endParaRPr lang="en-GB" sz="2400">
                <a:solidFill>
                  <a:srgbClr val="A80000"/>
                </a:solidFill>
                <a:latin typeface="Times New Roman" pitchFamily="18" charset="0"/>
              </a:endParaRPr>
            </a:p>
          </p:txBody>
        </p:sp>
        <p:sp>
          <p:nvSpPr>
            <p:cNvPr id="808967" name="Text Box 7"/>
            <p:cNvSpPr txBox="1">
              <a:spLocks noChangeArrowheads="1"/>
            </p:cNvSpPr>
            <p:nvPr/>
          </p:nvSpPr>
          <p:spPr bwMode="auto">
            <a:xfrm>
              <a:off x="1795" y="1261"/>
              <a:ext cx="2201" cy="288"/>
            </a:xfrm>
            <a:prstGeom prst="rect">
              <a:avLst/>
            </a:prstGeom>
            <a:solidFill>
              <a:schemeClr val="tx1"/>
            </a:solidFill>
            <a:ln w="9525">
              <a:noFill/>
              <a:miter lim="800000"/>
              <a:headEnd/>
              <a:tailEnd/>
            </a:ln>
            <a:effectLst/>
          </p:spPr>
          <p:txBody>
            <a:bodyPr lIns="92075" tIns="46038" rIns="92075" bIns="46038">
              <a:spAutoFit/>
            </a:bodyPr>
            <a:lstStyle/>
            <a:p>
              <a:pPr algn="ctr">
                <a:spcBef>
                  <a:spcPct val="50000"/>
                </a:spcBef>
              </a:pPr>
              <a:r>
                <a:rPr lang="hu-HU" sz="2400">
                  <a:solidFill>
                    <a:srgbClr val="008000"/>
                  </a:solidFill>
                  <a:latin typeface="Times New Roman" pitchFamily="18" charset="0"/>
                </a:rPr>
                <a:t>Vírus fertőzött sejt</a:t>
              </a:r>
              <a:endParaRPr lang="en-GB" sz="2400">
                <a:solidFill>
                  <a:srgbClr val="008000"/>
                </a:solidFill>
                <a:latin typeface="Times New Roman" pitchFamily="18" charset="0"/>
              </a:endParaRPr>
            </a:p>
          </p:txBody>
        </p:sp>
      </p:grpSp>
      <p:sp>
        <p:nvSpPr>
          <p:cNvPr id="808968" name="Rectangle 8"/>
          <p:cNvSpPr>
            <a:spLocks noChangeArrowheads="1"/>
          </p:cNvSpPr>
          <p:nvPr/>
        </p:nvSpPr>
        <p:spPr bwMode="auto">
          <a:xfrm>
            <a:off x="685800" y="304800"/>
            <a:ext cx="8080375" cy="1143000"/>
          </a:xfrm>
          <a:prstGeom prst="rect">
            <a:avLst/>
          </a:prstGeom>
          <a:noFill/>
          <a:ln w="9525">
            <a:noFill/>
            <a:miter lim="800000"/>
            <a:headEnd/>
            <a:tailEnd/>
          </a:ln>
          <a:effectLst/>
        </p:spPr>
        <p:txBody>
          <a:bodyPr lIns="92075" tIns="46038" rIns="92075" bIns="46038" anchor="ctr"/>
          <a:lstStyle/>
          <a:p>
            <a:pPr algn="ctr"/>
            <a:r>
              <a:rPr lang="hu-HU" sz="3200">
                <a:solidFill>
                  <a:schemeClr val="folHlink"/>
                </a:solidFill>
              </a:rPr>
              <a:t>Az interferon-</a:t>
            </a:r>
            <a:r>
              <a:rPr lang="hu-HU" sz="3200">
                <a:solidFill>
                  <a:schemeClr val="folHlink"/>
                </a:solidFill>
                <a:sym typeface="Symbol" pitchFamily="18" charset="2"/>
              </a:rPr>
              <a:t> és  hatási</a:t>
            </a:r>
            <a:endParaRPr lang="hu-HU" sz="3200">
              <a:solidFill>
                <a:schemeClr val="folHlink"/>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4"/>
          <p:cNvSpPr>
            <a:spLocks noGrp="1"/>
          </p:cNvSpPr>
          <p:nvPr>
            <p:ph type="sldNum" sz="quarter" idx="12"/>
          </p:nvPr>
        </p:nvSpPr>
        <p:spPr/>
        <p:txBody>
          <a:bodyPr/>
          <a:lstStyle/>
          <a:p>
            <a:fld id="{5E42C853-D965-46F0-906C-39BB73D30B71}" type="slidenum">
              <a:rPr lang="en-US"/>
              <a:pPr/>
              <a:t>24</a:t>
            </a:fld>
            <a:endParaRPr lang="en-US"/>
          </a:p>
        </p:txBody>
      </p:sp>
      <p:sp>
        <p:nvSpPr>
          <p:cNvPr id="805890" name="Rectangle 2"/>
          <p:cNvSpPr>
            <a:spLocks noGrp="1" noChangeArrowheads="1"/>
          </p:cNvSpPr>
          <p:nvPr>
            <p:ph type="title"/>
          </p:nvPr>
        </p:nvSpPr>
        <p:spPr>
          <a:xfrm>
            <a:off x="715963" y="260350"/>
            <a:ext cx="7772400" cy="1143000"/>
          </a:xfrm>
        </p:spPr>
        <p:txBody>
          <a:bodyPr/>
          <a:lstStyle/>
          <a:p>
            <a:r>
              <a:rPr lang="hu-HU" sz="3200"/>
              <a:t>Rész-összefoglalás I.</a:t>
            </a:r>
          </a:p>
        </p:txBody>
      </p:sp>
      <p:grpSp>
        <p:nvGrpSpPr>
          <p:cNvPr id="805891" name="Group 3"/>
          <p:cNvGrpSpPr>
            <a:grpSpLocks/>
          </p:cNvGrpSpPr>
          <p:nvPr/>
        </p:nvGrpSpPr>
        <p:grpSpPr bwMode="auto">
          <a:xfrm>
            <a:off x="1017588" y="1054100"/>
            <a:ext cx="7138987" cy="5284788"/>
            <a:chOff x="910" y="1115"/>
            <a:chExt cx="4103" cy="2753"/>
          </a:xfrm>
        </p:grpSpPr>
        <p:pic>
          <p:nvPicPr>
            <p:cNvPr id="805892" name="Picture 4"/>
            <p:cNvPicPr>
              <a:picLocks noChangeAspect="1" noChangeArrowheads="1"/>
            </p:cNvPicPr>
            <p:nvPr/>
          </p:nvPicPr>
          <p:blipFill>
            <a:blip r:embed="rId3" cstate="print"/>
            <a:srcRect/>
            <a:stretch>
              <a:fillRect/>
            </a:stretch>
          </p:blipFill>
          <p:spPr bwMode="auto">
            <a:xfrm>
              <a:off x="910" y="1115"/>
              <a:ext cx="4103" cy="2753"/>
            </a:xfrm>
            <a:prstGeom prst="rect">
              <a:avLst/>
            </a:prstGeom>
            <a:noFill/>
            <a:ln w="9525">
              <a:noFill/>
              <a:miter lim="800000"/>
              <a:headEnd/>
              <a:tailEnd/>
            </a:ln>
            <a:effectLst/>
          </p:spPr>
        </p:pic>
        <p:sp>
          <p:nvSpPr>
            <p:cNvPr id="805893" name="Rectangle 5"/>
            <p:cNvSpPr>
              <a:spLocks noChangeArrowheads="1"/>
            </p:cNvSpPr>
            <p:nvPr/>
          </p:nvSpPr>
          <p:spPr bwMode="auto">
            <a:xfrm>
              <a:off x="2621" y="1814"/>
              <a:ext cx="902" cy="663"/>
            </a:xfrm>
            <a:prstGeom prst="rect">
              <a:avLst/>
            </a:prstGeom>
            <a:solidFill>
              <a:schemeClr val="tx2"/>
            </a:solidFill>
            <a:ln w="9525">
              <a:solidFill>
                <a:schemeClr val="tx1"/>
              </a:solidFill>
              <a:miter lim="800000"/>
              <a:headEnd/>
              <a:tailEnd/>
            </a:ln>
            <a:effectLst/>
          </p:spPr>
          <p:txBody>
            <a:bodyPr wrap="none" lIns="92075" tIns="46038" rIns="92075" bIns="46038" anchor="ctr"/>
            <a:lstStyle/>
            <a:p>
              <a:endParaRPr lang="hu-HU"/>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4"/>
          <p:cNvSpPr>
            <a:spLocks noGrp="1"/>
          </p:cNvSpPr>
          <p:nvPr>
            <p:ph type="sldNum" sz="quarter" idx="12"/>
          </p:nvPr>
        </p:nvSpPr>
        <p:spPr/>
        <p:txBody>
          <a:bodyPr/>
          <a:lstStyle/>
          <a:p>
            <a:fld id="{83B2D2D5-E83B-42FB-8ECA-40EC2882AA40}" type="slidenum">
              <a:rPr lang="en-US"/>
              <a:pPr/>
              <a:t>25</a:t>
            </a:fld>
            <a:endParaRPr lang="en-US"/>
          </a:p>
        </p:txBody>
      </p:sp>
      <p:sp>
        <p:nvSpPr>
          <p:cNvPr id="811010" name="Rectangle 2"/>
          <p:cNvSpPr>
            <a:spLocks noGrp="1" noChangeArrowheads="1"/>
          </p:cNvSpPr>
          <p:nvPr>
            <p:ph type="title"/>
          </p:nvPr>
        </p:nvSpPr>
        <p:spPr/>
        <p:txBody>
          <a:bodyPr/>
          <a:lstStyle/>
          <a:p>
            <a:r>
              <a:rPr lang="hu-HU" sz="3600"/>
              <a:t>Rész-összefoglalás II.</a:t>
            </a:r>
          </a:p>
        </p:txBody>
      </p:sp>
      <p:grpSp>
        <p:nvGrpSpPr>
          <p:cNvPr id="811011" name="Group 3"/>
          <p:cNvGrpSpPr>
            <a:grpSpLocks/>
          </p:cNvGrpSpPr>
          <p:nvPr/>
        </p:nvGrpSpPr>
        <p:grpSpPr bwMode="auto">
          <a:xfrm>
            <a:off x="1085850" y="1452563"/>
            <a:ext cx="6961188" cy="4848225"/>
            <a:chOff x="885" y="1174"/>
            <a:chExt cx="3857" cy="2642"/>
          </a:xfrm>
        </p:grpSpPr>
        <p:pic>
          <p:nvPicPr>
            <p:cNvPr id="811012" name="Picture 4"/>
            <p:cNvPicPr>
              <a:picLocks noChangeAspect="1" noChangeArrowheads="1"/>
            </p:cNvPicPr>
            <p:nvPr/>
          </p:nvPicPr>
          <p:blipFill>
            <a:blip r:embed="rId3" cstate="print"/>
            <a:srcRect/>
            <a:stretch>
              <a:fillRect/>
            </a:stretch>
          </p:blipFill>
          <p:spPr bwMode="auto">
            <a:xfrm>
              <a:off x="885" y="1174"/>
              <a:ext cx="3857" cy="2642"/>
            </a:xfrm>
            <a:prstGeom prst="rect">
              <a:avLst/>
            </a:prstGeom>
            <a:noFill/>
            <a:ln w="9525">
              <a:noFill/>
              <a:miter lim="800000"/>
              <a:headEnd/>
              <a:tailEnd/>
            </a:ln>
            <a:effectLst/>
          </p:spPr>
        </p:pic>
        <p:sp>
          <p:nvSpPr>
            <p:cNvPr id="811013" name="Rectangle 5"/>
            <p:cNvSpPr>
              <a:spLocks noChangeArrowheads="1"/>
            </p:cNvSpPr>
            <p:nvPr/>
          </p:nvSpPr>
          <p:spPr bwMode="auto">
            <a:xfrm>
              <a:off x="998" y="1642"/>
              <a:ext cx="797" cy="134"/>
            </a:xfrm>
            <a:prstGeom prst="rect">
              <a:avLst/>
            </a:prstGeom>
            <a:solidFill>
              <a:schemeClr val="tx1"/>
            </a:solidFill>
            <a:ln w="9525">
              <a:solidFill>
                <a:schemeClr val="tx1"/>
              </a:solidFill>
              <a:miter lim="800000"/>
              <a:headEnd/>
              <a:tailEnd/>
            </a:ln>
            <a:effectLst/>
          </p:spPr>
          <p:txBody>
            <a:bodyPr wrap="none" lIns="92075" tIns="46038" rIns="92075" bIns="46038" anchor="ctr"/>
            <a:lstStyle/>
            <a:p>
              <a:pPr algn="ctr"/>
              <a:r>
                <a:rPr lang="hu-HU" sz="1200">
                  <a:solidFill>
                    <a:srgbClr val="000000"/>
                  </a:solidFill>
                </a:rPr>
                <a:t>citoszolban</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12"/>
          </p:nvPr>
        </p:nvSpPr>
        <p:spPr/>
        <p:txBody>
          <a:bodyPr/>
          <a:lstStyle/>
          <a:p>
            <a:fld id="{16324D4C-1EE9-4D83-91F3-3A40EA1AF58E}" type="slidenum">
              <a:rPr lang="en-US"/>
              <a:pPr/>
              <a:t>26</a:t>
            </a:fld>
            <a:endParaRPr lang="en-US"/>
          </a:p>
        </p:txBody>
      </p:sp>
      <p:sp>
        <p:nvSpPr>
          <p:cNvPr id="847874" name="Rectangle 2"/>
          <p:cNvSpPr>
            <a:spLocks noGrp="1" noChangeArrowheads="1"/>
          </p:cNvSpPr>
          <p:nvPr>
            <p:ph type="title"/>
          </p:nvPr>
        </p:nvSpPr>
        <p:spPr/>
        <p:txBody>
          <a:bodyPr/>
          <a:lstStyle/>
          <a:p>
            <a:r>
              <a:rPr lang="hu-HU"/>
              <a:t>Antigének kimutatása</a:t>
            </a:r>
          </a:p>
        </p:txBody>
      </p:sp>
      <p:sp>
        <p:nvSpPr>
          <p:cNvPr id="847875" name="Rectangle 3"/>
          <p:cNvSpPr>
            <a:spLocks noGrp="1" noChangeArrowheads="1"/>
          </p:cNvSpPr>
          <p:nvPr>
            <p:ph type="body" idx="1"/>
          </p:nvPr>
        </p:nvSpPr>
        <p:spPr/>
        <p:txBody>
          <a:bodyPr/>
          <a:lstStyle/>
          <a:p>
            <a:r>
              <a:rPr lang="hu-HU"/>
              <a:t>Latex agglutináció</a:t>
            </a:r>
          </a:p>
          <a:p>
            <a:r>
              <a:rPr lang="hu-HU"/>
              <a:t>Immuno blot / Western blot</a:t>
            </a:r>
          </a:p>
          <a:p>
            <a:r>
              <a:rPr lang="hu-HU"/>
              <a:t>Lateral flow gyorstesz </a:t>
            </a:r>
          </a:p>
          <a:p>
            <a:r>
              <a:rPr lang="hu-HU"/>
              <a:t>Immuncitokémia</a:t>
            </a:r>
          </a:p>
          <a:p>
            <a:r>
              <a:rPr lang="hu-HU"/>
              <a:t>Hemagglutináció (HA teszt)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34F73D90-A1E2-421F-821A-B5278B0CC4B4}" type="slidenum">
              <a:rPr lang="en-US"/>
              <a:pPr/>
              <a:t>27</a:t>
            </a:fld>
            <a:endParaRPr lang="en-US"/>
          </a:p>
        </p:txBody>
      </p:sp>
      <p:sp>
        <p:nvSpPr>
          <p:cNvPr id="706562" name="Rectangle 2"/>
          <p:cNvSpPr>
            <a:spLocks noGrp="1" noChangeArrowheads="1"/>
          </p:cNvSpPr>
          <p:nvPr>
            <p:ph type="title"/>
          </p:nvPr>
        </p:nvSpPr>
        <p:spPr/>
        <p:txBody>
          <a:bodyPr/>
          <a:lstStyle/>
          <a:p>
            <a:r>
              <a:rPr lang="hu-HU" sz="3200"/>
              <a:t>Steptococcus latex agglutinációs teszt </a:t>
            </a:r>
            <a:r>
              <a:rPr lang="hu-HU" sz="2400"/>
              <a:t>specifikus nyúl savóval</a:t>
            </a:r>
          </a:p>
        </p:txBody>
      </p:sp>
      <p:pic>
        <p:nvPicPr>
          <p:cNvPr id="706566" name="Picture 6" descr="cat-strep2"/>
          <p:cNvPicPr>
            <a:picLocks noChangeAspect="1" noChangeArrowheads="1"/>
          </p:cNvPicPr>
          <p:nvPr/>
        </p:nvPicPr>
        <p:blipFill>
          <a:blip r:embed="rId3" cstate="print"/>
          <a:srcRect/>
          <a:stretch>
            <a:fillRect/>
          </a:stretch>
        </p:blipFill>
        <p:spPr bwMode="auto">
          <a:xfrm>
            <a:off x="1260475" y="2524125"/>
            <a:ext cx="3408363" cy="4044950"/>
          </a:xfrm>
          <a:prstGeom prst="rect">
            <a:avLst/>
          </a:prstGeom>
          <a:noFill/>
        </p:spPr>
      </p:pic>
      <p:pic>
        <p:nvPicPr>
          <p:cNvPr id="706568" name="Picture 8" descr="cat-strep3"/>
          <p:cNvPicPr>
            <a:picLocks noChangeAspect="1" noChangeArrowheads="1"/>
          </p:cNvPicPr>
          <p:nvPr/>
        </p:nvPicPr>
        <p:blipFill>
          <a:blip r:embed="rId4" cstate="print"/>
          <a:srcRect/>
          <a:stretch>
            <a:fillRect/>
          </a:stretch>
        </p:blipFill>
        <p:spPr bwMode="auto">
          <a:xfrm>
            <a:off x="5192713" y="2457450"/>
            <a:ext cx="2574925" cy="28860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4"/>
          <p:cNvSpPr>
            <a:spLocks noGrp="1"/>
          </p:cNvSpPr>
          <p:nvPr>
            <p:ph type="sldNum" sz="quarter" idx="12"/>
          </p:nvPr>
        </p:nvSpPr>
        <p:spPr/>
        <p:txBody>
          <a:bodyPr/>
          <a:lstStyle/>
          <a:p>
            <a:fld id="{471DB2B7-1C9D-419E-B9A1-5983AECB8E62}" type="slidenum">
              <a:rPr lang="en-US"/>
              <a:pPr/>
              <a:t>28</a:t>
            </a:fld>
            <a:endParaRPr lang="en-US"/>
          </a:p>
        </p:txBody>
      </p:sp>
      <p:sp>
        <p:nvSpPr>
          <p:cNvPr id="760836" name="Rectangle 4"/>
          <p:cNvSpPr>
            <a:spLocks noGrp="1" noChangeArrowheads="1"/>
          </p:cNvSpPr>
          <p:nvPr>
            <p:ph type="title"/>
          </p:nvPr>
        </p:nvSpPr>
        <p:spPr/>
        <p:txBody>
          <a:bodyPr/>
          <a:lstStyle/>
          <a:p>
            <a:r>
              <a:rPr lang="hu-HU" sz="3600"/>
              <a:t>A latex agglutináció elve</a:t>
            </a:r>
          </a:p>
        </p:txBody>
      </p:sp>
      <p:pic>
        <p:nvPicPr>
          <p:cNvPr id="760840" name="Picture 8" descr="An external file that holds a picture, illustration, etc., usually as some form of binary object. The name of referred object is ch10f2.jpg. "/>
          <p:cNvPicPr>
            <a:picLocks noChangeAspect="1" noChangeArrowheads="1"/>
          </p:cNvPicPr>
          <p:nvPr/>
        </p:nvPicPr>
        <p:blipFill>
          <a:blip r:embed="rId3" cstate="print"/>
          <a:srcRect/>
          <a:stretch>
            <a:fillRect/>
          </a:stretch>
        </p:blipFill>
        <p:spPr bwMode="auto">
          <a:xfrm>
            <a:off x="1687513" y="2346325"/>
            <a:ext cx="5705475" cy="39052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115F77C7-2E52-418D-A5F3-997CA61D00A7}" type="slidenum">
              <a:rPr lang="en-US"/>
              <a:pPr/>
              <a:t>29</a:t>
            </a:fld>
            <a:endParaRPr lang="en-US"/>
          </a:p>
        </p:txBody>
      </p:sp>
      <p:sp>
        <p:nvSpPr>
          <p:cNvPr id="708610" name="Rectangle 2"/>
          <p:cNvSpPr>
            <a:spLocks noGrp="1" noChangeArrowheads="1"/>
          </p:cNvSpPr>
          <p:nvPr>
            <p:ph type="title"/>
          </p:nvPr>
        </p:nvSpPr>
        <p:spPr/>
        <p:txBody>
          <a:bodyPr/>
          <a:lstStyle/>
          <a:p>
            <a:r>
              <a:rPr lang="hu-HU" sz="3600"/>
              <a:t>Steptococcus latex agglutinációs teszt</a:t>
            </a:r>
          </a:p>
        </p:txBody>
      </p:sp>
      <p:pic>
        <p:nvPicPr>
          <p:cNvPr id="708611" name="Picture 3" descr="Figure 1"/>
          <p:cNvPicPr>
            <a:picLocks noChangeAspect="1" noChangeArrowheads="1"/>
          </p:cNvPicPr>
          <p:nvPr/>
        </p:nvPicPr>
        <p:blipFill>
          <a:blip r:embed="rId3" cstate="print"/>
          <a:srcRect/>
          <a:stretch>
            <a:fillRect/>
          </a:stretch>
        </p:blipFill>
        <p:spPr bwMode="auto">
          <a:xfrm>
            <a:off x="2468563" y="1863725"/>
            <a:ext cx="4267200" cy="2705100"/>
          </a:xfrm>
          <a:prstGeom prst="rect">
            <a:avLst/>
          </a:prstGeom>
          <a:noFill/>
        </p:spPr>
      </p:pic>
      <p:sp>
        <p:nvSpPr>
          <p:cNvPr id="708612" name="Rectangle 4"/>
          <p:cNvSpPr>
            <a:spLocks noChangeArrowheads="1"/>
          </p:cNvSpPr>
          <p:nvPr/>
        </p:nvSpPr>
        <p:spPr bwMode="auto">
          <a:xfrm>
            <a:off x="1128713" y="5132388"/>
            <a:ext cx="6475412" cy="641350"/>
          </a:xfrm>
          <a:prstGeom prst="rect">
            <a:avLst/>
          </a:prstGeom>
          <a:noFill/>
          <a:ln w="9525">
            <a:noFill/>
            <a:miter lim="800000"/>
            <a:headEnd/>
            <a:tailEnd/>
          </a:ln>
          <a:effectLst/>
        </p:spPr>
        <p:txBody>
          <a:bodyPr lIns="92075" tIns="46038" rIns="92075" bIns="46038" anchor="ctr">
            <a:spAutoFit/>
          </a:bodyPr>
          <a:lstStyle/>
          <a:p>
            <a:r>
              <a:rPr lang="hu-HU" sz="1800"/>
              <a:t>Az </a:t>
            </a:r>
            <a:r>
              <a:rPr lang="hu-HU" sz="1800" b="1"/>
              <a:t>A</a:t>
            </a:r>
            <a:r>
              <a:rPr lang="hu-HU" sz="1800"/>
              <a:t> kör mutatja a +reakciót. (</a:t>
            </a:r>
            <a:r>
              <a:rPr lang="hu-HU" sz="1800" i="1"/>
              <a:t>Streptococcus pyogenes)</a:t>
            </a:r>
            <a:r>
              <a:rPr lang="hu-HU" sz="18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5"/>
          <p:cNvSpPr>
            <a:spLocks noGrp="1"/>
          </p:cNvSpPr>
          <p:nvPr>
            <p:ph type="sldNum" sz="quarter" idx="12"/>
          </p:nvPr>
        </p:nvSpPr>
        <p:spPr/>
        <p:txBody>
          <a:bodyPr/>
          <a:lstStyle/>
          <a:p>
            <a:fld id="{DCFC1F7B-B64F-4EE1-B85E-D3F940FBF7EA}" type="slidenum">
              <a:rPr lang="en-US"/>
              <a:pPr/>
              <a:t>3</a:t>
            </a:fld>
            <a:endParaRPr lang="en-US"/>
          </a:p>
        </p:txBody>
      </p:sp>
      <p:sp>
        <p:nvSpPr>
          <p:cNvPr id="477188" name="Rectangle 4"/>
          <p:cNvSpPr>
            <a:spLocks noChangeArrowheads="1"/>
          </p:cNvSpPr>
          <p:nvPr/>
        </p:nvSpPr>
        <p:spPr bwMode="auto">
          <a:xfrm>
            <a:off x="549275" y="1598613"/>
            <a:ext cx="7772400" cy="47244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hu-HU" sz="3200"/>
              <a:t>A kórokozók típusai</a:t>
            </a:r>
          </a:p>
        </p:txBody>
      </p:sp>
      <p:pic>
        <p:nvPicPr>
          <p:cNvPr id="477190" name="Picture 6" descr="frame2"/>
          <p:cNvPicPr>
            <a:picLocks noChangeAspect="1" noChangeArrowheads="1"/>
          </p:cNvPicPr>
          <p:nvPr/>
        </p:nvPicPr>
        <p:blipFill>
          <a:blip r:embed="rId3" cstate="print"/>
          <a:srcRect/>
          <a:stretch>
            <a:fillRect/>
          </a:stretch>
        </p:blipFill>
        <p:spPr bwMode="auto">
          <a:xfrm>
            <a:off x="6413500" y="533400"/>
            <a:ext cx="2514600" cy="5589588"/>
          </a:xfrm>
          <a:prstGeom prst="rect">
            <a:avLst/>
          </a:prstGeom>
          <a:noFill/>
        </p:spPr>
      </p:pic>
      <p:sp>
        <p:nvSpPr>
          <p:cNvPr id="477191" name="AutoShape 7"/>
          <p:cNvSpPr>
            <a:spLocks noChangeArrowheads="1"/>
          </p:cNvSpPr>
          <p:nvPr/>
        </p:nvSpPr>
        <p:spPr bwMode="auto">
          <a:xfrm>
            <a:off x="5133975" y="1389063"/>
            <a:ext cx="1241425" cy="1022350"/>
          </a:xfrm>
          <a:prstGeom prst="rightArrow">
            <a:avLst>
              <a:gd name="adj1" fmla="val 50000"/>
              <a:gd name="adj2" fmla="val 30357"/>
            </a:avLst>
          </a:prstGeom>
          <a:solidFill>
            <a:schemeClr val="accent1"/>
          </a:solidFill>
          <a:ln w="9525">
            <a:solidFill>
              <a:schemeClr val="tx1"/>
            </a:solidFill>
            <a:miter lim="800000"/>
            <a:headEnd/>
            <a:tailEnd/>
          </a:ln>
          <a:effectLst/>
        </p:spPr>
        <p:txBody>
          <a:bodyPr wrap="none" lIns="92075" tIns="46038" rIns="92075" bIns="46038" anchor="ctr"/>
          <a:lstStyle/>
          <a:p>
            <a:endParaRPr lang="hu-HU"/>
          </a:p>
        </p:txBody>
      </p:sp>
      <p:sp>
        <p:nvSpPr>
          <p:cNvPr id="477192" name="Rectangle 8"/>
          <p:cNvSpPr>
            <a:spLocks noGrp="1" noChangeArrowheads="1"/>
          </p:cNvSpPr>
          <p:nvPr>
            <p:ph type="body" sz="half" idx="1"/>
          </p:nvPr>
        </p:nvSpPr>
        <p:spPr>
          <a:xfrm>
            <a:off x="698500" y="2279650"/>
            <a:ext cx="5562600" cy="4114800"/>
          </a:xfrm>
          <a:noFill/>
          <a:ln/>
        </p:spPr>
        <p:txBody>
          <a:bodyPr lIns="91422" tIns="45711" rIns="91422" bIns="45711"/>
          <a:lstStyle/>
          <a:p>
            <a:r>
              <a:rPr lang="en-GB" sz="2800"/>
              <a:t>V</a:t>
            </a:r>
            <a:r>
              <a:rPr lang="hu-HU" sz="2800"/>
              <a:t>írusok</a:t>
            </a:r>
            <a:endParaRPr lang="en-GB" sz="2800"/>
          </a:p>
          <a:p>
            <a:r>
              <a:rPr lang="en-GB" sz="2800"/>
              <a:t>Ba</a:t>
            </a:r>
            <a:r>
              <a:rPr lang="hu-HU" sz="2800"/>
              <a:t>ktériumok</a:t>
            </a:r>
            <a:endParaRPr lang="en-GB" sz="2800"/>
          </a:p>
          <a:p>
            <a:r>
              <a:rPr lang="hu-HU" sz="2800"/>
              <a:t>Gombák</a:t>
            </a:r>
            <a:endParaRPr lang="en-GB" sz="2800"/>
          </a:p>
          <a:p>
            <a:r>
              <a:rPr lang="en-GB" sz="2800"/>
              <a:t>P</a:t>
            </a:r>
            <a:r>
              <a:rPr lang="hu-HU" sz="2800"/>
              <a:t>araziták (eukarióta patogének</a:t>
            </a:r>
            <a:r>
              <a:rPr lang="en-GB" sz="2800"/>
              <a:t>)</a:t>
            </a:r>
          </a:p>
          <a:p>
            <a:pPr>
              <a:buFontTx/>
              <a:buNone/>
            </a:pPr>
            <a:r>
              <a:rPr lang="en-GB" sz="2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7192">
                                            <p:txEl>
                                              <p:pRg st="0" end="0"/>
                                            </p:txEl>
                                          </p:spTgt>
                                        </p:tgtEl>
                                        <p:attrNameLst>
                                          <p:attrName>style.visibility</p:attrName>
                                        </p:attrNameLst>
                                      </p:cBhvr>
                                      <p:to>
                                        <p:strVal val="visible"/>
                                      </p:to>
                                    </p:set>
                                    <p:anim calcmode="lin" valueType="num">
                                      <p:cBhvr additive="base">
                                        <p:cTn id="7" dur="500" fill="hold"/>
                                        <p:tgtEl>
                                          <p:spTgt spid="4771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71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7192">
                                            <p:txEl>
                                              <p:pRg st="1" end="1"/>
                                            </p:txEl>
                                          </p:spTgt>
                                        </p:tgtEl>
                                        <p:attrNameLst>
                                          <p:attrName>style.visibility</p:attrName>
                                        </p:attrNameLst>
                                      </p:cBhvr>
                                      <p:to>
                                        <p:strVal val="visible"/>
                                      </p:to>
                                    </p:set>
                                    <p:anim calcmode="lin" valueType="num">
                                      <p:cBhvr additive="base">
                                        <p:cTn id="13" dur="500" fill="hold"/>
                                        <p:tgtEl>
                                          <p:spTgt spid="4771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71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7192">
                                            <p:txEl>
                                              <p:pRg st="2" end="2"/>
                                            </p:txEl>
                                          </p:spTgt>
                                        </p:tgtEl>
                                        <p:attrNameLst>
                                          <p:attrName>style.visibility</p:attrName>
                                        </p:attrNameLst>
                                      </p:cBhvr>
                                      <p:to>
                                        <p:strVal val="visible"/>
                                      </p:to>
                                    </p:set>
                                    <p:anim calcmode="lin" valueType="num">
                                      <p:cBhvr additive="base">
                                        <p:cTn id="19" dur="500" fill="hold"/>
                                        <p:tgtEl>
                                          <p:spTgt spid="4771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71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7192">
                                            <p:txEl>
                                              <p:pRg st="3" end="3"/>
                                            </p:txEl>
                                          </p:spTgt>
                                        </p:tgtEl>
                                        <p:attrNameLst>
                                          <p:attrName>style.visibility</p:attrName>
                                        </p:attrNameLst>
                                      </p:cBhvr>
                                      <p:to>
                                        <p:strVal val="visible"/>
                                      </p:to>
                                    </p:set>
                                    <p:anim calcmode="lin" valueType="num">
                                      <p:cBhvr additive="base">
                                        <p:cTn id="25" dur="500" fill="hold"/>
                                        <p:tgtEl>
                                          <p:spTgt spid="4771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71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7192">
                                            <p:txEl>
                                              <p:pRg st="4" end="4"/>
                                            </p:txEl>
                                          </p:spTgt>
                                        </p:tgtEl>
                                        <p:attrNameLst>
                                          <p:attrName>style.visibility</p:attrName>
                                        </p:attrNameLst>
                                      </p:cBhvr>
                                      <p:to>
                                        <p:strVal val="visible"/>
                                      </p:to>
                                    </p:set>
                                    <p:anim calcmode="lin" valueType="num">
                                      <p:cBhvr additive="base">
                                        <p:cTn id="31" dur="500" fill="hold"/>
                                        <p:tgtEl>
                                          <p:spTgt spid="47719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719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9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 számának helye 4"/>
          <p:cNvSpPr>
            <a:spLocks noGrp="1"/>
          </p:cNvSpPr>
          <p:nvPr>
            <p:ph type="sldNum" sz="quarter" idx="12"/>
          </p:nvPr>
        </p:nvSpPr>
        <p:spPr/>
        <p:txBody>
          <a:bodyPr/>
          <a:lstStyle/>
          <a:p>
            <a:fld id="{28A66CB5-7C3B-4298-B899-332CFADA4F98}" type="slidenum">
              <a:rPr lang="en-US"/>
              <a:pPr/>
              <a:t>30</a:t>
            </a:fld>
            <a:endParaRPr lang="en-US"/>
          </a:p>
        </p:txBody>
      </p:sp>
      <p:sp>
        <p:nvSpPr>
          <p:cNvPr id="699396" name="Rectangle 4"/>
          <p:cNvSpPr>
            <a:spLocks noGrp="1" noChangeArrowheads="1"/>
          </p:cNvSpPr>
          <p:nvPr>
            <p:ph type="title"/>
          </p:nvPr>
        </p:nvSpPr>
        <p:spPr/>
        <p:txBody>
          <a:bodyPr/>
          <a:lstStyle/>
          <a:p>
            <a:r>
              <a:rPr lang="hu-HU" sz="3200"/>
              <a:t>Influenza vírus kimutatás</a:t>
            </a:r>
          </a:p>
        </p:txBody>
      </p:sp>
      <p:sp>
        <p:nvSpPr>
          <p:cNvPr id="699399" name="Text Box 7"/>
          <p:cNvSpPr txBox="1">
            <a:spLocks noChangeArrowheads="1"/>
          </p:cNvSpPr>
          <p:nvPr/>
        </p:nvSpPr>
        <p:spPr bwMode="auto">
          <a:xfrm>
            <a:off x="5948363" y="2255838"/>
            <a:ext cx="2760662" cy="1016000"/>
          </a:xfrm>
          <a:prstGeom prst="rect">
            <a:avLst/>
          </a:prstGeom>
          <a:noFill/>
          <a:ln w="9525">
            <a:solidFill>
              <a:schemeClr val="folHlink"/>
            </a:solidFill>
            <a:miter lim="800000"/>
            <a:headEnd/>
            <a:tailEnd/>
          </a:ln>
          <a:effectLst/>
        </p:spPr>
        <p:txBody>
          <a:bodyPr lIns="92075" tIns="46038" rIns="92075" bIns="46038">
            <a:spAutoFit/>
          </a:bodyPr>
          <a:lstStyle/>
          <a:p>
            <a:pPr>
              <a:spcBef>
                <a:spcPct val="50000"/>
              </a:spcBef>
            </a:pPr>
            <a:r>
              <a:rPr lang="hu-HU" sz="2000"/>
              <a:t>Milyen módszerrel történt a kimutatás?</a:t>
            </a:r>
          </a:p>
        </p:txBody>
      </p:sp>
      <p:grpSp>
        <p:nvGrpSpPr>
          <p:cNvPr id="699401" name="Group 9"/>
          <p:cNvGrpSpPr>
            <a:grpSpLocks/>
          </p:cNvGrpSpPr>
          <p:nvPr/>
        </p:nvGrpSpPr>
        <p:grpSpPr bwMode="auto">
          <a:xfrm>
            <a:off x="520700" y="2209800"/>
            <a:ext cx="5208588" cy="3657600"/>
            <a:chOff x="328" y="1392"/>
            <a:chExt cx="2916" cy="1632"/>
          </a:xfrm>
        </p:grpSpPr>
        <p:pic>
          <p:nvPicPr>
            <p:cNvPr id="699398" name="Picture 6" descr="a09fig2"/>
            <p:cNvPicPr>
              <a:picLocks noChangeAspect="1" noChangeArrowheads="1"/>
            </p:cNvPicPr>
            <p:nvPr/>
          </p:nvPicPr>
          <p:blipFill>
            <a:blip r:embed="rId3" cstate="print"/>
            <a:srcRect/>
            <a:stretch>
              <a:fillRect/>
            </a:stretch>
          </p:blipFill>
          <p:spPr bwMode="auto">
            <a:xfrm>
              <a:off x="328" y="1392"/>
              <a:ext cx="2916" cy="1632"/>
            </a:xfrm>
            <a:prstGeom prst="rect">
              <a:avLst/>
            </a:prstGeom>
            <a:noFill/>
          </p:spPr>
        </p:pic>
        <p:sp>
          <p:nvSpPr>
            <p:cNvPr id="699400" name="Rectangle 8"/>
            <p:cNvSpPr>
              <a:spLocks noChangeArrowheads="1"/>
            </p:cNvSpPr>
            <p:nvPr/>
          </p:nvSpPr>
          <p:spPr bwMode="auto">
            <a:xfrm>
              <a:off x="595" y="2650"/>
              <a:ext cx="1239" cy="124"/>
            </a:xfrm>
            <a:prstGeom prst="rect">
              <a:avLst/>
            </a:prstGeom>
            <a:solidFill>
              <a:schemeClr val="tx1"/>
            </a:solidFill>
            <a:ln w="9525">
              <a:solidFill>
                <a:schemeClr val="tx1"/>
              </a:solidFill>
              <a:miter lim="800000"/>
              <a:headEnd/>
              <a:tailEnd/>
            </a:ln>
            <a:effectLst/>
          </p:spPr>
          <p:txBody>
            <a:bodyPr wrap="none" lIns="92075" tIns="46038" rIns="92075" bIns="46038" anchor="ctr"/>
            <a:lstStyle/>
            <a:p>
              <a:endParaRPr lang="hu-HU"/>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fld id="{FD3C4141-952E-4AF5-A416-50BBCF1236D4}" type="slidenum">
              <a:rPr lang="en-US"/>
              <a:pPr/>
              <a:t>31</a:t>
            </a:fld>
            <a:endParaRPr lang="en-US"/>
          </a:p>
        </p:txBody>
      </p:sp>
      <p:sp>
        <p:nvSpPr>
          <p:cNvPr id="842754" name="Rectangle 2"/>
          <p:cNvSpPr>
            <a:spLocks noGrp="1" noChangeArrowheads="1"/>
          </p:cNvSpPr>
          <p:nvPr>
            <p:ph type="title"/>
          </p:nvPr>
        </p:nvSpPr>
        <p:spPr>
          <a:xfrm>
            <a:off x="338138" y="290513"/>
            <a:ext cx="8520112" cy="1143000"/>
          </a:xfrm>
        </p:spPr>
        <p:txBody>
          <a:bodyPr/>
          <a:lstStyle/>
          <a:p>
            <a:pPr algn="l"/>
            <a:r>
              <a:rPr lang="hu-HU" sz="2800"/>
              <a:t>Influenza vírus (H1N1) fertőzés kimutatása</a:t>
            </a:r>
          </a:p>
        </p:txBody>
      </p:sp>
      <p:pic>
        <p:nvPicPr>
          <p:cNvPr id="842755" name="Picture 3" descr="hemagglutination"/>
          <p:cNvPicPr>
            <a:picLocks noChangeAspect="1" noChangeArrowheads="1"/>
          </p:cNvPicPr>
          <p:nvPr/>
        </p:nvPicPr>
        <p:blipFill>
          <a:blip r:embed="rId3" cstate="print"/>
          <a:srcRect b="32599"/>
          <a:stretch>
            <a:fillRect/>
          </a:stretch>
        </p:blipFill>
        <p:spPr bwMode="auto">
          <a:xfrm>
            <a:off x="738188" y="2738438"/>
            <a:ext cx="7537450" cy="3694112"/>
          </a:xfrm>
          <a:prstGeom prst="rect">
            <a:avLst/>
          </a:prstGeom>
          <a:noFill/>
          <a:ln w="9525">
            <a:noFill/>
            <a:miter lim="800000"/>
            <a:headEnd/>
            <a:tailEnd/>
          </a:ln>
        </p:spPr>
      </p:pic>
      <p:sp>
        <p:nvSpPr>
          <p:cNvPr id="842756" name="Text Box 4"/>
          <p:cNvSpPr txBox="1">
            <a:spLocks noChangeArrowheads="1"/>
          </p:cNvSpPr>
          <p:nvPr/>
        </p:nvSpPr>
        <p:spPr bwMode="auto">
          <a:xfrm>
            <a:off x="233363" y="1163638"/>
            <a:ext cx="8656637" cy="1484312"/>
          </a:xfrm>
          <a:prstGeom prst="rect">
            <a:avLst/>
          </a:prstGeom>
          <a:noFill/>
          <a:ln w="9525">
            <a:solidFill>
              <a:schemeClr val="tx1"/>
            </a:solidFill>
            <a:miter lim="800000"/>
            <a:headEnd/>
            <a:tailEnd/>
          </a:ln>
          <a:effectLst/>
        </p:spPr>
        <p:txBody>
          <a:bodyPr lIns="92075" tIns="46038" rIns="92075" bIns="46038">
            <a:spAutoFit/>
          </a:bodyPr>
          <a:lstStyle/>
          <a:p>
            <a:pPr>
              <a:spcBef>
                <a:spcPct val="50000"/>
              </a:spcBef>
            </a:pPr>
            <a:r>
              <a:rPr lang="hu-HU" sz="1400" b="1"/>
              <a:t>Hemagglutináció (HA assay)</a:t>
            </a:r>
          </a:p>
          <a:p>
            <a:pPr>
              <a:spcBef>
                <a:spcPct val="50000"/>
              </a:spcBef>
            </a:pPr>
            <a:r>
              <a:rPr lang="hu-HU" sz="1400"/>
              <a:t>Az inflenza vírusok burka hemagglutinint (HA) tartalmaz, mely a sejtmembrán (vvt-k) sziálsavjaihoz (NANA) kötődik és összecsapja azokat. Ezt a jelenséget hemagglutinációnak nevezik és a vírusok gyors (30 perc inkubáció) kimutatására használják.</a:t>
            </a:r>
            <a:br>
              <a:rPr lang="hu-HU" sz="1400"/>
            </a:br>
            <a:r>
              <a:rPr lang="hu-HU" sz="1400" b="1"/>
              <a:t>A vvt-k, melyeket nem csapnak össze a vírusok a lyukak aljára süllyednek.</a:t>
            </a:r>
            <a:br>
              <a:rPr lang="hu-HU" sz="1400" b="1"/>
            </a:br>
            <a:r>
              <a:rPr lang="hu-HU" sz="1400"/>
              <a:t>1) Melyik mintában nincs vírus? 	2) Mennyi HA titer az A és a D mintában?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12"/>
          </p:nvPr>
        </p:nvSpPr>
        <p:spPr/>
        <p:txBody>
          <a:bodyPr/>
          <a:lstStyle/>
          <a:p>
            <a:fld id="{003AB829-87C0-4C8B-829F-8CA86FC9B5D3}" type="slidenum">
              <a:rPr lang="en-US"/>
              <a:pPr/>
              <a:t>32</a:t>
            </a:fld>
            <a:endParaRPr lang="en-US"/>
          </a:p>
        </p:txBody>
      </p:sp>
      <p:sp>
        <p:nvSpPr>
          <p:cNvPr id="839682" name="Rectangle 2"/>
          <p:cNvSpPr>
            <a:spLocks noGrp="1" noChangeArrowheads="1"/>
          </p:cNvSpPr>
          <p:nvPr>
            <p:ph type="title"/>
          </p:nvPr>
        </p:nvSpPr>
        <p:spPr/>
        <p:txBody>
          <a:bodyPr/>
          <a:lstStyle/>
          <a:p>
            <a:r>
              <a:rPr lang="hu-HU"/>
              <a:t>Antitestek kimutatása</a:t>
            </a:r>
          </a:p>
        </p:txBody>
      </p:sp>
      <p:sp>
        <p:nvSpPr>
          <p:cNvPr id="839683" name="Rectangle 3"/>
          <p:cNvSpPr>
            <a:spLocks noGrp="1" noChangeArrowheads="1"/>
          </p:cNvSpPr>
          <p:nvPr>
            <p:ph type="body" idx="1"/>
          </p:nvPr>
        </p:nvSpPr>
        <p:spPr/>
        <p:txBody>
          <a:bodyPr/>
          <a:lstStyle/>
          <a:p>
            <a:pPr>
              <a:lnSpc>
                <a:spcPct val="90000"/>
              </a:lnSpc>
            </a:pPr>
            <a:r>
              <a:rPr lang="hu-HU"/>
              <a:t>Hemagglutináció gátlás (HI)</a:t>
            </a:r>
          </a:p>
          <a:p>
            <a:pPr>
              <a:lnSpc>
                <a:spcPct val="90000"/>
              </a:lnSpc>
            </a:pPr>
            <a:endParaRPr lang="hu-HU"/>
          </a:p>
          <a:p>
            <a:pPr>
              <a:lnSpc>
                <a:spcPct val="90000"/>
              </a:lnSpc>
            </a:pPr>
            <a:r>
              <a:rPr lang="hu-HU"/>
              <a:t>ELISA</a:t>
            </a:r>
            <a:br>
              <a:rPr lang="hu-HU"/>
            </a:br>
            <a:endParaRPr lang="hu-HU"/>
          </a:p>
          <a:p>
            <a:pPr>
              <a:lnSpc>
                <a:spcPct val="90000"/>
              </a:lnSpc>
            </a:pPr>
            <a:r>
              <a:rPr lang="hu-HU"/>
              <a:t>Vírus neutralizáció</a:t>
            </a:r>
          </a:p>
          <a:p>
            <a:pPr>
              <a:lnSpc>
                <a:spcPct val="90000"/>
              </a:lnSpc>
            </a:pPr>
            <a:endParaRPr lang="hu-HU"/>
          </a:p>
          <a:p>
            <a:pPr>
              <a:lnSpc>
                <a:spcPct val="90000"/>
              </a:lnSpc>
            </a:pPr>
            <a:r>
              <a:rPr lang="hu-HU"/>
              <a:t>Komplement fixáció </a:t>
            </a:r>
            <a:r>
              <a:rPr lang="hu-HU" sz="2400"/>
              <a:t>(lásd Komplement gyakorlaton)</a:t>
            </a:r>
          </a:p>
          <a:p>
            <a:pPr>
              <a:lnSpc>
                <a:spcPct val="90000"/>
              </a:lnSpc>
            </a:pPr>
            <a:endParaRPr lang="hu-HU"/>
          </a:p>
          <a:p>
            <a:pPr>
              <a:lnSpc>
                <a:spcPct val="90000"/>
              </a:lnSpc>
              <a:buFontTx/>
              <a:buNone/>
            </a:pPr>
            <a:endParaRPr lang="hu-HU"/>
          </a:p>
          <a:p>
            <a:pPr>
              <a:lnSpc>
                <a:spcPct val="90000"/>
              </a:lnSpc>
            </a:pPr>
            <a:endParaRPr lang="hu-H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4"/>
          <p:cNvSpPr>
            <a:spLocks noGrp="1"/>
          </p:cNvSpPr>
          <p:nvPr>
            <p:ph type="sldNum" sz="quarter" idx="12"/>
          </p:nvPr>
        </p:nvSpPr>
        <p:spPr/>
        <p:txBody>
          <a:bodyPr/>
          <a:lstStyle/>
          <a:p>
            <a:fld id="{812F1340-9A43-45C4-B4AC-1D20DB2A34D1}" type="slidenum">
              <a:rPr lang="en-US"/>
              <a:pPr/>
              <a:t>33</a:t>
            </a:fld>
            <a:endParaRPr lang="en-US"/>
          </a:p>
        </p:txBody>
      </p:sp>
      <p:sp>
        <p:nvSpPr>
          <p:cNvPr id="840706" name="Rectangle 2"/>
          <p:cNvSpPr>
            <a:spLocks noGrp="1" noChangeArrowheads="1"/>
          </p:cNvSpPr>
          <p:nvPr>
            <p:ph type="title"/>
          </p:nvPr>
        </p:nvSpPr>
        <p:spPr>
          <a:xfrm>
            <a:off x="623888" y="290513"/>
            <a:ext cx="7772400" cy="1143000"/>
          </a:xfrm>
        </p:spPr>
        <p:txBody>
          <a:bodyPr/>
          <a:lstStyle/>
          <a:p>
            <a:pPr algn="l"/>
            <a:r>
              <a:rPr lang="hu-HU" sz="2800"/>
              <a:t>Monoklonális antitest készítmény tesztelése</a:t>
            </a:r>
          </a:p>
        </p:txBody>
      </p:sp>
      <p:sp>
        <p:nvSpPr>
          <p:cNvPr id="840709" name="Text Box 5"/>
          <p:cNvSpPr txBox="1">
            <a:spLocks noChangeArrowheads="1"/>
          </p:cNvSpPr>
          <p:nvPr/>
        </p:nvSpPr>
        <p:spPr bwMode="auto">
          <a:xfrm>
            <a:off x="604838" y="1255713"/>
            <a:ext cx="8321675" cy="1058862"/>
          </a:xfrm>
          <a:prstGeom prst="rect">
            <a:avLst/>
          </a:prstGeom>
          <a:noFill/>
          <a:ln w="9525">
            <a:solidFill>
              <a:schemeClr val="folHlink"/>
            </a:solidFill>
            <a:miter lim="800000"/>
            <a:headEnd/>
            <a:tailEnd/>
          </a:ln>
          <a:effectLst/>
        </p:spPr>
        <p:txBody>
          <a:bodyPr lIns="92075" tIns="46038" rIns="92075" bIns="46038">
            <a:spAutoFit/>
          </a:bodyPr>
          <a:lstStyle/>
          <a:p>
            <a:pPr>
              <a:spcBef>
                <a:spcPct val="50000"/>
              </a:spcBef>
            </a:pPr>
            <a:r>
              <a:rPr lang="hu-HU" sz="1400" b="1">
                <a:solidFill>
                  <a:schemeClr val="folHlink"/>
                </a:solidFill>
              </a:rPr>
              <a:t>Hemagglutináció gátlása (HI assay)</a:t>
            </a:r>
          </a:p>
          <a:p>
            <a:pPr>
              <a:spcBef>
                <a:spcPct val="50000"/>
              </a:spcBef>
            </a:pPr>
            <a:r>
              <a:rPr lang="hu-HU" sz="1400"/>
              <a:t>Ha a szérumban vírus ellenes antitestek vannak, akkor azok gátolni fogják a hemagglutinációt. A szérum azon legnagyobb hígítását, mely még gátolja az agglutinációt </a:t>
            </a:r>
            <a:r>
              <a:rPr lang="hu-HU" sz="1400" b="1"/>
              <a:t>HI titernek</a:t>
            </a:r>
            <a:r>
              <a:rPr lang="hu-HU" sz="1400"/>
              <a:t> nevezzük.</a:t>
            </a:r>
          </a:p>
        </p:txBody>
      </p:sp>
      <p:pic>
        <p:nvPicPr>
          <p:cNvPr id="840711" name="Picture 7" descr="1743-422X-5-21-4"/>
          <p:cNvPicPr>
            <a:picLocks noChangeAspect="1" noChangeArrowheads="1"/>
          </p:cNvPicPr>
          <p:nvPr/>
        </p:nvPicPr>
        <p:blipFill>
          <a:blip r:embed="rId3" cstate="print"/>
          <a:srcRect/>
          <a:stretch>
            <a:fillRect/>
          </a:stretch>
        </p:blipFill>
        <p:spPr bwMode="auto">
          <a:xfrm>
            <a:off x="3429000" y="2314575"/>
            <a:ext cx="5715000" cy="4543425"/>
          </a:xfrm>
          <a:prstGeom prst="rect">
            <a:avLst/>
          </a:prstGeom>
          <a:noFill/>
        </p:spPr>
      </p:pic>
      <p:sp>
        <p:nvSpPr>
          <p:cNvPr id="840712" name="Text Box 8"/>
          <p:cNvSpPr txBox="1">
            <a:spLocks noChangeArrowheads="1"/>
          </p:cNvSpPr>
          <p:nvPr/>
        </p:nvSpPr>
        <p:spPr bwMode="auto">
          <a:xfrm>
            <a:off x="255588" y="2690813"/>
            <a:ext cx="3140075" cy="2654300"/>
          </a:xfrm>
          <a:prstGeom prst="rect">
            <a:avLst/>
          </a:prstGeom>
          <a:noFill/>
          <a:ln w="9525">
            <a:solidFill>
              <a:schemeClr val="folHlink"/>
            </a:solidFill>
            <a:miter lim="800000"/>
            <a:headEnd/>
            <a:tailEnd/>
          </a:ln>
          <a:effectLst/>
        </p:spPr>
        <p:txBody>
          <a:bodyPr lIns="92075" tIns="46038" rIns="92075" bIns="46038">
            <a:spAutoFit/>
          </a:bodyPr>
          <a:lstStyle/>
          <a:p>
            <a:pPr>
              <a:spcBef>
                <a:spcPct val="50000"/>
              </a:spcBef>
            </a:pPr>
            <a:r>
              <a:rPr lang="hu-HU" sz="1400" b="1">
                <a:solidFill>
                  <a:schemeClr val="folHlink"/>
                </a:solidFill>
              </a:rPr>
              <a:t>Vírus ellenes monoklonális antitetseket ( A és B) fejlesztenek.</a:t>
            </a:r>
            <a:br>
              <a:rPr lang="hu-HU" sz="1400" b="1">
                <a:solidFill>
                  <a:schemeClr val="folHlink"/>
                </a:solidFill>
              </a:rPr>
            </a:br>
            <a:r>
              <a:rPr lang="hu-HU" sz="1400" b="1">
                <a:solidFill>
                  <a:schemeClr val="folHlink"/>
                </a:solidFill>
              </a:rPr>
              <a:t>Az A vagy a B hatékonyabb?</a:t>
            </a:r>
          </a:p>
          <a:p>
            <a:pPr>
              <a:spcBef>
                <a:spcPct val="50000"/>
              </a:spcBef>
            </a:pPr>
            <a:r>
              <a:rPr lang="hu-HU" sz="1400"/>
              <a:t>C: oldószeres (PBS) kontrol</a:t>
            </a:r>
          </a:p>
          <a:p>
            <a:pPr>
              <a:spcBef>
                <a:spcPct val="50000"/>
              </a:spcBef>
            </a:pPr>
            <a:r>
              <a:rPr lang="hu-HU" sz="1400"/>
              <a:t>+: jelen van a vírus</a:t>
            </a:r>
          </a:p>
          <a:p>
            <a:pPr>
              <a:spcBef>
                <a:spcPct val="50000"/>
              </a:spcBef>
            </a:pPr>
            <a:r>
              <a:rPr lang="hu-HU" sz="1400"/>
              <a:t>-: nincs jelen a vírus</a:t>
            </a:r>
          </a:p>
          <a:p>
            <a:pPr>
              <a:spcBef>
                <a:spcPct val="50000"/>
              </a:spcBef>
            </a:pPr>
            <a:r>
              <a:rPr lang="hu-HU" sz="1400"/>
              <a:t>A felső számsor a hozzáadott antitest mennyiségét (microgram) jelenti.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12"/>
          </p:nvPr>
        </p:nvSpPr>
        <p:spPr/>
        <p:txBody>
          <a:bodyPr/>
          <a:lstStyle/>
          <a:p>
            <a:fld id="{3B305346-2C72-450C-95E9-CCAAB8947E2F}" type="slidenum">
              <a:rPr lang="en-US"/>
              <a:pPr/>
              <a:t>34</a:t>
            </a:fld>
            <a:endParaRPr lang="en-US"/>
          </a:p>
        </p:txBody>
      </p:sp>
      <p:sp>
        <p:nvSpPr>
          <p:cNvPr id="768002" name="Rectangle 2"/>
          <p:cNvSpPr>
            <a:spLocks noGrp="1" noChangeArrowheads="1"/>
          </p:cNvSpPr>
          <p:nvPr>
            <p:ph type="title" idx="4294967295"/>
          </p:nvPr>
        </p:nvSpPr>
        <p:spPr>
          <a:xfrm>
            <a:off x="808038" y="671513"/>
            <a:ext cx="7772400" cy="1143000"/>
          </a:xfrm>
        </p:spPr>
        <p:txBody>
          <a:bodyPr/>
          <a:lstStyle/>
          <a:p>
            <a:r>
              <a:rPr lang="hu-HU" sz="3200"/>
              <a:t>Vírus neutralizációs teszt</a:t>
            </a:r>
            <a:br>
              <a:rPr lang="hu-HU" sz="3200"/>
            </a:br>
            <a:r>
              <a:rPr lang="hu-HU" sz="2400"/>
              <a:t>A</a:t>
            </a:r>
            <a:r>
              <a:rPr lang="hu-HU" sz="3200"/>
              <a:t> </a:t>
            </a:r>
            <a:r>
              <a:rPr lang="hu-HU" sz="2400"/>
              <a:t>HeLa sejteket megöli a poliovírus (</a:t>
            </a:r>
            <a:r>
              <a:rPr lang="hu-HU" sz="2400" i="1"/>
              <a:t>cytopathic</a:t>
            </a:r>
            <a:r>
              <a:rPr lang="hu-HU" sz="2400"/>
              <a:t> </a:t>
            </a:r>
            <a:r>
              <a:rPr lang="hu-HU" sz="2400" i="1"/>
              <a:t>effect</a:t>
            </a:r>
            <a:r>
              <a:rPr lang="hu-HU" sz="2400"/>
              <a:t>)</a:t>
            </a:r>
          </a:p>
        </p:txBody>
      </p:sp>
      <p:pic>
        <p:nvPicPr>
          <p:cNvPr id="768005" name="Picture 5" descr="neutralization"/>
          <p:cNvPicPr>
            <a:picLocks noChangeAspect="1" noChangeArrowheads="1"/>
          </p:cNvPicPr>
          <p:nvPr/>
        </p:nvPicPr>
        <p:blipFill>
          <a:blip r:embed="rId3" cstate="print"/>
          <a:srcRect/>
          <a:stretch>
            <a:fillRect/>
          </a:stretch>
        </p:blipFill>
        <p:spPr bwMode="auto">
          <a:xfrm>
            <a:off x="717550" y="3402013"/>
            <a:ext cx="2162175" cy="1762125"/>
          </a:xfrm>
          <a:prstGeom prst="rect">
            <a:avLst/>
          </a:prstGeom>
          <a:noFill/>
        </p:spPr>
      </p:pic>
      <p:sp>
        <p:nvSpPr>
          <p:cNvPr id="768006" name="Text Box 6"/>
          <p:cNvSpPr txBox="1">
            <a:spLocks noChangeArrowheads="1"/>
          </p:cNvSpPr>
          <p:nvPr/>
        </p:nvSpPr>
        <p:spPr bwMode="auto">
          <a:xfrm>
            <a:off x="3140075" y="1981200"/>
            <a:ext cx="5684838" cy="4330700"/>
          </a:xfrm>
          <a:prstGeom prst="rect">
            <a:avLst/>
          </a:prstGeom>
          <a:noFill/>
          <a:ln w="9525">
            <a:solidFill>
              <a:schemeClr val="folHlink"/>
            </a:solidFill>
            <a:miter lim="800000"/>
            <a:headEnd/>
            <a:tailEnd/>
          </a:ln>
          <a:effectLst/>
        </p:spPr>
        <p:txBody>
          <a:bodyPr lIns="92075" tIns="46038" rIns="92075" bIns="46038">
            <a:spAutoFit/>
          </a:bodyPr>
          <a:lstStyle/>
          <a:p>
            <a:pPr>
              <a:spcBef>
                <a:spcPct val="50000"/>
              </a:spcBef>
            </a:pPr>
            <a:r>
              <a:rPr lang="hu-HU" sz="1800"/>
              <a:t>A sejteket 96 lyukú lemezen szélesztették. Az egyikben fertőzöttek voltak a sejtekben, a másikban nem. Egy idő után a sejteket kristályibolyával festették, mely csak az elő sejteket festi. Melyik lyuk tartalmazta a fertőzött sejteket?</a:t>
            </a:r>
          </a:p>
          <a:p>
            <a:pPr>
              <a:spcBef>
                <a:spcPct val="50000"/>
              </a:spcBef>
            </a:pPr>
            <a:r>
              <a:rPr lang="hu-HU" sz="1800"/>
              <a:t>Az alsó ábrán a fertőzés előtt szérummal inkubálták a vírusokat. Ha specifikus antivirális antitets volt jelen, az gátolta a fertőzést. </a:t>
            </a:r>
          </a:p>
          <a:p>
            <a:pPr>
              <a:spcBef>
                <a:spcPct val="50000"/>
              </a:spcBef>
            </a:pPr>
            <a:r>
              <a:rPr lang="hu-HU" sz="1800"/>
              <a:t>Neutralizációs titernek nevezik annak a legnagyobb hígításnak a reciprokát, amely még gátolja a fertőzést.</a:t>
            </a:r>
            <a:endParaRPr lang="en-US" sz="1800"/>
          </a:p>
          <a:p>
            <a:pPr>
              <a:spcBef>
                <a:spcPct val="50000"/>
              </a:spcBef>
            </a:pPr>
            <a:r>
              <a:rPr lang="hu-HU" sz="1800" b="1"/>
              <a:t>Mennyi a neutralizációs titer? </a:t>
            </a:r>
            <a:r>
              <a:rPr lang="hu-HU" sz="1600"/>
              <a:t>(egy mintát vizsgáltak 3 párhuzamos mérésben)</a:t>
            </a:r>
          </a:p>
        </p:txBody>
      </p:sp>
      <p:pic>
        <p:nvPicPr>
          <p:cNvPr id="768009" name="Picture 9" descr="cpe-stain"/>
          <p:cNvPicPr>
            <a:picLocks noChangeAspect="1" noChangeArrowheads="1"/>
          </p:cNvPicPr>
          <p:nvPr/>
        </p:nvPicPr>
        <p:blipFill>
          <a:blip r:embed="rId4" cstate="print"/>
          <a:srcRect/>
          <a:stretch>
            <a:fillRect/>
          </a:stretch>
        </p:blipFill>
        <p:spPr bwMode="auto">
          <a:xfrm>
            <a:off x="1116013" y="2252663"/>
            <a:ext cx="1438275" cy="60483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12"/>
          </p:nvPr>
        </p:nvSpPr>
        <p:spPr/>
        <p:txBody>
          <a:bodyPr/>
          <a:lstStyle/>
          <a:p>
            <a:fld id="{37F7A347-EB17-415E-8870-5BA946657090}" type="slidenum">
              <a:rPr lang="en-US"/>
              <a:pPr/>
              <a:t>35</a:t>
            </a:fld>
            <a:endParaRPr lang="en-US"/>
          </a:p>
        </p:txBody>
      </p:sp>
      <p:sp>
        <p:nvSpPr>
          <p:cNvPr id="777218" name="Rectangle 2"/>
          <p:cNvSpPr>
            <a:spLocks noGrp="1" noChangeArrowheads="1"/>
          </p:cNvSpPr>
          <p:nvPr>
            <p:ph type="title"/>
          </p:nvPr>
        </p:nvSpPr>
        <p:spPr/>
        <p:txBody>
          <a:bodyPr/>
          <a:lstStyle/>
          <a:p>
            <a:r>
              <a:rPr lang="hu-HU"/>
              <a:t>Irodalom</a:t>
            </a:r>
          </a:p>
        </p:txBody>
      </p:sp>
      <p:sp>
        <p:nvSpPr>
          <p:cNvPr id="777219" name="Rectangle 3"/>
          <p:cNvSpPr>
            <a:spLocks noGrp="1" noChangeArrowheads="1"/>
          </p:cNvSpPr>
          <p:nvPr>
            <p:ph type="body" idx="1"/>
          </p:nvPr>
        </p:nvSpPr>
        <p:spPr/>
        <p:txBody>
          <a:bodyPr/>
          <a:lstStyle/>
          <a:p>
            <a:r>
              <a:rPr lang="hu-HU" sz="2800"/>
              <a:t>Tankönyv</a:t>
            </a:r>
          </a:p>
          <a:p>
            <a:pPr lvl="1"/>
            <a:r>
              <a:rPr lang="hu-HU" sz="2400"/>
              <a:t>Falus A., Buzás E., Rajnavölgyi É.: Az immunológia alapjai, Semmelweis Kiadó, 2007.</a:t>
            </a:r>
          </a:p>
          <a:p>
            <a:pPr lvl="2"/>
            <a:r>
              <a:rPr lang="hu-HU" sz="2000"/>
              <a:t>13.4.,</a:t>
            </a:r>
          </a:p>
          <a:p>
            <a:pPr lvl="2"/>
            <a:r>
              <a:rPr lang="hu-HU" sz="2000"/>
              <a:t>14.5-6.,</a:t>
            </a:r>
          </a:p>
          <a:p>
            <a:pPr lvl="2"/>
            <a:r>
              <a:rPr lang="hu-HU" sz="2000"/>
              <a:t>14.14-15,</a:t>
            </a:r>
          </a:p>
          <a:p>
            <a:pPr lvl="2"/>
            <a:r>
              <a:rPr lang="hu-HU" sz="2000"/>
              <a:t>14.17.,</a:t>
            </a:r>
          </a:p>
          <a:p>
            <a:pPr lvl="2"/>
            <a:r>
              <a:rPr lang="hu-HU" sz="2000"/>
              <a:t>14.22. fejezetek.</a:t>
            </a:r>
          </a:p>
          <a:p>
            <a:r>
              <a:rPr lang="hu-HU" sz="2800"/>
              <a:t>Oktatási segédanyag: www.dgci.sote.hu</a:t>
            </a:r>
          </a:p>
          <a:p>
            <a:endParaRPr lang="hu-HU"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 számának helye 6"/>
          <p:cNvSpPr>
            <a:spLocks noGrp="1"/>
          </p:cNvSpPr>
          <p:nvPr>
            <p:ph type="sldNum" sz="quarter" idx="12"/>
          </p:nvPr>
        </p:nvSpPr>
        <p:spPr/>
        <p:txBody>
          <a:bodyPr/>
          <a:lstStyle/>
          <a:p>
            <a:fld id="{FA01525D-8014-4C1C-BD44-C16FA00A5602}" type="slidenum">
              <a:rPr lang="en-US"/>
              <a:pPr/>
              <a:t>4</a:t>
            </a:fld>
            <a:endParaRPr lang="en-US"/>
          </a:p>
        </p:txBody>
      </p:sp>
      <p:sp>
        <p:nvSpPr>
          <p:cNvPr id="446466" name="Rectangle 2"/>
          <p:cNvSpPr>
            <a:spLocks noGrp="1" noChangeArrowheads="1"/>
          </p:cNvSpPr>
          <p:nvPr>
            <p:ph type="title"/>
          </p:nvPr>
        </p:nvSpPr>
        <p:spPr/>
        <p:txBody>
          <a:bodyPr/>
          <a:lstStyle/>
          <a:p>
            <a:r>
              <a:rPr lang="hu-HU" sz="2800"/>
              <a:t>Milyen lehet a kórokozók celluláris lokalizációja?</a:t>
            </a:r>
            <a:endParaRPr lang="en-US" sz="2800"/>
          </a:p>
        </p:txBody>
      </p:sp>
      <p:sp>
        <p:nvSpPr>
          <p:cNvPr id="446467" name="Rectangle 3"/>
          <p:cNvSpPr>
            <a:spLocks noGrp="1" noChangeArrowheads="1"/>
          </p:cNvSpPr>
          <p:nvPr>
            <p:ph type="body" sz="half" idx="1"/>
          </p:nvPr>
        </p:nvSpPr>
        <p:spPr/>
        <p:txBody>
          <a:bodyPr/>
          <a:lstStyle/>
          <a:p>
            <a:r>
              <a:rPr lang="en-US" sz="2400"/>
              <a:t>Extracellul</a:t>
            </a:r>
            <a:r>
              <a:rPr lang="hu-HU" sz="2400"/>
              <a:t>á</a:t>
            </a:r>
            <a:r>
              <a:rPr lang="en-US" sz="2400"/>
              <a:t>r</a:t>
            </a:r>
            <a:r>
              <a:rPr lang="hu-HU" sz="2400"/>
              <a:t>is</a:t>
            </a:r>
            <a:endParaRPr lang="en-US" sz="2400"/>
          </a:p>
          <a:p>
            <a:r>
              <a:rPr lang="en-US" sz="2400"/>
              <a:t>Intracellul</a:t>
            </a:r>
            <a:r>
              <a:rPr lang="hu-HU" sz="2400"/>
              <a:t>á</a:t>
            </a:r>
            <a:r>
              <a:rPr lang="en-US" sz="2400"/>
              <a:t>r</a:t>
            </a:r>
            <a:r>
              <a:rPr lang="hu-HU" sz="2400"/>
              <a:t>is</a:t>
            </a:r>
            <a:endParaRPr lang="en-US" sz="2400"/>
          </a:p>
          <a:p>
            <a:pPr lvl="1"/>
            <a:r>
              <a:rPr lang="hu-HU" sz="2000"/>
              <a:t>Vezikuláris</a:t>
            </a:r>
            <a:r>
              <a:rPr lang="en-US" sz="2000"/>
              <a:t> </a:t>
            </a:r>
            <a:r>
              <a:rPr lang="hu-HU" sz="2000"/>
              <a:t/>
            </a:r>
            <a:br>
              <a:rPr lang="hu-HU" sz="2000"/>
            </a:br>
            <a:r>
              <a:rPr lang="en-US" sz="2000"/>
              <a:t>(L</a:t>
            </a:r>
            <a:r>
              <a:rPr lang="hu-HU" sz="2000"/>
              <a:t>izoszóma</a:t>
            </a:r>
            <a:r>
              <a:rPr lang="en-US" sz="2000"/>
              <a:t> – </a:t>
            </a:r>
            <a:r>
              <a:rPr lang="hu-HU" sz="2000"/>
              <a:t/>
            </a:r>
            <a:br>
              <a:rPr lang="hu-HU" sz="2000"/>
            </a:br>
            <a:r>
              <a:rPr lang="en-US" sz="2000"/>
              <a:t>endos</a:t>
            </a:r>
            <a:r>
              <a:rPr lang="hu-HU" sz="2000"/>
              <a:t>zoma</a:t>
            </a:r>
            <a:r>
              <a:rPr lang="en-US" sz="2000"/>
              <a:t>)</a:t>
            </a:r>
          </a:p>
          <a:p>
            <a:pPr lvl="1"/>
            <a:r>
              <a:rPr lang="en-US" sz="2000"/>
              <a:t>C</a:t>
            </a:r>
            <a:r>
              <a:rPr lang="hu-HU" sz="2000"/>
              <a:t>itoszol</a:t>
            </a:r>
            <a:r>
              <a:rPr lang="en-US" sz="2400"/>
              <a:t>       </a:t>
            </a:r>
          </a:p>
          <a:p>
            <a:endParaRPr lang="en-US" sz="2800"/>
          </a:p>
        </p:txBody>
      </p:sp>
      <p:grpSp>
        <p:nvGrpSpPr>
          <p:cNvPr id="446468" name="Group 4"/>
          <p:cNvGrpSpPr>
            <a:grpSpLocks/>
          </p:cNvGrpSpPr>
          <p:nvPr/>
        </p:nvGrpSpPr>
        <p:grpSpPr bwMode="auto">
          <a:xfrm>
            <a:off x="3451225" y="2178050"/>
            <a:ext cx="5692775" cy="4402138"/>
            <a:chOff x="2174" y="1052"/>
            <a:chExt cx="3586" cy="2773"/>
          </a:xfrm>
        </p:grpSpPr>
        <p:pic>
          <p:nvPicPr>
            <p:cNvPr id="446469" name="Picture 5" descr="fig7_4"/>
            <p:cNvPicPr>
              <a:picLocks noChangeAspect="1" noChangeArrowheads="1"/>
            </p:cNvPicPr>
            <p:nvPr/>
          </p:nvPicPr>
          <p:blipFill>
            <a:blip r:embed="rId3" cstate="print"/>
            <a:srcRect/>
            <a:stretch>
              <a:fillRect/>
            </a:stretch>
          </p:blipFill>
          <p:spPr bwMode="auto">
            <a:xfrm>
              <a:off x="2174" y="1052"/>
              <a:ext cx="3586" cy="2773"/>
            </a:xfrm>
            <a:prstGeom prst="rect">
              <a:avLst/>
            </a:prstGeom>
            <a:noFill/>
            <a:ln/>
            <a:effectLst/>
          </p:spPr>
        </p:pic>
        <p:sp>
          <p:nvSpPr>
            <p:cNvPr id="446470" name="Rectangle 6"/>
            <p:cNvSpPr>
              <a:spLocks noChangeArrowheads="1"/>
            </p:cNvSpPr>
            <p:nvPr/>
          </p:nvSpPr>
          <p:spPr bwMode="auto">
            <a:xfrm>
              <a:off x="2772" y="1076"/>
              <a:ext cx="1892" cy="515"/>
            </a:xfrm>
            <a:prstGeom prst="rect">
              <a:avLst/>
            </a:prstGeom>
            <a:solidFill>
              <a:schemeClr val="tx1"/>
            </a:solidFill>
            <a:ln w="9525">
              <a:noFill/>
              <a:miter lim="800000"/>
              <a:headEnd/>
              <a:tailEnd/>
            </a:ln>
            <a:effectLst/>
          </p:spPr>
          <p:txBody>
            <a:bodyPr wrap="none" lIns="92075" tIns="46038" rIns="92075" bIns="46038" anchor="ctr"/>
            <a:lstStyle/>
            <a:p>
              <a:endParaRPr lang="hu-HU"/>
            </a:p>
          </p:txBody>
        </p:sp>
        <p:sp>
          <p:nvSpPr>
            <p:cNvPr id="446471" name="Rectangle 7"/>
            <p:cNvSpPr>
              <a:spLocks noChangeArrowheads="1"/>
            </p:cNvSpPr>
            <p:nvPr/>
          </p:nvSpPr>
          <p:spPr bwMode="auto">
            <a:xfrm>
              <a:off x="2921" y="1446"/>
              <a:ext cx="736" cy="344"/>
            </a:xfrm>
            <a:prstGeom prst="rect">
              <a:avLst/>
            </a:prstGeom>
            <a:solidFill>
              <a:schemeClr val="tx1"/>
            </a:solidFill>
            <a:ln w="9525">
              <a:noFill/>
              <a:miter lim="800000"/>
              <a:headEnd/>
              <a:tailEnd/>
            </a:ln>
            <a:effectLst/>
          </p:spPr>
          <p:txBody>
            <a:bodyPr wrap="none" lIns="92075" tIns="46038" rIns="92075" bIns="46038" anchor="ctr"/>
            <a:lstStyle/>
            <a:p>
              <a:pPr algn="ctr"/>
              <a:r>
                <a:rPr lang="hu-HU" sz="1200" b="1">
                  <a:solidFill>
                    <a:srgbClr val="000000"/>
                  </a:solidFill>
                  <a:latin typeface="Times New Roman" pitchFamily="18" charset="0"/>
                </a:rPr>
                <a:t>Vesicular</a:t>
              </a:r>
              <a:br>
                <a:rPr lang="hu-HU" sz="1200" b="1">
                  <a:solidFill>
                    <a:srgbClr val="000000"/>
                  </a:solidFill>
                  <a:latin typeface="Times New Roman" pitchFamily="18" charset="0"/>
                </a:rPr>
              </a:br>
              <a:r>
                <a:rPr lang="hu-HU" sz="1200" b="1">
                  <a:solidFill>
                    <a:srgbClr val="000000"/>
                  </a:solidFill>
                  <a:latin typeface="Times New Roman" pitchFamily="18" charset="0"/>
                </a:rPr>
                <a:t>bacteria</a:t>
              </a:r>
            </a:p>
          </p:txBody>
        </p:sp>
        <p:sp>
          <p:nvSpPr>
            <p:cNvPr id="446472" name="Rectangle 8"/>
            <p:cNvSpPr>
              <a:spLocks noChangeArrowheads="1"/>
            </p:cNvSpPr>
            <p:nvPr/>
          </p:nvSpPr>
          <p:spPr bwMode="auto">
            <a:xfrm>
              <a:off x="2639" y="2152"/>
              <a:ext cx="481" cy="152"/>
            </a:xfrm>
            <a:prstGeom prst="rect">
              <a:avLst/>
            </a:prstGeom>
            <a:solidFill>
              <a:schemeClr val="tx1"/>
            </a:solidFill>
            <a:ln w="9525">
              <a:noFill/>
              <a:miter lim="800000"/>
              <a:headEnd/>
              <a:tailEnd/>
            </a:ln>
            <a:effectLst/>
          </p:spPr>
          <p:txBody>
            <a:bodyPr wrap="none" lIns="92075" tIns="46038" rIns="92075" bIns="46038" anchor="ctr"/>
            <a:lstStyle/>
            <a:p>
              <a:pPr algn="ctr"/>
              <a:r>
                <a:rPr lang="hu-HU" sz="1200" b="1">
                  <a:solidFill>
                    <a:srgbClr val="000000"/>
                  </a:solidFill>
                  <a:latin typeface="Times New Roman" pitchFamily="18" charset="0"/>
                </a:rPr>
                <a:t>Cytosolyc</a:t>
              </a:r>
            </a:p>
          </p:txBody>
        </p:sp>
        <p:sp>
          <p:nvSpPr>
            <p:cNvPr id="446473" name="Rectangle 9"/>
            <p:cNvSpPr>
              <a:spLocks noChangeArrowheads="1"/>
            </p:cNvSpPr>
            <p:nvPr/>
          </p:nvSpPr>
          <p:spPr bwMode="auto">
            <a:xfrm>
              <a:off x="2871" y="2419"/>
              <a:ext cx="598" cy="343"/>
            </a:xfrm>
            <a:prstGeom prst="rect">
              <a:avLst/>
            </a:prstGeom>
            <a:solidFill>
              <a:schemeClr val="tx1"/>
            </a:solidFill>
            <a:ln w="9525">
              <a:noFill/>
              <a:miter lim="800000"/>
              <a:headEnd/>
              <a:tailEnd/>
            </a:ln>
            <a:effectLst/>
          </p:spPr>
          <p:txBody>
            <a:bodyPr wrap="none" lIns="92075" tIns="46038" rIns="92075" bIns="46038" anchor="ctr"/>
            <a:lstStyle/>
            <a:p>
              <a:endParaRPr lang="hu-HU"/>
            </a:p>
          </p:txBody>
        </p:sp>
        <p:sp>
          <p:nvSpPr>
            <p:cNvPr id="446474" name="Rectangle 10"/>
            <p:cNvSpPr>
              <a:spLocks noChangeArrowheads="1"/>
            </p:cNvSpPr>
            <p:nvPr/>
          </p:nvSpPr>
          <p:spPr bwMode="auto">
            <a:xfrm>
              <a:off x="2772" y="3334"/>
              <a:ext cx="697" cy="343"/>
            </a:xfrm>
            <a:prstGeom prst="rect">
              <a:avLst/>
            </a:prstGeom>
            <a:solidFill>
              <a:schemeClr val="tx1"/>
            </a:solidFill>
            <a:ln w="9525">
              <a:noFill/>
              <a:miter lim="800000"/>
              <a:headEnd/>
              <a:tailEnd/>
            </a:ln>
            <a:effectLst/>
          </p:spPr>
          <p:txBody>
            <a:bodyPr wrap="none" lIns="92075" tIns="46038" rIns="92075" bIns="46038" anchor="ctr"/>
            <a:lstStyle/>
            <a:p>
              <a:endParaRPr lang="hu-HU"/>
            </a:p>
          </p:txBody>
        </p:sp>
        <p:sp>
          <p:nvSpPr>
            <p:cNvPr id="446475" name="Oval 11"/>
            <p:cNvSpPr>
              <a:spLocks noChangeArrowheads="1"/>
            </p:cNvSpPr>
            <p:nvPr/>
          </p:nvSpPr>
          <p:spPr bwMode="auto">
            <a:xfrm>
              <a:off x="4069" y="1635"/>
              <a:ext cx="716" cy="492"/>
            </a:xfrm>
            <a:prstGeom prst="ellipse">
              <a:avLst/>
            </a:prstGeom>
            <a:noFill/>
            <a:ln w="12700">
              <a:solidFill>
                <a:srgbClr val="000000"/>
              </a:solidFill>
              <a:round/>
              <a:headEnd type="none" w="sm" len="sm"/>
              <a:tailEnd type="none" w="sm" len="sm"/>
            </a:ln>
            <a:effectLst/>
          </p:spPr>
          <p:txBody>
            <a:bodyPr wrap="none" anchor="ctr"/>
            <a:lstStyle/>
            <a:p>
              <a:endParaRPr lang="hu-HU"/>
            </a:p>
          </p:txBody>
        </p:sp>
      </p:grpSp>
      <p:sp>
        <p:nvSpPr>
          <p:cNvPr id="446476" name="Text Box 12"/>
          <p:cNvSpPr txBox="1">
            <a:spLocks noChangeArrowheads="1"/>
          </p:cNvSpPr>
          <p:nvPr/>
        </p:nvSpPr>
        <p:spPr bwMode="auto">
          <a:xfrm>
            <a:off x="390525" y="5773738"/>
            <a:ext cx="2728913" cy="739775"/>
          </a:xfrm>
          <a:prstGeom prst="rect">
            <a:avLst/>
          </a:prstGeom>
          <a:noFill/>
          <a:ln w="9525">
            <a:solidFill>
              <a:schemeClr val="folHlink"/>
            </a:solidFill>
            <a:miter lim="800000"/>
            <a:headEnd/>
            <a:tailEnd/>
          </a:ln>
          <a:effectLst/>
        </p:spPr>
        <p:txBody>
          <a:bodyPr lIns="92075" tIns="46038" rIns="92075" bIns="46038">
            <a:spAutoFit/>
          </a:bodyPr>
          <a:lstStyle/>
          <a:p>
            <a:pPr>
              <a:spcBef>
                <a:spcPct val="50000"/>
              </a:spcBef>
            </a:pPr>
            <a:r>
              <a:rPr lang="hu-HU" sz="1400" b="1"/>
              <a:t>Ugyanaz a kórokokozó előfordulhat extra- és intracellulárisan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 calcmode="lin" valueType="num">
                                      <p:cBhvr additive="base">
                                        <p:cTn id="7" dur="500" fill="hold"/>
                                        <p:tgtEl>
                                          <p:spTgt spid="446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6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6467">
                                            <p:txEl>
                                              <p:pRg st="1" end="1"/>
                                            </p:txEl>
                                          </p:spTgt>
                                        </p:tgtEl>
                                        <p:attrNameLst>
                                          <p:attrName>style.visibility</p:attrName>
                                        </p:attrNameLst>
                                      </p:cBhvr>
                                      <p:to>
                                        <p:strVal val="visible"/>
                                      </p:to>
                                    </p:set>
                                    <p:anim calcmode="lin" valueType="num">
                                      <p:cBhvr additive="base">
                                        <p:cTn id="13" dur="500" fill="hold"/>
                                        <p:tgtEl>
                                          <p:spTgt spid="446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64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46467">
                                            <p:txEl>
                                              <p:pRg st="2" end="2"/>
                                            </p:txEl>
                                          </p:spTgt>
                                        </p:tgtEl>
                                        <p:attrNameLst>
                                          <p:attrName>style.visibility</p:attrName>
                                        </p:attrNameLst>
                                      </p:cBhvr>
                                      <p:to>
                                        <p:strVal val="visible"/>
                                      </p:to>
                                    </p:set>
                                    <p:anim calcmode="lin" valueType="num">
                                      <p:cBhvr additive="base">
                                        <p:cTn id="17" dur="500" fill="hold"/>
                                        <p:tgtEl>
                                          <p:spTgt spid="4464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64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6467">
                                            <p:txEl>
                                              <p:pRg st="3" end="3"/>
                                            </p:txEl>
                                          </p:spTgt>
                                        </p:tgtEl>
                                        <p:attrNameLst>
                                          <p:attrName>style.visibility</p:attrName>
                                        </p:attrNameLst>
                                      </p:cBhvr>
                                      <p:to>
                                        <p:strVal val="visible"/>
                                      </p:to>
                                    </p:set>
                                    <p:anim calcmode="lin" valueType="num">
                                      <p:cBhvr additive="base">
                                        <p:cTn id="21" dur="500" fill="hold"/>
                                        <p:tgtEl>
                                          <p:spTgt spid="4464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46467">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446468"/>
                                        </p:tgtEl>
                                        <p:attrNameLst>
                                          <p:attrName>style.visibility</p:attrName>
                                        </p:attrNameLst>
                                      </p:cBhvr>
                                      <p:to>
                                        <p:strVal val="visible"/>
                                      </p:to>
                                    </p:set>
                                    <p:anim calcmode="lin" valueType="num">
                                      <p:cBhvr additive="base">
                                        <p:cTn id="26" dur="500" fill="hold"/>
                                        <p:tgtEl>
                                          <p:spTgt spid="446468"/>
                                        </p:tgtEl>
                                        <p:attrNameLst>
                                          <p:attrName>ppt_x</p:attrName>
                                        </p:attrNameLst>
                                      </p:cBhvr>
                                      <p:tavLst>
                                        <p:tav tm="0">
                                          <p:val>
                                            <p:strVal val="#ppt_x"/>
                                          </p:val>
                                        </p:tav>
                                        <p:tav tm="100000">
                                          <p:val>
                                            <p:strVal val="#ppt_x"/>
                                          </p:val>
                                        </p:tav>
                                      </p:tavLst>
                                    </p:anim>
                                    <p:anim calcmode="lin" valueType="num">
                                      <p:cBhvr additive="base">
                                        <p:cTn id="27" dur="500" fill="hold"/>
                                        <p:tgtEl>
                                          <p:spTgt spid="44646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46476"/>
                                        </p:tgtEl>
                                        <p:attrNameLst>
                                          <p:attrName>style.visibility</p:attrName>
                                        </p:attrNameLst>
                                      </p:cBhvr>
                                      <p:to>
                                        <p:strVal val="visible"/>
                                      </p:to>
                                    </p:set>
                                    <p:anim calcmode="lin" valueType="num">
                                      <p:cBhvr additive="base">
                                        <p:cTn id="32" dur="500" fill="hold"/>
                                        <p:tgtEl>
                                          <p:spTgt spid="446476"/>
                                        </p:tgtEl>
                                        <p:attrNameLst>
                                          <p:attrName>ppt_x</p:attrName>
                                        </p:attrNameLst>
                                      </p:cBhvr>
                                      <p:tavLst>
                                        <p:tav tm="0">
                                          <p:val>
                                            <p:strVal val="#ppt_x"/>
                                          </p:val>
                                        </p:tav>
                                        <p:tav tm="100000">
                                          <p:val>
                                            <p:strVal val="#ppt_x"/>
                                          </p:val>
                                        </p:tav>
                                      </p:tavLst>
                                    </p:anim>
                                    <p:anim calcmode="lin" valueType="num">
                                      <p:cBhvr additive="base">
                                        <p:cTn id="33" dur="500" fill="hold"/>
                                        <p:tgtEl>
                                          <p:spTgt spid="446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uiExpand="1" build="p"/>
      <p:bldP spid="4464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Dia számának helye 4"/>
          <p:cNvSpPr>
            <a:spLocks noGrp="1"/>
          </p:cNvSpPr>
          <p:nvPr>
            <p:ph type="sldNum" sz="quarter" idx="12"/>
          </p:nvPr>
        </p:nvSpPr>
        <p:spPr/>
        <p:txBody>
          <a:bodyPr/>
          <a:lstStyle/>
          <a:p>
            <a:fld id="{B30FAE58-9247-401D-933F-45122702889A}" type="slidenum">
              <a:rPr lang="en-US"/>
              <a:pPr/>
              <a:t>5</a:t>
            </a:fld>
            <a:endParaRPr lang="en-US"/>
          </a:p>
        </p:txBody>
      </p:sp>
      <p:pic>
        <p:nvPicPr>
          <p:cNvPr id="534532" name="Picture 4"/>
          <p:cNvPicPr>
            <a:picLocks noChangeAspect="1" noChangeArrowheads="1"/>
          </p:cNvPicPr>
          <p:nvPr/>
        </p:nvPicPr>
        <p:blipFill>
          <a:blip r:embed="rId3" cstate="print"/>
          <a:srcRect/>
          <a:stretch>
            <a:fillRect/>
          </a:stretch>
        </p:blipFill>
        <p:spPr bwMode="auto">
          <a:xfrm>
            <a:off x="3362325" y="0"/>
            <a:ext cx="5761038" cy="6858000"/>
          </a:xfrm>
          <a:prstGeom prst="rect">
            <a:avLst/>
          </a:prstGeom>
          <a:noFill/>
          <a:ln w="9525">
            <a:noFill/>
            <a:miter lim="800000"/>
            <a:headEnd/>
            <a:tailEnd/>
          </a:ln>
          <a:effectLst/>
        </p:spPr>
      </p:pic>
      <p:sp>
        <p:nvSpPr>
          <p:cNvPr id="534533" name="Rectangle 5"/>
          <p:cNvSpPr>
            <a:spLocks noGrp="1" noChangeArrowheads="1"/>
          </p:cNvSpPr>
          <p:nvPr>
            <p:ph type="title"/>
          </p:nvPr>
        </p:nvSpPr>
        <p:spPr>
          <a:xfrm>
            <a:off x="0" y="609600"/>
            <a:ext cx="3246438" cy="2986088"/>
          </a:xfrm>
        </p:spPr>
        <p:txBody>
          <a:bodyPr/>
          <a:lstStyle/>
          <a:p>
            <a:r>
              <a:rPr lang="hu-HU" sz="2400"/>
              <a:t>Az antigénprezentáció módjai és az immunválasz mechanizmusai a különböző kórokozók ellen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2" name="Rectangle 4"/>
          <p:cNvSpPr>
            <a:spLocks noGrp="1" noChangeArrowheads="1"/>
          </p:cNvSpPr>
          <p:nvPr>
            <p:ph type="ctrTitle"/>
          </p:nvPr>
        </p:nvSpPr>
        <p:spPr/>
        <p:txBody>
          <a:bodyPr/>
          <a:lstStyle/>
          <a:p>
            <a:r>
              <a:rPr lang="hu-HU" sz="4000"/>
              <a:t>Immunválasz extracelluláris baktériumok ellen ellen</a:t>
            </a:r>
          </a:p>
        </p:txBody>
      </p:sp>
      <p:sp>
        <p:nvSpPr>
          <p:cNvPr id="493573" name="Rectangle 5"/>
          <p:cNvSpPr>
            <a:spLocks noGrp="1" noChangeArrowheads="1"/>
          </p:cNvSpPr>
          <p:nvPr>
            <p:ph type="subTitle" idx="1"/>
          </p:nvPr>
        </p:nvSpPr>
        <p:spPr>
          <a:xfrm>
            <a:off x="377825" y="3943350"/>
            <a:ext cx="5492750" cy="2260600"/>
          </a:xfrm>
        </p:spPr>
        <p:txBody>
          <a:bodyPr/>
          <a:lstStyle/>
          <a:p>
            <a:r>
              <a:rPr lang="hu-HU"/>
              <a:t>Pl. Streptococcus pyogenes</a:t>
            </a:r>
            <a:endParaRPr lang="hu-HU" baseline="30000"/>
          </a:p>
          <a:p>
            <a:endParaRPr lang="hu-HU"/>
          </a:p>
        </p:txBody>
      </p:sp>
      <p:pic>
        <p:nvPicPr>
          <p:cNvPr id="493575" name="Picture 7" descr="Mononucleosis - View of the Throat"/>
          <p:cNvPicPr>
            <a:picLocks noChangeAspect="1" noChangeArrowheads="1"/>
          </p:cNvPicPr>
          <p:nvPr/>
        </p:nvPicPr>
        <p:blipFill>
          <a:blip r:embed="rId3" cstate="print"/>
          <a:srcRect/>
          <a:stretch>
            <a:fillRect/>
          </a:stretch>
        </p:blipFill>
        <p:spPr bwMode="auto">
          <a:xfrm>
            <a:off x="5973763" y="3833813"/>
            <a:ext cx="2914650" cy="2152650"/>
          </a:xfrm>
          <a:prstGeom prst="rect">
            <a:avLst/>
          </a:prstGeom>
          <a:noFill/>
        </p:spPr>
      </p:pic>
      <p:sp>
        <p:nvSpPr>
          <p:cNvPr id="493577" name="Text Box 9"/>
          <p:cNvSpPr txBox="1">
            <a:spLocks noChangeArrowheads="1"/>
          </p:cNvSpPr>
          <p:nvPr/>
        </p:nvSpPr>
        <p:spPr bwMode="auto">
          <a:xfrm>
            <a:off x="669925" y="5761038"/>
            <a:ext cx="3521075" cy="396875"/>
          </a:xfrm>
          <a:prstGeom prst="rect">
            <a:avLst/>
          </a:prstGeom>
          <a:noFill/>
          <a:ln w="9525">
            <a:noFill/>
            <a:miter lim="800000"/>
            <a:headEnd/>
            <a:tailEnd/>
          </a:ln>
          <a:effectLst/>
        </p:spPr>
        <p:txBody>
          <a:bodyPr lIns="92075" tIns="46038" rIns="92075" bIns="46038">
            <a:spAutoFit/>
          </a:bodyPr>
          <a:lstStyle/>
          <a:p>
            <a:pPr>
              <a:spcBef>
                <a:spcPct val="50000"/>
              </a:spcBef>
            </a:pPr>
            <a:endParaRPr lang="hu-HU"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5"/>
          <p:cNvSpPr>
            <a:spLocks noGrp="1"/>
          </p:cNvSpPr>
          <p:nvPr>
            <p:ph type="sldNum" sz="quarter" idx="12"/>
          </p:nvPr>
        </p:nvSpPr>
        <p:spPr/>
        <p:txBody>
          <a:bodyPr/>
          <a:lstStyle/>
          <a:p>
            <a:fld id="{39264A9A-42C4-4E97-9ACC-1CC409D49407}" type="slidenum">
              <a:rPr lang="en-US"/>
              <a:pPr/>
              <a:t>7</a:t>
            </a:fld>
            <a:endParaRPr lang="en-US"/>
          </a:p>
        </p:txBody>
      </p:sp>
      <p:sp>
        <p:nvSpPr>
          <p:cNvPr id="495623" name="Rectangle 7"/>
          <p:cNvSpPr>
            <a:spLocks noChangeArrowheads="1"/>
          </p:cNvSpPr>
          <p:nvPr/>
        </p:nvSpPr>
        <p:spPr bwMode="auto">
          <a:xfrm>
            <a:off x="763588" y="742950"/>
            <a:ext cx="7772400" cy="2711450"/>
          </a:xfrm>
          <a:prstGeom prst="rect">
            <a:avLst/>
          </a:prstGeom>
          <a:noFill/>
          <a:ln w="9525">
            <a:noFill/>
            <a:miter lim="800000"/>
            <a:headEnd/>
            <a:tailEnd/>
          </a:ln>
          <a:effectLst/>
        </p:spPr>
        <p:txBody>
          <a:bodyPr lIns="92075" tIns="46038" rIns="92075" bIns="46038"/>
          <a:lstStyle/>
          <a:p>
            <a:pPr marL="342900" indent="-342900">
              <a:spcBef>
                <a:spcPct val="20000"/>
              </a:spcBef>
            </a:pPr>
            <a:r>
              <a:rPr lang="hu-HU" sz="2400"/>
              <a:t>1) A természetes immunválasz melyik komponensével (komponenseivel) találkozik először az extracelluláris kórokozó legnagyobb valószínűséggel? </a:t>
            </a:r>
          </a:p>
          <a:p>
            <a:pPr marL="742950" lvl="1" indent="-285750">
              <a:spcBef>
                <a:spcPct val="20000"/>
              </a:spcBef>
            </a:pPr>
            <a:endParaRPr lang="hu-HU" sz="2400"/>
          </a:p>
          <a:p>
            <a:pPr marL="742950" lvl="1" indent="-285750">
              <a:spcBef>
                <a:spcPct val="20000"/>
              </a:spcBef>
            </a:pPr>
            <a:endParaRPr lang="hu-HU" sz="2400"/>
          </a:p>
          <a:p>
            <a:pPr marL="342900" indent="-342900">
              <a:spcBef>
                <a:spcPct val="20000"/>
              </a:spcBef>
            </a:pPr>
            <a:endParaRPr lang="hu-HU" sz="2400"/>
          </a:p>
        </p:txBody>
      </p:sp>
      <p:sp>
        <p:nvSpPr>
          <p:cNvPr id="495624" name="Text Box 8"/>
          <p:cNvSpPr txBox="1">
            <a:spLocks noChangeArrowheads="1"/>
          </p:cNvSpPr>
          <p:nvPr/>
        </p:nvSpPr>
        <p:spPr bwMode="auto">
          <a:xfrm>
            <a:off x="990600" y="2376488"/>
            <a:ext cx="7467600" cy="4217987"/>
          </a:xfrm>
          <a:prstGeom prst="rect">
            <a:avLst/>
          </a:prstGeom>
          <a:noFill/>
          <a:ln w="9525">
            <a:noFill/>
            <a:miter lim="800000"/>
            <a:headEnd/>
            <a:tailEnd/>
          </a:ln>
          <a:effectLst/>
        </p:spPr>
        <p:txBody>
          <a:bodyPr lIns="92075" tIns="46038" rIns="92075" bIns="46038">
            <a:spAutoFit/>
          </a:bodyPr>
          <a:lstStyle/>
          <a:p>
            <a:pPr>
              <a:spcBef>
                <a:spcPct val="20000"/>
              </a:spcBef>
            </a:pPr>
            <a:r>
              <a:rPr lang="hu-HU" sz="2400"/>
              <a:t>2) A komplement rendszer milyen effektor mechanizmussal járul hozzá a pathogén eliminációjához?</a:t>
            </a:r>
          </a:p>
          <a:p>
            <a:pPr>
              <a:spcBef>
                <a:spcPct val="20000"/>
              </a:spcBef>
            </a:pPr>
            <a:r>
              <a:rPr lang="hu-HU" sz="2400"/>
              <a:t>3) Hogy nevezik a célsejt lízisét okozó makromolekuláris komplexet?</a:t>
            </a:r>
          </a:p>
          <a:p>
            <a:pPr>
              <a:spcBef>
                <a:spcPct val="20000"/>
              </a:spcBef>
            </a:pPr>
            <a:r>
              <a:rPr lang="hu-HU" sz="2400"/>
              <a:t>4) Mi szükséges az fagocitózishoz még az opszoninen kívül?</a:t>
            </a:r>
          </a:p>
          <a:p>
            <a:pPr>
              <a:spcBef>
                <a:spcPct val="20000"/>
              </a:spcBef>
            </a:pPr>
            <a:endParaRPr lang="hu-HU" sz="2400"/>
          </a:p>
          <a:p>
            <a:pPr>
              <a:spcBef>
                <a:spcPct val="20000"/>
              </a:spcBef>
            </a:pPr>
            <a:endParaRPr lang="hu-HU" sz="2400"/>
          </a:p>
          <a:p>
            <a:pPr>
              <a:spcBef>
                <a:spcPct val="50000"/>
              </a:spcBef>
            </a:pPr>
            <a:endParaRPr lang="hu-HU"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5624"/>
                                        </p:tgtEl>
                                        <p:attrNameLst>
                                          <p:attrName>style.visibility</p:attrName>
                                        </p:attrNameLst>
                                      </p:cBhvr>
                                      <p:to>
                                        <p:strVal val="visible"/>
                                      </p:to>
                                    </p:set>
                                    <p:anim calcmode="lin" valueType="num">
                                      <p:cBhvr additive="base">
                                        <p:cTn id="7" dur="500" fill="hold"/>
                                        <p:tgtEl>
                                          <p:spTgt spid="495624"/>
                                        </p:tgtEl>
                                        <p:attrNameLst>
                                          <p:attrName>ppt_x</p:attrName>
                                        </p:attrNameLst>
                                      </p:cBhvr>
                                      <p:tavLst>
                                        <p:tav tm="0">
                                          <p:val>
                                            <p:strVal val="0-#ppt_w/2"/>
                                          </p:val>
                                        </p:tav>
                                        <p:tav tm="100000">
                                          <p:val>
                                            <p:strVal val="#ppt_x"/>
                                          </p:val>
                                        </p:tav>
                                      </p:tavLst>
                                    </p:anim>
                                    <p:anim calcmode="lin" valueType="num">
                                      <p:cBhvr additive="base">
                                        <p:cTn id="8" dur="500" fill="hold"/>
                                        <p:tgtEl>
                                          <p:spTgt spid="4956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5"/>
          <p:cNvSpPr>
            <a:spLocks noGrp="1"/>
          </p:cNvSpPr>
          <p:nvPr>
            <p:ph type="sldNum" sz="quarter" idx="12"/>
          </p:nvPr>
        </p:nvSpPr>
        <p:spPr/>
        <p:txBody>
          <a:bodyPr/>
          <a:lstStyle/>
          <a:p>
            <a:fld id="{F253C511-81CA-4ADF-A1DB-3D48E34779B0}" type="slidenum">
              <a:rPr lang="en-US"/>
              <a:pPr/>
              <a:t>8</a:t>
            </a:fld>
            <a:endParaRPr lang="en-US"/>
          </a:p>
        </p:txBody>
      </p:sp>
      <p:sp>
        <p:nvSpPr>
          <p:cNvPr id="498690" name="Rectangle 2"/>
          <p:cNvSpPr>
            <a:spLocks noChangeArrowheads="1"/>
          </p:cNvSpPr>
          <p:nvPr/>
        </p:nvSpPr>
        <p:spPr bwMode="auto">
          <a:xfrm>
            <a:off x="763588" y="511175"/>
            <a:ext cx="7772400" cy="49530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endParaRPr lang="hu-HU" sz="3200"/>
          </a:p>
          <a:p>
            <a:pPr marL="342900" indent="-342900">
              <a:spcBef>
                <a:spcPct val="20000"/>
              </a:spcBef>
              <a:buFontTx/>
              <a:buChar char="•"/>
            </a:pPr>
            <a:r>
              <a:rPr lang="hu-HU" sz="3200"/>
              <a:t>Milyen receptorok vehetnek részt a patogén fagocitózisában?</a:t>
            </a:r>
          </a:p>
          <a:p>
            <a:pPr marL="742950" lvl="1" indent="-285750">
              <a:spcBef>
                <a:spcPct val="20000"/>
              </a:spcBef>
              <a:buFontTx/>
              <a:buChar char="–"/>
            </a:pPr>
            <a:endParaRPr lang="hu-HU" sz="2800"/>
          </a:p>
          <a:p>
            <a:pPr marL="742950" lvl="1" indent="-285750">
              <a:spcBef>
                <a:spcPct val="20000"/>
              </a:spcBef>
              <a:buFontTx/>
              <a:buChar char="–"/>
            </a:pPr>
            <a:endParaRPr lang="hu-HU" sz="2800"/>
          </a:p>
          <a:p>
            <a:pPr marL="342900" indent="-342900">
              <a:spcBef>
                <a:spcPct val="20000"/>
              </a:spcBef>
            </a:pPr>
            <a:endParaRPr lang="hu-HU" sz="3200"/>
          </a:p>
        </p:txBody>
      </p:sp>
      <p:pic>
        <p:nvPicPr>
          <p:cNvPr id="498691" name="Picture 3" descr="InnAdap3"/>
          <p:cNvPicPr>
            <a:picLocks noChangeAspect="1" noChangeArrowheads="1"/>
          </p:cNvPicPr>
          <p:nvPr/>
        </p:nvPicPr>
        <p:blipFill>
          <a:blip r:embed="rId3" cstate="print">
            <a:lum contrast="24000"/>
          </a:blip>
          <a:srcRect/>
          <a:stretch>
            <a:fillRect/>
          </a:stretch>
        </p:blipFill>
        <p:spPr bwMode="auto">
          <a:xfrm>
            <a:off x="4283075" y="3140075"/>
            <a:ext cx="4572000" cy="1736725"/>
          </a:xfrm>
          <a:prstGeom prst="rect">
            <a:avLst/>
          </a:prstGeom>
          <a:noFill/>
        </p:spPr>
      </p:pic>
      <p:pic>
        <p:nvPicPr>
          <p:cNvPr id="498692" name="Picture 4" descr="u1fig26e"/>
          <p:cNvPicPr>
            <a:picLocks noChangeAspect="1" noChangeArrowheads="1"/>
          </p:cNvPicPr>
          <p:nvPr/>
        </p:nvPicPr>
        <p:blipFill>
          <a:blip r:embed="rId4" cstate="print"/>
          <a:srcRect/>
          <a:stretch>
            <a:fillRect/>
          </a:stretch>
        </p:blipFill>
        <p:spPr bwMode="auto">
          <a:xfrm>
            <a:off x="525463" y="2801938"/>
            <a:ext cx="3578225" cy="2874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8690">
                                            <p:txEl>
                                              <p:pRg st="1" end="1"/>
                                            </p:txEl>
                                          </p:spTgt>
                                        </p:tgtEl>
                                        <p:attrNameLst>
                                          <p:attrName>style.visibility</p:attrName>
                                        </p:attrNameLst>
                                      </p:cBhvr>
                                      <p:to>
                                        <p:strVal val="visible"/>
                                      </p:to>
                                    </p:set>
                                    <p:anim calcmode="lin" valueType="num">
                                      <p:cBhvr additive="base">
                                        <p:cTn id="7" dur="500" fill="hold"/>
                                        <p:tgtEl>
                                          <p:spTgt spid="498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86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98692"/>
                                        </p:tgtEl>
                                        <p:attrNameLst>
                                          <p:attrName>style.visibility</p:attrName>
                                        </p:attrNameLst>
                                      </p:cBhvr>
                                      <p:to>
                                        <p:strVal val="visible"/>
                                      </p:to>
                                    </p:set>
                                    <p:anim calcmode="lin" valueType="num">
                                      <p:cBhvr additive="base">
                                        <p:cTn id="13" dur="500" fill="hold"/>
                                        <p:tgtEl>
                                          <p:spTgt spid="498692"/>
                                        </p:tgtEl>
                                        <p:attrNameLst>
                                          <p:attrName>ppt_x</p:attrName>
                                        </p:attrNameLst>
                                      </p:cBhvr>
                                      <p:tavLst>
                                        <p:tav tm="0">
                                          <p:val>
                                            <p:strVal val="1+#ppt_w/2"/>
                                          </p:val>
                                        </p:tav>
                                        <p:tav tm="100000">
                                          <p:val>
                                            <p:strVal val="#ppt_x"/>
                                          </p:val>
                                        </p:tav>
                                      </p:tavLst>
                                    </p:anim>
                                    <p:anim calcmode="lin" valueType="num">
                                      <p:cBhvr additive="base">
                                        <p:cTn id="14" dur="500" fill="hold"/>
                                        <p:tgtEl>
                                          <p:spTgt spid="4986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98691"/>
                                        </p:tgtEl>
                                        <p:attrNameLst>
                                          <p:attrName>style.visibility</p:attrName>
                                        </p:attrNameLst>
                                      </p:cBhvr>
                                      <p:to>
                                        <p:strVal val="visible"/>
                                      </p:to>
                                    </p:set>
                                    <p:anim calcmode="lin" valueType="num">
                                      <p:cBhvr additive="base">
                                        <p:cTn id="19" dur="500" fill="hold"/>
                                        <p:tgtEl>
                                          <p:spTgt spid="498691"/>
                                        </p:tgtEl>
                                        <p:attrNameLst>
                                          <p:attrName>ppt_x</p:attrName>
                                        </p:attrNameLst>
                                      </p:cBhvr>
                                      <p:tavLst>
                                        <p:tav tm="0">
                                          <p:val>
                                            <p:strVal val="1+#ppt_w/2"/>
                                          </p:val>
                                        </p:tav>
                                        <p:tav tm="100000">
                                          <p:val>
                                            <p:strVal val="#ppt_x"/>
                                          </p:val>
                                        </p:tav>
                                      </p:tavLst>
                                    </p:anim>
                                    <p:anim calcmode="lin" valueType="num">
                                      <p:cBhvr additive="base">
                                        <p:cTn id="20" dur="500" fill="hold"/>
                                        <p:tgtEl>
                                          <p:spTgt spid="4986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5"/>
          <p:cNvSpPr>
            <a:spLocks noGrp="1"/>
          </p:cNvSpPr>
          <p:nvPr>
            <p:ph type="sldNum" sz="quarter" idx="12"/>
          </p:nvPr>
        </p:nvSpPr>
        <p:spPr/>
        <p:txBody>
          <a:bodyPr/>
          <a:lstStyle/>
          <a:p>
            <a:fld id="{8CE72DF8-9D1D-47CE-A92D-13381590B298}" type="slidenum">
              <a:rPr lang="en-US"/>
              <a:pPr/>
              <a:t>9</a:t>
            </a:fld>
            <a:endParaRPr lang="en-US"/>
          </a:p>
        </p:txBody>
      </p:sp>
      <p:sp>
        <p:nvSpPr>
          <p:cNvPr id="500738" name="Rectangle 2"/>
          <p:cNvSpPr>
            <a:spLocks noChangeArrowheads="1"/>
          </p:cNvSpPr>
          <p:nvPr/>
        </p:nvSpPr>
        <p:spPr bwMode="auto">
          <a:xfrm>
            <a:off x="763588" y="854075"/>
            <a:ext cx="7772400" cy="4953000"/>
          </a:xfrm>
          <a:prstGeom prst="rect">
            <a:avLst/>
          </a:prstGeom>
          <a:noFill/>
          <a:ln w="9525">
            <a:noFill/>
            <a:miter lim="800000"/>
            <a:headEnd/>
            <a:tailEnd/>
          </a:ln>
          <a:effectLst/>
        </p:spPr>
        <p:txBody>
          <a:bodyPr lIns="92075" tIns="46038" rIns="92075" bIns="46038"/>
          <a:lstStyle/>
          <a:p>
            <a:pPr marL="342900" indent="-342900">
              <a:spcBef>
                <a:spcPct val="20000"/>
              </a:spcBef>
            </a:pPr>
            <a:r>
              <a:rPr lang="hu-HU" sz="3200"/>
              <a:t>1) Hol történik a fagocita sejtekben a patogén elpusztítása?</a:t>
            </a:r>
          </a:p>
          <a:p>
            <a:pPr marL="342900" indent="-342900">
              <a:spcBef>
                <a:spcPct val="20000"/>
              </a:spcBef>
            </a:pPr>
            <a:endParaRPr lang="hu-HU" sz="3200"/>
          </a:p>
          <a:p>
            <a:pPr marL="342900" indent="-342900">
              <a:spcBef>
                <a:spcPct val="20000"/>
              </a:spcBef>
            </a:pPr>
            <a:r>
              <a:rPr lang="hu-HU" sz="3200"/>
              <a:t>2) Milyen két nagy csoportját különböztetjük meg az ölés molekuláris mechanizmusának?</a:t>
            </a:r>
          </a:p>
          <a:p>
            <a:pPr marL="342900" indent="-342900">
              <a:spcBef>
                <a:spcPct val="20000"/>
              </a:spcBef>
            </a:pPr>
            <a:endParaRPr lang="hu-HU" sz="3200"/>
          </a:p>
          <a:p>
            <a:pPr marL="342900" indent="-342900">
              <a:spcBef>
                <a:spcPct val="20000"/>
              </a:spcBef>
            </a:pPr>
            <a:r>
              <a:rPr lang="hu-HU" sz="3200"/>
              <a:t>3) Mondjon példát arra, hogy ezekben milyen molekulák vesznek részt!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0738">
                                            <p:txEl>
                                              <p:pRg st="0" end="0"/>
                                            </p:txEl>
                                          </p:spTgt>
                                        </p:tgtEl>
                                        <p:attrNameLst>
                                          <p:attrName>style.visibility</p:attrName>
                                        </p:attrNameLst>
                                      </p:cBhvr>
                                      <p:to>
                                        <p:strVal val="visible"/>
                                      </p:to>
                                    </p:set>
                                    <p:anim calcmode="lin" valueType="num">
                                      <p:cBhvr additive="base">
                                        <p:cTn id="7" dur="500" fill="hold"/>
                                        <p:tgtEl>
                                          <p:spTgt spid="500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07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0738">
                                            <p:txEl>
                                              <p:pRg st="2" end="2"/>
                                            </p:txEl>
                                          </p:spTgt>
                                        </p:tgtEl>
                                        <p:attrNameLst>
                                          <p:attrName>style.visibility</p:attrName>
                                        </p:attrNameLst>
                                      </p:cBhvr>
                                      <p:to>
                                        <p:strVal val="visible"/>
                                      </p:to>
                                    </p:set>
                                    <p:anim calcmode="lin" valueType="num">
                                      <p:cBhvr additive="base">
                                        <p:cTn id="13" dur="500" fill="hold"/>
                                        <p:tgtEl>
                                          <p:spTgt spid="5007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07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0738">
                                            <p:txEl>
                                              <p:pRg st="4" end="4"/>
                                            </p:txEl>
                                          </p:spTgt>
                                        </p:tgtEl>
                                        <p:attrNameLst>
                                          <p:attrName>style.visibility</p:attrName>
                                        </p:attrNameLst>
                                      </p:cBhvr>
                                      <p:to>
                                        <p:strVal val="visible"/>
                                      </p:to>
                                    </p:set>
                                    <p:anim calcmode="lin" valueType="num">
                                      <p:cBhvr additive="base">
                                        <p:cTn id="19" dur="500" fill="hold"/>
                                        <p:tgtEl>
                                          <p:spTgt spid="5007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073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build="p" bldLvl="2" autoUpdateAnimBg="0"/>
    </p:bldLst>
  </p:timing>
</p:sld>
</file>

<file path=ppt/theme/theme1.xml><?xml version="1.0" encoding="utf-8"?>
<a:theme xmlns:a="http://schemas.openxmlformats.org/drawingml/2006/main" name="Üres bemutató">
  <a:themeElements>
    <a:clrScheme name="">
      <a:dk1>
        <a:srgbClr val="000000"/>
      </a:dk1>
      <a:lt1>
        <a:srgbClr val="FFFFFF"/>
      </a:lt1>
      <a:dk2>
        <a:srgbClr val="006600"/>
      </a:dk2>
      <a:lt2>
        <a:srgbClr val="FFFF00"/>
      </a:lt2>
      <a:accent1>
        <a:srgbClr val="FF9900"/>
      </a:accent1>
      <a:accent2>
        <a:srgbClr val="00FFFF"/>
      </a:accent2>
      <a:accent3>
        <a:srgbClr val="AAB8AA"/>
      </a:accent3>
      <a:accent4>
        <a:srgbClr val="DADADA"/>
      </a:accent4>
      <a:accent5>
        <a:srgbClr val="FFCAAA"/>
      </a:accent5>
      <a:accent6>
        <a:srgbClr val="00E7E7"/>
      </a:accent6>
      <a:hlink>
        <a:srgbClr val="FF0000"/>
      </a:hlink>
      <a:folHlink>
        <a:srgbClr val="969696"/>
      </a:folHlink>
    </a:clrScheme>
    <a:fontScheme name="Üres bemutató">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4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4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Üres bemutat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lapértelmezett terv">
  <a:themeElements>
    <a:clrScheme name="">
      <a:dk1>
        <a:srgbClr val="54A8FF"/>
      </a:dk1>
      <a:lt1>
        <a:srgbClr val="FFFFFF"/>
      </a:lt1>
      <a:dk2>
        <a:srgbClr val="000054"/>
      </a:dk2>
      <a:lt2>
        <a:srgbClr val="FFFFFF"/>
      </a:lt2>
      <a:accent1>
        <a:srgbClr val="A8FFFF"/>
      </a:accent1>
      <a:accent2>
        <a:srgbClr val="00A8A8"/>
      </a:accent2>
      <a:accent3>
        <a:srgbClr val="AAAAB3"/>
      </a:accent3>
      <a:accent4>
        <a:srgbClr val="DADADA"/>
      </a:accent4>
      <a:accent5>
        <a:srgbClr val="D1FFFF"/>
      </a:accent5>
      <a:accent6>
        <a:srgbClr val="009898"/>
      </a:accent6>
      <a:hlink>
        <a:srgbClr val="0054A8"/>
      </a:hlink>
      <a:folHlink>
        <a:srgbClr val="FFFFA8"/>
      </a:folHlink>
    </a:clrScheme>
    <a:fontScheme name="Alapértelmezett terv">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4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4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gyéni tervezés">
  <a:themeElements>
    <a:clrScheme name="Egyéni tervez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gyéni tervezé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4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hu-HU" sz="4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gyéni tervezé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yéni tervezé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yéni tervezé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yéni tervezé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yéni tervezé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yéni tervezé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yéni tervezé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yéni tervezé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yéni tervezé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yéni tervezé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yéni tervezé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yéni tervezé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Office\Sablonok\Üres bemutató.pot</Template>
  <TotalTime>6526</TotalTime>
  <Words>1570</Words>
  <Application>Microsoft Office PowerPoint</Application>
  <PresentationFormat>Diavetítés a képernyőre (4:3 oldalarány)</PresentationFormat>
  <Paragraphs>213</Paragraphs>
  <Slides>35</Slides>
  <Notes>33</Notes>
  <HiddenSlides>0</HiddenSlides>
  <MMClips>0</MMClips>
  <ScaleCrop>false</ScaleCrop>
  <HeadingPairs>
    <vt:vector size="6" baseType="variant">
      <vt:variant>
        <vt:lpstr>Használt betűtípusok</vt:lpstr>
      </vt:variant>
      <vt:variant>
        <vt:i4>5</vt:i4>
      </vt:variant>
      <vt:variant>
        <vt:lpstr>Téma</vt:lpstr>
      </vt:variant>
      <vt:variant>
        <vt:i4>3</vt:i4>
      </vt:variant>
      <vt:variant>
        <vt:lpstr>Diacímek</vt:lpstr>
      </vt:variant>
      <vt:variant>
        <vt:i4>35</vt:i4>
      </vt:variant>
    </vt:vector>
  </HeadingPairs>
  <TitlesOfParts>
    <vt:vector size="43" baseType="lpstr">
      <vt:lpstr>Times New Roman</vt:lpstr>
      <vt:lpstr>Verdana</vt:lpstr>
      <vt:lpstr>Arial</vt:lpstr>
      <vt:lpstr>Lucida Console</vt:lpstr>
      <vt:lpstr>Symbol</vt:lpstr>
      <vt:lpstr>Üres bemutató</vt:lpstr>
      <vt:lpstr>Alapértelmezett terv</vt:lpstr>
      <vt:lpstr>Egyéni tervezés</vt:lpstr>
      <vt:lpstr>1. dia</vt:lpstr>
      <vt:lpstr>Az immunológia védekezés sajátosságai</vt:lpstr>
      <vt:lpstr>3. dia</vt:lpstr>
      <vt:lpstr>Milyen lehet a kórokozók celluláris lokalizációja?</vt:lpstr>
      <vt:lpstr>Az antigénprezentáció módjai és az immunválasz mechanizmusai a különböző kórokozók ellen</vt:lpstr>
      <vt:lpstr>Immunválasz extracelluláris baktériumok ellen ellen</vt:lpstr>
      <vt:lpstr>7. dia</vt:lpstr>
      <vt:lpstr>8. dia</vt:lpstr>
      <vt:lpstr>9. dia</vt:lpstr>
      <vt:lpstr>10. dia</vt:lpstr>
      <vt:lpstr>11. dia</vt:lpstr>
      <vt:lpstr>12. dia</vt:lpstr>
      <vt:lpstr>13. dia</vt:lpstr>
      <vt:lpstr>14. dia</vt:lpstr>
      <vt:lpstr>Immunválasz (extarcell.) paraziták ellen</vt:lpstr>
      <vt:lpstr>Parazita ellenes effektor funkciók</vt:lpstr>
      <vt:lpstr>Az alábbi ábrán egy vérmétely (schistosoma) lárvát látunk középen, körülötte a kisebbek immunsejtek. A médium fertőzött személy szérumát is tartalmazza.  A korábbiakban elhangzottak alapján válaszolja meg a következő kérdéseket!  </vt:lpstr>
      <vt:lpstr>Immunválasz intravezikuláris baktériumok (gombák) ellen</vt:lpstr>
      <vt:lpstr>19. dia</vt:lpstr>
      <vt:lpstr>A védekezés két kulcs citokinje és hatásaik</vt:lpstr>
      <vt:lpstr>Immunválasz citoszol kórokozók (vírusok baktériumok) ellen.</vt:lpstr>
      <vt:lpstr>Az antivirális immunválasz mechanizmusai</vt:lpstr>
      <vt:lpstr>23. dia</vt:lpstr>
      <vt:lpstr>Rész-összefoglalás I.</vt:lpstr>
      <vt:lpstr>Rész-összefoglalás II.</vt:lpstr>
      <vt:lpstr>Antigének kimutatása</vt:lpstr>
      <vt:lpstr>Steptococcus latex agglutinációs teszt specifikus nyúl savóval</vt:lpstr>
      <vt:lpstr>A latex agglutináció elve</vt:lpstr>
      <vt:lpstr>Steptococcus latex agglutinációs teszt</vt:lpstr>
      <vt:lpstr>Influenza vírus kimutatás</vt:lpstr>
      <vt:lpstr>Influenza vírus (H1N1) fertőzés kimutatása</vt:lpstr>
      <vt:lpstr>Antitestek kimutatása</vt:lpstr>
      <vt:lpstr>Monoklonális antitest készítmény tesztelése</vt:lpstr>
      <vt:lpstr>Vírus neutralizációs teszt A HeLa sejteket megöli a poliovírus (cytopathic effect)</vt:lpstr>
      <vt:lpstr>Irodalom</vt:lpstr>
    </vt:vector>
  </TitlesOfParts>
  <Company>SE GSI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subject/>
  <dc:creator>Fülöp A Kristóf</dc:creator>
  <cp:lastModifiedBy>bonyesz</cp:lastModifiedBy>
  <cp:revision>317</cp:revision>
  <dcterms:created xsi:type="dcterms:W3CDTF">2001-03-27T09:31:23Z</dcterms:created>
  <dcterms:modified xsi:type="dcterms:W3CDTF">2010-10-28T14:04:37Z</dcterms:modified>
</cp:coreProperties>
</file>