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428" r:id="rId2"/>
    <p:sldId id="469" r:id="rId3"/>
    <p:sldId id="470" r:id="rId4"/>
    <p:sldId id="467" r:id="rId5"/>
    <p:sldId id="464" r:id="rId6"/>
    <p:sldId id="468" r:id="rId7"/>
    <p:sldId id="411" r:id="rId8"/>
    <p:sldId id="364" r:id="rId9"/>
    <p:sldId id="472" r:id="rId10"/>
    <p:sldId id="424" r:id="rId11"/>
    <p:sldId id="415" r:id="rId12"/>
    <p:sldId id="416" r:id="rId13"/>
    <p:sldId id="461" r:id="rId14"/>
    <p:sldId id="417" r:id="rId15"/>
    <p:sldId id="418" r:id="rId16"/>
    <p:sldId id="496" r:id="rId17"/>
    <p:sldId id="425" r:id="rId18"/>
    <p:sldId id="369" r:id="rId19"/>
    <p:sldId id="429" r:id="rId20"/>
    <p:sldId id="266" r:id="rId21"/>
    <p:sldId id="383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65" r:id="rId31"/>
    <p:sldId id="386" r:id="rId32"/>
    <p:sldId id="280" r:id="rId33"/>
    <p:sldId id="401" r:id="rId34"/>
    <p:sldId id="400" r:id="rId35"/>
    <p:sldId id="405" r:id="rId36"/>
    <p:sldId id="277" r:id="rId37"/>
    <p:sldId id="463" r:id="rId38"/>
    <p:sldId id="422" r:id="rId39"/>
    <p:sldId id="426" r:id="rId40"/>
    <p:sldId id="457" r:id="rId41"/>
    <p:sldId id="491" r:id="rId42"/>
    <p:sldId id="453" r:id="rId43"/>
    <p:sldId id="450" r:id="rId44"/>
    <p:sldId id="489" r:id="rId45"/>
    <p:sldId id="484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66FF"/>
    <a:srgbClr val="FF3300"/>
    <a:srgbClr val="3333FF"/>
    <a:srgbClr val="00FF00"/>
    <a:srgbClr val="FF9900"/>
    <a:srgbClr val="8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919" autoAdjust="0"/>
    <p:restoredTop sz="94660"/>
  </p:normalViewPr>
  <p:slideViewPr>
    <p:cSldViewPr>
      <p:cViewPr>
        <p:scale>
          <a:sx n="66" d="100"/>
          <a:sy n="66" d="100"/>
        </p:scale>
        <p:origin x="-88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8694A0-71A3-4643-B0BE-C3CA44A682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90CDF-2048-428A-B63D-DC48EA2DB97D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F7B19-B923-4580-8CBD-6635CF49EB3A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C651D-56B2-4146-A195-BF9B667430C7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7FB41-4896-4A83-8BD3-3645ECEA2D10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7131B0-1476-4493-8F68-D8C56C9A9EF2}" type="slidenum">
              <a:rPr lang="hu-HU" sz="1200"/>
              <a:pPr algn="r"/>
              <a:t>13</a:t>
            </a:fld>
            <a:endParaRPr lang="hu-HU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38FF4-011B-4CAC-8E52-FD8043E86A31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C7937-84F6-4497-9E51-0C00A73C1B92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B1347-75CE-40B6-8554-DE9EF8CB8B32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50738-8541-426C-A3F7-4D9F9E605AB5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1E338-FA1D-4FC0-B08E-D593E6471BE7}" type="slidenum">
              <a:rPr lang="hu-HU" smtClean="0"/>
              <a:pPr/>
              <a:t>19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82ACD5-568C-4597-881D-59FC6019DD58}" type="slidenum">
              <a:rPr lang="hu-HU" sz="1200"/>
              <a:pPr algn="r"/>
              <a:t>2</a:t>
            </a:fld>
            <a:endParaRPr lang="hu-HU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7BA08-00D6-4C3D-BA77-13D49861D78D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8C9B5-BAA0-4FF6-9E16-33EC4DFAAFA1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B9FB0-F819-4D42-971F-043B5CB5E92E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E358C-D304-42BD-B144-B99AEC91F789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AF035-6C2D-4898-A610-F2F61926DD09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FC10F-77B1-4F11-B09E-67C63C9EF768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997D1-EA05-49A1-AF9B-995280BBBE8D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C8B7C-61FC-402F-B74C-88873D446DB7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C3AAD-BDA0-42BB-B12F-844DB4FC036A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16B72-8BB7-490F-BB15-4D862C932C67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0637D-AF71-46EC-8278-174049E907C4}" type="slidenum">
              <a:rPr lang="hu-HU" sz="1200"/>
              <a:pPr algn="r"/>
              <a:t>3</a:t>
            </a:fld>
            <a:endParaRPr lang="hu-HU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B9190-9C34-4FAF-89EE-7BE7C52C4BC3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4B215-32D7-43CD-8ACE-0A08408D5076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DCE88-7EFD-45AE-A3CB-8FDF086A8A87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78652-C6B9-49A0-82F4-550E29D887C3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C49C5-201D-4A77-8566-20E6DBFE0A23}" type="slidenum">
              <a:rPr lang="hu-HU" smtClean="0"/>
              <a:pPr/>
              <a:t>34</a:t>
            </a:fld>
            <a:endParaRPr lang="hu-HU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1B2D8-EF0B-43A3-B1EB-2DA522B03259}" type="slidenum">
              <a:rPr lang="hu-HU" smtClean="0"/>
              <a:pPr/>
              <a:t>35</a:t>
            </a:fld>
            <a:endParaRPr lang="hu-HU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B253E-290D-4446-BE95-F542A4EC2E9B}" type="slidenum">
              <a:rPr lang="hu-HU" smtClean="0"/>
              <a:pPr/>
              <a:t>36</a:t>
            </a:fld>
            <a:endParaRPr lang="hu-HU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AF028-F955-466D-9000-70E5A5BA2C2F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A2D4A-F165-4850-8790-B3137FF8A40E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560A64-8A01-474F-A4D0-C760C9D7B0C1}" type="slidenum">
              <a:rPr lang="hu-HU" sz="1200"/>
              <a:pPr algn="r"/>
              <a:t>40</a:t>
            </a:fld>
            <a:endParaRPr lang="hu-HU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1D1A4-332E-4965-8A92-AB313D6DDE49}" type="slidenum">
              <a:rPr lang="hu-HU" smtClean="0"/>
              <a:pPr/>
              <a:t>43</a:t>
            </a:fld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A41738-E055-4822-A3B9-A21854D18E19}" type="slidenum">
              <a:rPr lang="hu-HU" sz="1200"/>
              <a:pPr algn="r"/>
              <a:t>5</a:t>
            </a:fld>
            <a:endParaRPr lang="hu-HU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69227-71D0-4AF8-9C1D-FF0CCBD0EB1B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1D891-EEB2-4506-A332-9ACE2E1A5451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469F6-DE86-4276-AB3C-3364736BDAD7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AFE77-FE3C-420C-8411-A97F593CC4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31F2-7533-43EF-B512-8DFF73F66A52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2C665-60DC-471D-9356-5467B76185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A4E5E-104E-45EA-855E-2C42645C3A97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76B1-A763-4602-A891-4E0483A34E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A0B3-94BE-4C84-B21B-D0094C2685D6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883A-D461-457D-814C-08A48BE9BF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F8F5-029F-4FAB-A28D-5FF2E5B24DD8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68C7-E196-4FE8-95D1-50743866D2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51A8-A0B5-41B7-9942-30934F08CEB1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8453-8F95-4816-8E5D-1B51EE4FBC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7CE51-B1E2-4F5C-9763-DC6A753936BB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5E284-99A1-427D-88E7-CDA6EAA50A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FEEF5-7D88-459E-81D3-A640A5CAA802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6F55-36B1-4284-9E6B-610115232D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3269-FF79-4C28-8CE8-03E790849173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887B-0BF1-4434-A41F-3009D9DD76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57D5-A4E9-45EB-882B-A7361D253BBB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5D06-1DED-4FBF-A08D-9BFC346DA1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CFB1-EFDD-4295-A6D7-610E49E71BD5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5C1E-086F-4764-B07B-932AA3AF50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A52F-C681-4547-A62C-9FC6514AB33A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5162-055F-41BC-A3C7-A9D65FA9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A70A-1FD6-4FF3-9429-E40B5DC7001A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5948-78A1-449C-ABA5-47B5D82E0C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F4DB-CA39-4D6F-BBD5-19B32112A1FC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59F46-827F-4871-B62C-F86698625E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EDE42C7-02FC-47FD-A897-1CF2D3244312}" type="datetime1">
              <a:rPr lang="hu-HU"/>
              <a:pPr>
                <a:defRPr/>
              </a:pPr>
              <a:t>2010.10.28.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A2411D-6245-45A3-B062-8FE0E13BFD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6.wmf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BCB13-4033-40A6-9714-DCFE5190E2D6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557338"/>
            <a:ext cx="7772400" cy="360045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b="1" smtClean="0">
                <a:solidFill>
                  <a:schemeClr val="tx1"/>
                </a:solidFill>
              </a:rPr>
              <a:t>Antigén-antitest</a:t>
            </a:r>
            <a:r>
              <a:rPr lang="hu-HU" b="1" smtClean="0">
                <a:solidFill>
                  <a:srgbClr val="000066"/>
                </a:solidFill>
              </a:rPr>
              <a:t> </a:t>
            </a:r>
            <a:r>
              <a:rPr lang="hu-HU" b="1" smtClean="0">
                <a:solidFill>
                  <a:schemeClr val="tx1"/>
                </a:solidFill>
              </a:rPr>
              <a:t>kölcsönhatáson alapuló módszerek                                    </a:t>
            </a:r>
            <a:r>
              <a:rPr lang="hu-HU" sz="2000" b="1" smtClean="0">
                <a:solidFill>
                  <a:schemeClr val="tx1"/>
                </a:solidFill>
              </a:rPr>
              <a:t>(ELISA, immunhisztokémia, Western blot, lateral flow tesztek)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1DCB8-3F8C-47AD-8BDF-829928ABF75C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307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C7669F-7541-4D48-BEAA-3C5CA68E9B2B}" type="slidenum">
              <a:rPr lang="hu-HU" sz="1400"/>
              <a:pPr algn="r"/>
              <a:t>10</a:t>
            </a:fld>
            <a:endParaRPr lang="hu-HU" sz="1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3200400" cy="45720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ELISA standard sor</a:t>
            </a:r>
            <a:endParaRPr lang="hu-HU"/>
          </a:p>
        </p:txBody>
      </p:sp>
      <p:graphicFrame>
        <p:nvGraphicFramePr>
          <p:cNvPr id="3074" name="Object 37"/>
          <p:cNvGraphicFramePr>
            <a:graphicFrameLocks noChangeAspect="1"/>
          </p:cNvGraphicFramePr>
          <p:nvPr/>
        </p:nvGraphicFramePr>
        <p:xfrm>
          <a:off x="1408113" y="4343400"/>
          <a:ext cx="6326187" cy="2252663"/>
        </p:xfrm>
        <a:graphic>
          <a:graphicData uri="http://schemas.openxmlformats.org/presentationml/2006/ole">
            <p:oleObj spid="_x0000_s3074" name="Image" r:id="rId4" imgW="8386869" imgH="2986234" progId="Photoshop.Image.5">
              <p:embed/>
            </p:oleObj>
          </a:graphicData>
        </a:graphic>
      </p:graphicFrame>
      <p:sp>
        <p:nvSpPr>
          <p:cNvPr id="3078" name="Rectangle 38"/>
          <p:cNvSpPr>
            <a:spLocks noChangeArrowheads="1"/>
          </p:cNvSpPr>
          <p:nvPr/>
        </p:nvSpPr>
        <p:spPr bwMode="auto">
          <a:xfrm>
            <a:off x="1447800" y="4495800"/>
            <a:ext cx="36576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3079" name="Picture 40" descr="ELISA - C1q antibody (ab14004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765175"/>
            <a:ext cx="46799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32588" y="4076700"/>
            <a:ext cx="935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+    </a:t>
            </a:r>
            <a:r>
              <a:rPr lang="hu-HU" sz="28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cxnSp>
        <p:nvCxnSpPr>
          <p:cNvPr id="3081" name="Straight Arrow Connector 9"/>
          <p:cNvCxnSpPr>
            <a:cxnSpLocks noChangeShapeType="1"/>
          </p:cNvCxnSpPr>
          <p:nvPr/>
        </p:nvCxnSpPr>
        <p:spPr bwMode="auto">
          <a:xfrm rot="5400000">
            <a:off x="539750" y="2636838"/>
            <a:ext cx="3167063" cy="1587"/>
          </a:xfrm>
          <a:prstGeom prst="straightConnector1">
            <a:avLst/>
          </a:prstGeom>
          <a:noFill/>
          <a:ln w="9525" algn="ctr">
            <a:solidFill>
              <a:srgbClr val="6666FF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504825" y="5084763"/>
            <a:ext cx="1330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minta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7D32-73CF-4E77-8495-9D5000C02872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AF7C5EC-E5AB-430A-BDDC-8E3DF75FF2D7}" type="slidenum">
              <a:rPr lang="hu-HU" sz="1400"/>
              <a:pPr algn="r"/>
              <a:t>11</a:t>
            </a:fld>
            <a:endParaRPr lang="hu-HU" sz="1400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8458200" cy="701675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/>
              <a:t>Western blot analízis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85800" y="3200400"/>
            <a:ext cx="7620000" cy="19748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1. A fehérjéket SDS poliakrilamid gélelektroforézissel választjuk szét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2. Membránra visszük át (blot) 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3. Immundetektálás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D181C-B061-477D-8B59-728DA38B8AF0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3104559-421D-40A7-ACB2-1866835DE87B}" type="slidenum">
              <a:rPr lang="hu-HU" sz="1400"/>
              <a:pPr algn="r"/>
              <a:t>12</a:t>
            </a:fld>
            <a:endParaRPr lang="hu-HU" sz="140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23145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28988"/>
            <a:ext cx="3048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505200"/>
            <a:ext cx="15144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5119688"/>
            <a:ext cx="300037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979613" y="260350"/>
            <a:ext cx="5867400" cy="822325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SDS (sodium dodecyl sulphate) és PAGE (poliakrilamid gélelektroforézis)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974D62-5D12-40F9-AAF9-7FCA97714009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6CAC75-94E1-4DC5-8DD7-CC1F9ED7D86D}" type="slidenum">
              <a:rPr lang="hu-HU" sz="1400"/>
              <a:pPr algn="r"/>
              <a:t>13</a:t>
            </a:fld>
            <a:endParaRPr lang="hu-HU" sz="1400"/>
          </a:p>
        </p:txBody>
      </p:sp>
      <p:pic>
        <p:nvPicPr>
          <p:cNvPr id="19460" name="Picture 2" descr="ambers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63600"/>
            <a:ext cx="57150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21F5B6-18A9-4307-8721-18E188EDE885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AEED6F-650F-4059-8731-609F1DB4E06E}" type="slidenum">
              <a:rPr lang="hu-HU" sz="1400"/>
              <a:pPr algn="r"/>
              <a:t>14</a:t>
            </a:fld>
            <a:endParaRPr lang="hu-HU" sz="140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765175"/>
            <a:ext cx="44243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987675" y="4868863"/>
            <a:ext cx="316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Coomassie Brilliant Blue</a:t>
            </a:r>
            <a:r>
              <a:rPr lang="hu-HU">
                <a:solidFill>
                  <a:srgbClr val="6666FF"/>
                </a:solidFill>
              </a:rPr>
              <a:t> </a:t>
            </a:r>
            <a:r>
              <a:rPr lang="hu-HU" b="1">
                <a:solidFill>
                  <a:srgbClr val="6666FF"/>
                </a:solidFill>
              </a:rPr>
              <a:t>festés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835CB5-4AF5-4436-9732-2FB1B2E11C75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25E763-22E1-46B5-BBB8-59B038965DBB}" type="slidenum">
              <a:rPr lang="hu-HU" sz="1400"/>
              <a:pPr algn="r"/>
              <a:t>15</a:t>
            </a:fld>
            <a:endParaRPr lang="hu-HU" sz="140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5661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st_p_fl1"/>
          <p:cNvPicPr>
            <a:picLocks noChangeAspect="1" noChangeArrowheads="1"/>
          </p:cNvPicPr>
          <p:nvPr/>
        </p:nvPicPr>
        <p:blipFill>
          <a:blip r:embed="rId4" cstate="print"/>
          <a:srcRect r="26523"/>
          <a:stretch>
            <a:fillRect/>
          </a:stretch>
        </p:blipFill>
        <p:spPr bwMode="auto">
          <a:xfrm>
            <a:off x="6516688" y="1341438"/>
            <a:ext cx="21478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58090-6221-4FA0-8E6D-34DA30535306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533400" y="228600"/>
            <a:ext cx="8001000" cy="898525"/>
          </a:xfrm>
          <a:prstGeom prst="rect">
            <a:avLst/>
          </a:prstGeom>
          <a:solidFill>
            <a:srgbClr val="6666FF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Fiktív példa az ELISA és Western blot alkalmazására a humán diagnosztikában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3E3FB1-FDCE-4E9F-8FF9-9D1202404C73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3EED41-A5B5-4BDD-A26E-48CC155ED112}" type="slidenum">
              <a:rPr lang="hu-HU" sz="1400"/>
              <a:pPr algn="r"/>
              <a:t>17</a:t>
            </a:fld>
            <a:endParaRPr lang="hu-HU" sz="1400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4697413" y="6262688"/>
            <a:ext cx="0" cy="3667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5384800" y="6262688"/>
            <a:ext cx="0" cy="36671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5384800" y="6629400"/>
            <a:ext cx="21272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H="1">
            <a:off x="2843213" y="6629400"/>
            <a:ext cx="1854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7512050" y="6189663"/>
            <a:ext cx="0" cy="4397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2843213" y="6189663"/>
            <a:ext cx="0" cy="4397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2590800" y="5638800"/>
            <a:ext cx="509588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A</a:t>
            </a:r>
            <a:endParaRPr lang="hu-HU">
              <a:solidFill>
                <a:srgbClr val="6666FF"/>
              </a:solidFill>
            </a:endParaRP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4724400" y="1219200"/>
            <a:ext cx="506413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B</a:t>
            </a:r>
            <a:endParaRPr lang="hu-HU">
              <a:solidFill>
                <a:srgbClr val="6666FF"/>
              </a:solidFill>
            </a:endParaRP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7162800" y="5605463"/>
            <a:ext cx="533400" cy="533400"/>
          </a:xfrm>
          <a:prstGeom prst="rect">
            <a:avLst/>
          </a:prstGeom>
          <a:solidFill>
            <a:srgbClr val="FFFFFF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C</a:t>
            </a:r>
            <a:endParaRPr lang="hu-HU">
              <a:solidFill>
                <a:srgbClr val="6666FF"/>
              </a:solidFill>
            </a:endParaRPr>
          </a:p>
        </p:txBody>
      </p:sp>
      <p:grpSp>
        <p:nvGrpSpPr>
          <p:cNvPr id="23565" name="Group 12"/>
          <p:cNvGrpSpPr>
            <a:grpSpLocks/>
          </p:cNvGrpSpPr>
          <p:nvPr/>
        </p:nvGrpSpPr>
        <p:grpSpPr bwMode="auto">
          <a:xfrm>
            <a:off x="1676400" y="5897563"/>
            <a:ext cx="892175" cy="665162"/>
            <a:chOff x="720" y="2496"/>
            <a:chExt cx="624" cy="436"/>
          </a:xfrm>
        </p:grpSpPr>
        <p:sp>
          <p:nvSpPr>
            <p:cNvPr id="23573" name="Text Box 13"/>
            <p:cNvSpPr txBox="1">
              <a:spLocks noChangeArrowheads="1"/>
            </p:cNvSpPr>
            <p:nvPr/>
          </p:nvSpPr>
          <p:spPr bwMode="auto">
            <a:xfrm>
              <a:off x="720" y="2592"/>
              <a:ext cx="62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>
                  <a:sym typeface="Wingdings" pitchFamily="2" charset="2"/>
                </a:rPr>
                <a:t></a:t>
              </a:r>
              <a:endParaRPr lang="hu-HU"/>
            </a:p>
          </p:txBody>
        </p:sp>
        <p:sp>
          <p:nvSpPr>
            <p:cNvPr id="23574" name="Rectangle 14"/>
            <p:cNvSpPr>
              <a:spLocks noChangeArrowheads="1"/>
            </p:cNvSpPr>
            <p:nvPr/>
          </p:nvSpPr>
          <p:spPr bwMode="auto">
            <a:xfrm>
              <a:off x="815" y="2496"/>
              <a:ext cx="29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ym typeface="Wingdings" pitchFamily="2" charset="2"/>
                </a:rPr>
                <a:t></a:t>
              </a:r>
            </a:p>
          </p:txBody>
        </p:sp>
      </p:grpSp>
      <p:grpSp>
        <p:nvGrpSpPr>
          <p:cNvPr id="23566" name="Group 15"/>
          <p:cNvGrpSpPr>
            <a:grpSpLocks/>
          </p:cNvGrpSpPr>
          <p:nvPr/>
        </p:nvGrpSpPr>
        <p:grpSpPr bwMode="auto">
          <a:xfrm>
            <a:off x="7924800" y="5638800"/>
            <a:ext cx="990600" cy="671513"/>
            <a:chOff x="720" y="2496"/>
            <a:chExt cx="624" cy="423"/>
          </a:xfrm>
        </p:grpSpPr>
        <p:sp>
          <p:nvSpPr>
            <p:cNvPr id="23571" name="Text Box 16"/>
            <p:cNvSpPr txBox="1">
              <a:spLocks noChangeArrowheads="1"/>
            </p:cNvSpPr>
            <p:nvPr/>
          </p:nvSpPr>
          <p:spPr bwMode="auto">
            <a:xfrm>
              <a:off x="720" y="2592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>
                  <a:sym typeface="Wingdings" pitchFamily="2" charset="2"/>
                </a:rPr>
                <a:t></a:t>
              </a:r>
              <a:endParaRPr lang="hu-HU"/>
            </a:p>
          </p:txBody>
        </p:sp>
        <p:sp>
          <p:nvSpPr>
            <p:cNvPr id="23572" name="Rectangle 17"/>
            <p:cNvSpPr>
              <a:spLocks noChangeArrowheads="1"/>
            </p:cNvSpPr>
            <p:nvPr/>
          </p:nvSpPr>
          <p:spPr bwMode="auto">
            <a:xfrm>
              <a:off x="816" y="2496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ym typeface="Wingdings" pitchFamily="2" charset="2"/>
                </a:rPr>
                <a:t></a:t>
              </a:r>
            </a:p>
          </p:txBody>
        </p:sp>
      </p:grp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533400" y="228600"/>
            <a:ext cx="8001000" cy="898525"/>
          </a:xfrm>
          <a:prstGeom prst="rect">
            <a:avLst/>
          </a:prstGeom>
          <a:solidFill>
            <a:srgbClr val="6666FF"/>
          </a:solidFill>
          <a:ln w="76200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35 éves hölgy két időleges partnerrel.                                      HIV pozitív? Ha igen, megfertőzte-e a partnereit?</a:t>
            </a:r>
            <a:endParaRPr lang="hu-HU"/>
          </a:p>
        </p:txBody>
      </p:sp>
      <p:grpSp>
        <p:nvGrpSpPr>
          <p:cNvPr id="23568" name="Group 20"/>
          <p:cNvGrpSpPr>
            <a:grpSpLocks/>
          </p:cNvGrpSpPr>
          <p:nvPr/>
        </p:nvGrpSpPr>
        <p:grpSpPr bwMode="auto">
          <a:xfrm>
            <a:off x="3336925" y="1878013"/>
            <a:ext cx="3133725" cy="4575175"/>
            <a:chOff x="2102" y="1029"/>
            <a:chExt cx="1974" cy="2882"/>
          </a:xfrm>
        </p:grpSpPr>
        <p:pic>
          <p:nvPicPr>
            <p:cNvPr id="235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2" y="1029"/>
              <a:ext cx="1974" cy="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0" name="Rectangle 19"/>
            <p:cNvSpPr>
              <a:spLocks noChangeArrowheads="1"/>
            </p:cNvSpPr>
            <p:nvPr/>
          </p:nvSpPr>
          <p:spPr bwMode="auto">
            <a:xfrm>
              <a:off x="2880" y="1632"/>
              <a:ext cx="576" cy="9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D0F9A-8F34-42B4-8850-E69190B7E4E4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B04254-844F-4ED9-8B22-CDE16153D911}" type="slidenum">
              <a:rPr lang="hu-HU" sz="1400"/>
              <a:pPr algn="r"/>
              <a:t>18</a:t>
            </a:fld>
            <a:endParaRPr lang="hu-HU" sz="1400"/>
          </a:p>
        </p:txBody>
      </p:sp>
      <p:sp>
        <p:nvSpPr>
          <p:cNvPr id="24580" name="Text Box 1026"/>
          <p:cNvSpPr txBox="1">
            <a:spLocks noChangeArrowheads="1"/>
          </p:cNvSpPr>
          <p:nvPr/>
        </p:nvSpPr>
        <p:spPr bwMode="auto">
          <a:xfrm>
            <a:off x="1187450" y="228600"/>
            <a:ext cx="6840538" cy="1341438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5400" b="1"/>
              <a:t>ELISA                                   </a:t>
            </a:r>
            <a:r>
              <a:rPr lang="hu-HU" sz="2800" b="1"/>
              <a:t>(</a:t>
            </a:r>
            <a:r>
              <a:rPr lang="hu-HU" b="1"/>
              <a:t>Enzyme Linked Immunosorbent Assay)</a:t>
            </a:r>
            <a:endParaRPr lang="hu-HU"/>
          </a:p>
        </p:txBody>
      </p:sp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1219200" y="1981200"/>
            <a:ext cx="7086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6666FF"/>
                </a:solidFill>
              </a:rPr>
              <a:t> HIV-ellenes IgG kimutatása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6666FF"/>
                </a:solidFill>
              </a:rPr>
              <a:t> igen érzékeny, de nem 100% specifikus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6666FF"/>
                </a:solidFill>
              </a:rPr>
              <a:t> reprodukálható, általában mind a HIV-1 , mind a                   HIV-2 kimutatására alkalmas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b="1">
                <a:solidFill>
                  <a:srgbClr val="6666FF"/>
                </a:solidFill>
              </a:rPr>
              <a:t> az újabb ELISA-k a fertőzéstől számított 3 hónapon belül képesek az antitestek kimutatására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C4041-EF93-40C3-97D6-74A9D8274A86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25603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B696FFF-87B9-40D2-8E6F-11CE2E681738}" type="slidenum">
              <a:rPr lang="hu-HU" sz="1400"/>
              <a:pPr algn="r"/>
              <a:t>19</a:t>
            </a:fld>
            <a:endParaRPr lang="hu-HU" sz="140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7188" y="1166813"/>
            <a:ext cx="84629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6666FF"/>
                </a:solidFill>
              </a:rPr>
              <a:t>A  </a:t>
            </a:r>
            <a:r>
              <a:rPr lang="en-US" b="1">
                <a:solidFill>
                  <a:srgbClr val="6666FF"/>
                </a:solidFill>
              </a:rPr>
              <a:t>HIV </a:t>
            </a:r>
            <a:r>
              <a:rPr lang="hu-HU" b="1">
                <a:solidFill>
                  <a:srgbClr val="6666FF"/>
                </a:solidFill>
              </a:rPr>
              <a:t>ellenanyag tesztek</a:t>
            </a:r>
            <a:endParaRPr lang="en-US" b="1">
              <a:solidFill>
                <a:srgbClr val="6666FF"/>
              </a:solidFill>
            </a:endParaRPr>
          </a:p>
          <a:p>
            <a:endParaRPr lang="hu-HU" b="1">
              <a:solidFill>
                <a:srgbClr val="6666FF"/>
              </a:solidFill>
            </a:endParaRPr>
          </a:p>
          <a:p>
            <a:r>
              <a:rPr lang="hu-HU" b="1">
                <a:solidFill>
                  <a:srgbClr val="6666FF"/>
                </a:solidFill>
              </a:rPr>
              <a:t>Standard vérminta</a:t>
            </a:r>
          </a:p>
          <a:p>
            <a:r>
              <a:rPr lang="hu-HU" b="1">
                <a:solidFill>
                  <a:srgbClr val="6666FF"/>
                </a:solidFill>
              </a:rPr>
              <a:t>A) ELISA- Enzyme Linked Immunosorbent Assay</a:t>
            </a:r>
          </a:p>
          <a:p>
            <a:r>
              <a:rPr lang="en-US" b="1">
                <a:solidFill>
                  <a:srgbClr val="6666FF"/>
                </a:solidFill>
              </a:rPr>
              <a:t>B) Western Blot (</a:t>
            </a:r>
            <a:r>
              <a:rPr lang="hu-HU" b="1">
                <a:solidFill>
                  <a:srgbClr val="6666FF"/>
                </a:solidFill>
              </a:rPr>
              <a:t>megerősíti az </a:t>
            </a:r>
            <a:r>
              <a:rPr lang="en-US" b="1">
                <a:solidFill>
                  <a:srgbClr val="6666FF"/>
                </a:solidFill>
              </a:rPr>
              <a:t>ELISA</a:t>
            </a:r>
            <a:r>
              <a:rPr lang="hu-HU" b="1">
                <a:solidFill>
                  <a:srgbClr val="6666FF"/>
                </a:solidFill>
              </a:rPr>
              <a:t>-t, spcifikusabb)</a:t>
            </a:r>
          </a:p>
          <a:p>
            <a:endParaRPr lang="hu-HU" b="1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BF86B-4CA0-4E81-9E70-76EE2E554FD0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F583EC-8D9B-4BAF-A9F0-5504859E157A}" type="slidenum">
              <a:rPr lang="hu-HU" sz="1400"/>
              <a:pPr algn="r"/>
              <a:t>2</a:t>
            </a:fld>
            <a:endParaRPr lang="hu-HU" sz="1400"/>
          </a:p>
        </p:txBody>
      </p:sp>
      <p:sp>
        <p:nvSpPr>
          <p:cNvPr id="19459" name="Text Box 1026"/>
          <p:cNvSpPr txBox="1">
            <a:spLocks noChangeArrowheads="1"/>
          </p:cNvSpPr>
          <p:nvPr/>
        </p:nvSpPr>
        <p:spPr bwMode="auto">
          <a:xfrm>
            <a:off x="468313" y="2349500"/>
            <a:ext cx="8077200" cy="8302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 dirty="0"/>
              <a:t>A laboratóriumi diagnosztikus vizsgálatok többsége antigén-antitest kölcsönhatáson alapul   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E57048-290E-4C22-859D-7AB54F77B38A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BA98797-BA20-4901-8E10-9F85D71F323C}" type="slidenum">
              <a:rPr lang="hu-HU" sz="1400"/>
              <a:pPr algn="r"/>
              <a:t>20</a:t>
            </a:fld>
            <a:endParaRPr lang="hu-HU" sz="140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685800" y="3429000"/>
            <a:ext cx="7705725" cy="304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4114800" y="609600"/>
            <a:ext cx="4267200" cy="297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858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724400" y="16002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HIV antigéneket kötünk az ELISA lemezhez</a:t>
            </a:r>
            <a:endParaRPr lang="hu-HU">
              <a:solidFill>
                <a:srgbClr val="6666FF"/>
              </a:solidFill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648200" y="609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1. Coating</a:t>
            </a:r>
            <a:endParaRPr lang="hu-HU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C82D3E-B652-47C2-B53F-88C4BEC6C2A8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AE755F7-8E7F-48AF-9C5E-CD87B0C507D2}" type="slidenum">
              <a:rPr lang="hu-HU" sz="1400"/>
              <a:pPr algn="r"/>
              <a:t>21</a:t>
            </a:fld>
            <a:endParaRPr lang="hu-HU" sz="140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6200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995738" y="457200"/>
            <a:ext cx="4352925" cy="297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6858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990600" y="1676400"/>
            <a:ext cx="0" cy="1447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810000" y="1676400"/>
            <a:ext cx="0" cy="1524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09600" y="3429000"/>
            <a:ext cx="7772400" cy="3429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858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4267200" y="12192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A szabadon maradt felületeket indifferens féhérjével fedjük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4191000" y="533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2. blokkolás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18E1D2-A2F9-405E-AB18-21FFE6F0359D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7FEE199-1B8B-4873-A46C-2B178DE8EF4C}" type="slidenum">
              <a:rPr lang="hu-HU" sz="1400"/>
              <a:pPr algn="r"/>
              <a:t>22</a:t>
            </a:fld>
            <a:endParaRPr lang="hu-HU" sz="140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762000" y="3429000"/>
            <a:ext cx="8077200" cy="297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4191000" y="533400"/>
            <a:ext cx="4648200" cy="312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762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4876800" y="685800"/>
            <a:ext cx="350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I. antitest:                           a vizsgálandó szérummal inkubáljuk a lemezt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FEAABB-FDC6-4375-A16F-23ACFC3BD603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BA0C4E-64D0-4D4A-857F-CED6A4831CB6}" type="slidenum">
              <a:rPr lang="hu-HU" sz="1400"/>
              <a:pPr algn="r"/>
              <a:t>23</a:t>
            </a:fld>
            <a:endParaRPr lang="hu-HU" sz="140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4191000" y="533400"/>
            <a:ext cx="4648200" cy="5867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685800" y="3429000"/>
            <a:ext cx="3657600" cy="297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838200" y="3429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4495800" y="1371600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A le nem kötődött antitesteket kimossuk</a:t>
            </a:r>
            <a:endParaRPr lang="hu-HU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83E683-315F-4A60-B53B-2DF4302936E4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37F042-FFB6-4ADE-997B-32E1D9FCCDD4}" type="slidenum">
              <a:rPr lang="hu-HU" sz="1400"/>
              <a:pPr algn="r"/>
              <a:t>24</a:t>
            </a:fld>
            <a:endParaRPr lang="hu-HU" sz="1400"/>
          </a:p>
        </p:txBody>
      </p:sp>
      <p:pic>
        <p:nvPicPr>
          <p:cNvPr id="30724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027"/>
          <p:cNvSpPr>
            <a:spLocks noChangeArrowheads="1"/>
          </p:cNvSpPr>
          <p:nvPr/>
        </p:nvSpPr>
        <p:spPr bwMode="auto">
          <a:xfrm>
            <a:off x="762000" y="3429000"/>
            <a:ext cx="7924800" cy="312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726" name="Rectangle 1028"/>
          <p:cNvSpPr>
            <a:spLocks noChangeArrowheads="1"/>
          </p:cNvSpPr>
          <p:nvPr/>
        </p:nvSpPr>
        <p:spPr bwMode="auto">
          <a:xfrm>
            <a:off x="4191000" y="457200"/>
            <a:ext cx="4572000" cy="3200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727" name="Line 1030"/>
          <p:cNvSpPr>
            <a:spLocks noChangeShapeType="1"/>
          </p:cNvSpPr>
          <p:nvPr/>
        </p:nvSpPr>
        <p:spPr bwMode="auto">
          <a:xfrm>
            <a:off x="762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728" name="Text Box 1031"/>
          <p:cNvSpPr txBox="1">
            <a:spLocks noChangeArrowheads="1"/>
          </p:cNvSpPr>
          <p:nvPr/>
        </p:nvSpPr>
        <p:spPr bwMode="auto">
          <a:xfrm>
            <a:off x="4419600" y="9906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II. antitest:                                 enzimmel konjugált anti-humán immunglobulinnal inkubáljuk a lemezt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7D60E-5269-4663-85CA-4633B7F5A415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42A4B9-10EE-4E5E-88FD-3727911214CE}" type="slidenum">
              <a:rPr lang="hu-HU" sz="1400"/>
              <a:pPr algn="r"/>
              <a:t>25</a:t>
            </a:fld>
            <a:endParaRPr lang="hu-HU" sz="140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4191000" y="609600"/>
            <a:ext cx="4343400" cy="5715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762000" y="3429000"/>
            <a:ext cx="3581400" cy="289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838200" y="3429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4495800" y="1371600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A le nem kötődött antitesteket kimossuk</a:t>
            </a:r>
            <a:endParaRPr lang="hu-HU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A00DC-BB9D-49E5-B7C3-C1A5E6A9625E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05E2F51-2E5E-463B-B75D-6DC0E46F1CC9}" type="slidenum">
              <a:rPr lang="hu-HU" sz="1400"/>
              <a:pPr algn="r"/>
              <a:t>26</a:t>
            </a:fld>
            <a:endParaRPr lang="hu-HU" sz="140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762000" y="3429000"/>
            <a:ext cx="7696200" cy="304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4191000" y="533400"/>
            <a:ext cx="4267200" cy="304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762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4343400" y="1524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Szubsztrátot adunk a lemezhez</a:t>
            </a:r>
            <a:endParaRPr lang="hu-HU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C0A484-926A-4FEA-866F-A4E5F66A928C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ADCFFA-CFEB-4EE5-AE7D-ED944A7EFA6C}" type="slidenum">
              <a:rPr lang="hu-HU" sz="1400"/>
              <a:pPr algn="r"/>
              <a:t>27</a:t>
            </a:fld>
            <a:endParaRPr lang="hu-HU" sz="140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685800" y="3429000"/>
            <a:ext cx="7924800" cy="304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4191000" y="533400"/>
            <a:ext cx="4419600" cy="304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62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495800" y="1524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Szubsztrátot adunk a lemezhez</a:t>
            </a:r>
            <a:endParaRPr lang="hu-HU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FA691-D32D-4D50-90E5-E06A9EF07F05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876AD14-6C33-4BB4-B0B6-BD6E7CD41355}" type="slidenum">
              <a:rPr lang="hu-HU" sz="1400"/>
              <a:pPr algn="r"/>
              <a:t>28</a:t>
            </a:fld>
            <a:endParaRPr lang="hu-HU" sz="140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685800" y="3352800"/>
            <a:ext cx="7772400" cy="3200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4191000" y="457200"/>
            <a:ext cx="4267200" cy="297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823" name="Line 5"/>
          <p:cNvSpPr>
            <a:spLocks noChangeShapeType="1"/>
          </p:cNvSpPr>
          <p:nvPr/>
        </p:nvSpPr>
        <p:spPr bwMode="auto">
          <a:xfrm>
            <a:off x="838200" y="3352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4267200" y="1371600"/>
            <a:ext cx="4191000" cy="155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A másodlagos antitesthez kapcsolt enzim reagál a szubsztráttal és színes termék keletkezik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8E689-A0CC-417F-A0D6-B934531FBEC7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B39008-3FB4-4482-A3D2-E6C8FA9CAA1B}" type="slidenum">
              <a:rPr lang="hu-HU" sz="1400"/>
              <a:pPr algn="r"/>
              <a:t>29</a:t>
            </a:fld>
            <a:endParaRPr lang="hu-HU" sz="140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762000" y="3352800"/>
            <a:ext cx="7772400" cy="3276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4191000" y="457200"/>
            <a:ext cx="4343400" cy="297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>
            <a:off x="762000" y="3352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4419600" y="12954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A színreakció eredménye mérhető adott hullámhosszon.</a:t>
            </a:r>
            <a:endParaRPr lang="hu-HU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BB70E-5C48-4185-BBBF-F0D2B60CE8A5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384E29F-8F41-4B74-8837-368FBAF06542}" type="slidenum">
              <a:rPr lang="hu-HU" sz="1400"/>
              <a:pPr algn="r"/>
              <a:t>3</a:t>
            </a:fld>
            <a:endParaRPr lang="hu-HU" sz="1400"/>
          </a:p>
        </p:txBody>
      </p:sp>
      <p:pic>
        <p:nvPicPr>
          <p:cNvPr id="11268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1027"/>
          <p:cNvSpPr>
            <a:spLocks noChangeShapeType="1"/>
          </p:cNvSpPr>
          <p:nvPr/>
        </p:nvSpPr>
        <p:spPr bwMode="auto">
          <a:xfrm>
            <a:off x="1447800" y="2819400"/>
            <a:ext cx="2743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270" name="Oval 1028"/>
          <p:cNvSpPr>
            <a:spLocks noChangeArrowheads="1"/>
          </p:cNvSpPr>
          <p:nvPr/>
        </p:nvSpPr>
        <p:spPr bwMode="auto">
          <a:xfrm>
            <a:off x="0" y="381000"/>
            <a:ext cx="22098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630029-9515-497B-BFAA-BB3BA3AE8973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ED0AC0-A9E2-40A9-845A-04A338541DF5}" type="slidenum">
              <a:rPr lang="hu-HU" sz="1400"/>
              <a:pPr algn="r"/>
              <a:t>30</a:t>
            </a:fld>
            <a:endParaRPr lang="hu-HU" sz="140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533400" y="381000"/>
            <a:ext cx="8153400" cy="3276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457200" y="5486400"/>
            <a:ext cx="83058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81000" y="3505200"/>
            <a:ext cx="457200" cy="2057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5867400" y="3505200"/>
            <a:ext cx="2590800" cy="228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368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33400"/>
            <a:ext cx="44958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5"/>
          <p:cNvSpPr txBox="1">
            <a:spLocks noChangeArrowheads="1"/>
          </p:cNvSpPr>
          <p:nvPr/>
        </p:nvSpPr>
        <p:spPr bwMode="auto">
          <a:xfrm>
            <a:off x="762000" y="3581400"/>
            <a:ext cx="2286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Pozitív ELISA</a:t>
            </a:r>
          </a:p>
        </p:txBody>
      </p:sp>
      <p:sp>
        <p:nvSpPr>
          <p:cNvPr id="36875" name="Text Box 16"/>
          <p:cNvSpPr txBox="1">
            <a:spLocks noChangeArrowheads="1"/>
          </p:cNvSpPr>
          <p:nvPr/>
        </p:nvSpPr>
        <p:spPr bwMode="auto">
          <a:xfrm>
            <a:off x="3352800" y="3581400"/>
            <a:ext cx="287496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Negatív ELISA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E673C-9CA2-4735-BF69-9381E311AE52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BC2F7F-C2A2-4D94-B21A-29743378D126}" type="slidenum">
              <a:rPr lang="hu-HU" sz="1400"/>
              <a:pPr algn="r"/>
              <a:t>31</a:t>
            </a:fld>
            <a:endParaRPr lang="hu-HU" sz="1400"/>
          </a:p>
        </p:txBody>
      </p:sp>
      <p:grpSp>
        <p:nvGrpSpPr>
          <p:cNvPr id="37892" name="Group 16"/>
          <p:cNvGrpSpPr>
            <a:grpSpLocks/>
          </p:cNvGrpSpPr>
          <p:nvPr/>
        </p:nvGrpSpPr>
        <p:grpSpPr bwMode="auto">
          <a:xfrm>
            <a:off x="250825" y="115888"/>
            <a:ext cx="8566150" cy="5308600"/>
            <a:chOff x="144" y="96"/>
            <a:chExt cx="5396" cy="3344"/>
          </a:xfrm>
        </p:grpSpPr>
        <p:sp>
          <p:nvSpPr>
            <p:cNvPr id="37894" name="Rectangle 2"/>
            <p:cNvSpPr>
              <a:spLocks noChangeArrowheads="1"/>
            </p:cNvSpPr>
            <p:nvPr/>
          </p:nvSpPr>
          <p:spPr bwMode="auto">
            <a:xfrm>
              <a:off x="240" y="2304"/>
              <a:ext cx="5300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 b="1">
                  <a:solidFill>
                    <a:srgbClr val="6666FF"/>
                  </a:solidFill>
                </a:rPr>
                <a:t>Az ELISA alapján ki HIV pozitív?  (lásd a 405 nm-en mérhető optikai denzitás értékeket)</a:t>
              </a:r>
            </a:p>
            <a:p>
              <a:endParaRPr lang="hu-HU" sz="1400" b="1">
                <a:solidFill>
                  <a:srgbClr val="6666FF"/>
                </a:solidFill>
              </a:endParaRPr>
            </a:p>
            <a:p>
              <a:r>
                <a:rPr lang="hu-HU" sz="1400" b="1">
                  <a:solidFill>
                    <a:srgbClr val="6666FF"/>
                  </a:solidFill>
                </a:rPr>
                <a:t>Negatív kontroll</a:t>
              </a:r>
              <a:r>
                <a:rPr lang="hu-HU" sz="1400">
                  <a:solidFill>
                    <a:srgbClr val="6666FF"/>
                  </a:solidFill>
                </a:rPr>
                <a:t>	</a:t>
              </a:r>
              <a:r>
                <a:rPr lang="hu-HU" sz="1400" b="1">
                  <a:solidFill>
                    <a:srgbClr val="6666FF"/>
                  </a:solidFill>
                </a:rPr>
                <a:t>Pozitív kontroll</a:t>
              </a:r>
              <a:r>
                <a:rPr lang="hu-HU" sz="1400">
                  <a:solidFill>
                    <a:srgbClr val="6666FF"/>
                  </a:solidFill>
                </a:rPr>
                <a:t>	</a:t>
              </a:r>
              <a:r>
                <a:rPr lang="hu-HU" sz="1400" b="1">
                  <a:solidFill>
                    <a:srgbClr val="6666FF"/>
                  </a:solidFill>
                </a:rPr>
                <a:t> A                           B</a:t>
              </a:r>
              <a:r>
                <a:rPr lang="hu-HU" sz="1400">
                  <a:solidFill>
                    <a:srgbClr val="6666FF"/>
                  </a:solidFill>
                </a:rPr>
                <a:t>                        </a:t>
              </a:r>
              <a:r>
                <a:rPr lang="hu-HU" sz="1400" b="1">
                  <a:solidFill>
                    <a:srgbClr val="6666FF"/>
                  </a:solidFill>
                </a:rPr>
                <a:t> C </a:t>
              </a:r>
            </a:p>
            <a:p>
              <a:r>
                <a:rPr lang="hu-HU" sz="1400" b="1">
                  <a:solidFill>
                    <a:srgbClr val="6666FF"/>
                  </a:solidFill>
                </a:rPr>
                <a:t>     </a:t>
              </a:r>
              <a:endParaRPr lang="hu-HU" sz="1600">
                <a:solidFill>
                  <a:srgbClr val="6666FF"/>
                </a:solidFill>
              </a:endParaRPr>
            </a:p>
            <a:p>
              <a:r>
                <a:rPr lang="hu-HU" sz="1600" b="1">
                  <a:solidFill>
                    <a:srgbClr val="6666FF"/>
                  </a:solidFill>
                </a:rPr>
                <a:t>0.153		1.689		0.055	        0.412	          1.999	        	</a:t>
              </a:r>
            </a:p>
            <a:p>
              <a:pPr lvl="1">
                <a:spcBef>
                  <a:spcPts val="500"/>
                </a:spcBef>
                <a:spcAft>
                  <a:spcPts val="500"/>
                </a:spcAft>
              </a:pPr>
              <a:endParaRPr lang="hu-HU" sz="1600" b="1">
                <a:solidFill>
                  <a:srgbClr val="6666FF"/>
                </a:solidFill>
              </a:endParaRPr>
            </a:p>
            <a:p>
              <a:r>
                <a:rPr lang="hu-HU" sz="1600" b="1">
                  <a:solidFill>
                    <a:srgbClr val="6666FF"/>
                  </a:solidFill>
                </a:rPr>
                <a:t>	</a:t>
              </a:r>
              <a:endParaRPr lang="hu-HU" b="1">
                <a:solidFill>
                  <a:srgbClr val="6666FF"/>
                </a:solidFill>
              </a:endParaRPr>
            </a:p>
          </p:txBody>
        </p:sp>
        <p:pic>
          <p:nvPicPr>
            <p:cNvPr id="378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384"/>
              <a:ext cx="2832" cy="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Text Box 4"/>
            <p:cNvSpPr txBox="1">
              <a:spLocks noChangeArrowheads="1"/>
            </p:cNvSpPr>
            <p:nvPr/>
          </p:nvSpPr>
          <p:spPr bwMode="auto">
            <a:xfrm>
              <a:off x="1632" y="96"/>
              <a:ext cx="28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solidFill>
                    <a:srgbClr val="000066"/>
                  </a:solidFill>
                </a:rPr>
                <a:t>        -       +     C      B       A     A    B     C</a:t>
              </a:r>
            </a:p>
          </p:txBody>
        </p:sp>
        <p:sp>
          <p:nvSpPr>
            <p:cNvPr id="37897" name="Line 10"/>
            <p:cNvSpPr>
              <a:spLocks noChangeShapeType="1"/>
            </p:cNvSpPr>
            <p:nvPr/>
          </p:nvSpPr>
          <p:spPr bwMode="auto">
            <a:xfrm>
              <a:off x="144" y="2784"/>
              <a:ext cx="451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898" name="Line 11"/>
            <p:cNvSpPr>
              <a:spLocks noChangeShapeType="1"/>
            </p:cNvSpPr>
            <p:nvPr/>
          </p:nvSpPr>
          <p:spPr bwMode="auto">
            <a:xfrm>
              <a:off x="1248" y="2544"/>
              <a:ext cx="0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899" name="Line 12"/>
            <p:cNvSpPr>
              <a:spLocks noChangeShapeType="1"/>
            </p:cNvSpPr>
            <p:nvPr/>
          </p:nvSpPr>
          <p:spPr bwMode="auto">
            <a:xfrm>
              <a:off x="3888" y="2544"/>
              <a:ext cx="0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3168" y="2544"/>
              <a:ext cx="0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901" name="Line 14"/>
            <p:cNvSpPr>
              <a:spLocks noChangeShapeType="1"/>
            </p:cNvSpPr>
            <p:nvPr/>
          </p:nvSpPr>
          <p:spPr bwMode="auto">
            <a:xfrm>
              <a:off x="2400" y="2544"/>
              <a:ext cx="0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902" name="Rectangle 15"/>
            <p:cNvSpPr>
              <a:spLocks noChangeArrowheads="1"/>
            </p:cNvSpPr>
            <p:nvPr/>
          </p:nvSpPr>
          <p:spPr bwMode="auto">
            <a:xfrm>
              <a:off x="144" y="2544"/>
              <a:ext cx="4512" cy="52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7893" name="Rectangle 17"/>
          <p:cNvSpPr>
            <a:spLocks noChangeArrowheads="1"/>
          </p:cNvSpPr>
          <p:nvPr/>
        </p:nvSpPr>
        <p:spPr bwMode="auto">
          <a:xfrm>
            <a:off x="2819400" y="2057400"/>
            <a:ext cx="2590800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196C86-B2BC-4A78-85A6-B1459D56A26F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E1067C-0C73-41B6-B50D-1AA727061818}" type="slidenum">
              <a:rPr lang="hu-HU" sz="1400"/>
              <a:pPr algn="r"/>
              <a:t>32</a:t>
            </a:fld>
            <a:endParaRPr lang="hu-HU" sz="1400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900113" y="2133600"/>
            <a:ext cx="6584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>
                <a:solidFill>
                  <a:srgbClr val="6666FF"/>
                </a:solidFill>
              </a:rPr>
              <a:t>	</a:t>
            </a:r>
            <a:r>
              <a:rPr lang="hu-HU" b="1">
                <a:solidFill>
                  <a:srgbClr val="6666FF"/>
                </a:solidFill>
              </a:rPr>
              <a:t>Mit mértünk ELISA-val?</a:t>
            </a:r>
          </a:p>
          <a:p>
            <a:r>
              <a:rPr lang="hu-HU">
                <a:solidFill>
                  <a:srgbClr val="6666FF"/>
                </a:solidFill>
              </a:rPr>
              <a:t>	</a:t>
            </a:r>
            <a:r>
              <a:rPr lang="hu-HU" b="1">
                <a:solidFill>
                  <a:srgbClr val="6666FF"/>
                </a:solidFill>
              </a:rPr>
              <a:t>A</a:t>
            </a:r>
            <a:r>
              <a:rPr lang="hu-HU">
                <a:solidFill>
                  <a:srgbClr val="6666FF"/>
                </a:solidFill>
              </a:rPr>
              <a:t>. A HIV-ellenes antitesteket	</a:t>
            </a:r>
          </a:p>
          <a:p>
            <a:r>
              <a:rPr lang="hu-HU">
                <a:solidFill>
                  <a:srgbClr val="6666FF"/>
                </a:solidFill>
              </a:rPr>
              <a:t>	</a:t>
            </a:r>
            <a:r>
              <a:rPr lang="hu-HU" b="1">
                <a:solidFill>
                  <a:srgbClr val="6666FF"/>
                </a:solidFill>
              </a:rPr>
              <a:t>B.</a:t>
            </a:r>
            <a:r>
              <a:rPr lang="hu-HU">
                <a:solidFill>
                  <a:srgbClr val="6666FF"/>
                </a:solidFill>
              </a:rPr>
              <a:t> A HIV-vel szembeni antigéneket	</a:t>
            </a:r>
          </a:p>
          <a:p>
            <a:r>
              <a:rPr lang="hu-HU">
                <a:solidFill>
                  <a:srgbClr val="6666FF"/>
                </a:solidFill>
              </a:rPr>
              <a:t>	</a:t>
            </a:r>
            <a:r>
              <a:rPr lang="hu-HU" b="1">
                <a:solidFill>
                  <a:srgbClr val="6666FF"/>
                </a:solidFill>
              </a:rPr>
              <a:t>C.</a:t>
            </a:r>
            <a:r>
              <a:rPr lang="hu-HU">
                <a:solidFill>
                  <a:srgbClr val="6666FF"/>
                </a:solidFill>
              </a:rPr>
              <a:t> A betegben keringő szabad HIV vírust	</a:t>
            </a:r>
          </a:p>
          <a:p>
            <a:r>
              <a:rPr lang="hu-HU">
                <a:solidFill>
                  <a:srgbClr val="6666FF"/>
                </a:solidFill>
              </a:rPr>
              <a:t>	</a:t>
            </a:r>
            <a:r>
              <a:rPr lang="hu-HU" b="1">
                <a:solidFill>
                  <a:srgbClr val="6666FF"/>
                </a:solidFill>
              </a:rPr>
              <a:t>D.</a:t>
            </a:r>
            <a:r>
              <a:rPr lang="hu-HU">
                <a:solidFill>
                  <a:srgbClr val="6666FF"/>
                </a:solidFill>
              </a:rPr>
              <a:t> A HLA-val szembeni antitesteket</a:t>
            </a:r>
          </a:p>
          <a:p>
            <a:endParaRPr lang="hu-HU">
              <a:solidFill>
                <a:srgbClr val="6666FF"/>
              </a:solidFill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258888" y="1557338"/>
            <a:ext cx="7345362" cy="3167062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429000" y="5715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3BF79-638D-4738-B9FB-C75EC71731D0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E0F93C-920E-4BFC-811C-28FD44F7094E}" type="slidenum">
              <a:rPr lang="hu-HU" sz="1400"/>
              <a:pPr algn="r"/>
              <a:t>33</a:t>
            </a:fld>
            <a:endParaRPr lang="hu-HU" sz="1400"/>
          </a:p>
        </p:txBody>
      </p:sp>
      <p:sp>
        <p:nvSpPr>
          <p:cNvPr id="39940" name="Text Box 2052"/>
          <p:cNvSpPr txBox="1">
            <a:spLocks noChangeArrowheads="1"/>
          </p:cNvSpPr>
          <p:nvPr/>
        </p:nvSpPr>
        <p:spPr bwMode="auto">
          <a:xfrm>
            <a:off x="250825" y="1989138"/>
            <a:ext cx="8642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6666FF"/>
                </a:solidFill>
              </a:rPr>
              <a:t>Mi lett volna a következménye annak, ha az anti-humán Ig-konjugátumot nem mostuk volna ki a szubsztrát hozzáadása előtt?</a:t>
            </a:r>
            <a:r>
              <a:rPr lang="hu-HU">
                <a:solidFill>
                  <a:srgbClr val="6666FF"/>
                </a:solidFill>
              </a:rPr>
              <a:t> </a:t>
            </a:r>
          </a:p>
          <a:p>
            <a:r>
              <a:rPr lang="hu-HU" b="1">
                <a:solidFill>
                  <a:srgbClr val="6666FF"/>
                </a:solidFill>
              </a:rPr>
              <a:t>A.</a:t>
            </a:r>
            <a:r>
              <a:rPr lang="hu-HU">
                <a:solidFill>
                  <a:srgbClr val="6666FF"/>
                </a:solidFill>
              </a:rPr>
              <a:t> Nem fejlődött volna ki színreakció a szubsztrát hozzáadásakor 	</a:t>
            </a:r>
          </a:p>
          <a:p>
            <a:r>
              <a:rPr lang="hu-HU" b="1">
                <a:solidFill>
                  <a:srgbClr val="6666FF"/>
                </a:solidFill>
              </a:rPr>
              <a:t>B.</a:t>
            </a:r>
            <a:r>
              <a:rPr lang="hu-HU">
                <a:solidFill>
                  <a:srgbClr val="6666FF"/>
                </a:solidFill>
              </a:rPr>
              <a:t> Az ELISA reakció ekkor is rendben működött volna	</a:t>
            </a:r>
          </a:p>
          <a:p>
            <a:r>
              <a:rPr lang="hu-HU" b="1">
                <a:solidFill>
                  <a:srgbClr val="6666FF"/>
                </a:solidFill>
              </a:rPr>
              <a:t>C.</a:t>
            </a:r>
            <a:r>
              <a:rPr lang="hu-HU">
                <a:solidFill>
                  <a:srgbClr val="6666FF"/>
                </a:solidFill>
              </a:rPr>
              <a:t> Minden lyuk egyformán erős színreakciót mutatott 	</a:t>
            </a:r>
          </a:p>
          <a:p>
            <a:r>
              <a:rPr lang="hu-HU" b="1">
                <a:solidFill>
                  <a:srgbClr val="6666FF"/>
                </a:solidFill>
              </a:rPr>
              <a:t>D.</a:t>
            </a:r>
            <a:r>
              <a:rPr lang="hu-HU">
                <a:solidFill>
                  <a:srgbClr val="6666FF"/>
                </a:solidFill>
              </a:rPr>
              <a:t> A és B.	</a:t>
            </a:r>
          </a:p>
        </p:txBody>
      </p:sp>
      <p:sp>
        <p:nvSpPr>
          <p:cNvPr id="39941" name="Rectangle 2053"/>
          <p:cNvSpPr>
            <a:spLocks noChangeArrowheads="1"/>
          </p:cNvSpPr>
          <p:nvPr/>
        </p:nvSpPr>
        <p:spPr bwMode="auto">
          <a:xfrm>
            <a:off x="250825" y="1989138"/>
            <a:ext cx="8640763" cy="3192462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0774" name="Text Box 2054"/>
          <p:cNvSpPr txBox="1">
            <a:spLocks noChangeArrowheads="1"/>
          </p:cNvSpPr>
          <p:nvPr/>
        </p:nvSpPr>
        <p:spPr bwMode="auto">
          <a:xfrm>
            <a:off x="3276600" y="5486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CD673-2FAA-4D09-A8C7-A1228037BFAE}" type="slidenum">
              <a:rPr lang="hu-HU" smtClean="0"/>
              <a:pPr/>
              <a:t>34</a:t>
            </a:fld>
            <a:endParaRPr lang="hu-HU" smtClean="0"/>
          </a:p>
        </p:txBody>
      </p:sp>
      <p:sp>
        <p:nvSpPr>
          <p:cNvPr id="4096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05C897-7AA3-48C1-B0DE-88DC4CF4013F}" type="slidenum">
              <a:rPr lang="hu-HU" sz="1400"/>
              <a:pPr algn="r"/>
              <a:t>34</a:t>
            </a:fld>
            <a:endParaRPr lang="hu-HU" sz="14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5328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6666FF"/>
                </a:solidFill>
              </a:rPr>
              <a:t>Mi lett volna annak a következménye, ha szérum mintát elfelejtettük volna a lemezhez adni, minden más lépést azonban rendben elvégeztünk volna? </a:t>
            </a:r>
          </a:p>
          <a:p>
            <a:r>
              <a:rPr lang="hu-HU" b="1">
                <a:solidFill>
                  <a:srgbClr val="6666FF"/>
                </a:solidFill>
              </a:rPr>
              <a:t>A. </a:t>
            </a:r>
            <a:r>
              <a:rPr lang="hu-HU">
                <a:solidFill>
                  <a:srgbClr val="6666FF"/>
                </a:solidFill>
              </a:rPr>
              <a:t>Az anti-human Ig-konjugátum nem kötődött volna, így mosással eltávolítottuk volna.</a:t>
            </a:r>
            <a:r>
              <a:rPr lang="hu-HU" b="1">
                <a:solidFill>
                  <a:srgbClr val="6666FF"/>
                </a:solidFill>
              </a:rPr>
              <a:t>	</a:t>
            </a:r>
          </a:p>
          <a:p>
            <a:r>
              <a:rPr lang="hu-HU" b="1">
                <a:solidFill>
                  <a:srgbClr val="6666FF"/>
                </a:solidFill>
              </a:rPr>
              <a:t>B. </a:t>
            </a:r>
            <a:r>
              <a:rPr lang="hu-HU">
                <a:solidFill>
                  <a:srgbClr val="6666FF"/>
                </a:solidFill>
              </a:rPr>
              <a:t>Az anti-human Ig-konjugátum aspecifikusan kötődött volna a lemezhez.</a:t>
            </a:r>
            <a:r>
              <a:rPr lang="hu-HU" b="1">
                <a:solidFill>
                  <a:srgbClr val="6666FF"/>
                </a:solidFill>
              </a:rPr>
              <a:t>	</a:t>
            </a:r>
          </a:p>
          <a:p>
            <a:r>
              <a:rPr lang="hu-HU" b="1">
                <a:solidFill>
                  <a:srgbClr val="6666FF"/>
                </a:solidFill>
              </a:rPr>
              <a:t>C. </a:t>
            </a:r>
            <a:r>
              <a:rPr lang="hu-HU">
                <a:solidFill>
                  <a:srgbClr val="6666FF"/>
                </a:solidFill>
              </a:rPr>
              <a:t>Az optikai denzitás értékekek megközelítették volna a pozitív kontrollt minden lyukban	</a:t>
            </a:r>
          </a:p>
          <a:p>
            <a:r>
              <a:rPr lang="hu-HU" b="1">
                <a:solidFill>
                  <a:srgbClr val="6666FF"/>
                </a:solidFill>
              </a:rPr>
              <a:t>D. </a:t>
            </a:r>
            <a:r>
              <a:rPr lang="hu-HU">
                <a:solidFill>
                  <a:srgbClr val="6666FF"/>
                </a:solidFill>
              </a:rPr>
              <a:t>A és C.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11188" y="1412875"/>
            <a:ext cx="8353425" cy="3744913"/>
          </a:xfrm>
          <a:prstGeom prst="rect">
            <a:avLst/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352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9759DA-FE98-4C6B-A809-E7CF8CF9A9BC}" type="slidenum">
              <a:rPr lang="hu-HU" smtClean="0"/>
              <a:pPr/>
              <a:t>35</a:t>
            </a:fld>
            <a:endParaRPr lang="hu-HU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3DBC013-A144-40BB-844B-939DAEFAA68A}" type="slidenum">
              <a:rPr lang="hu-HU" sz="1400"/>
              <a:pPr algn="r"/>
              <a:t>35</a:t>
            </a:fld>
            <a:endParaRPr lang="hu-HU" sz="140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0" y="0"/>
            <a:ext cx="9372600" cy="129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1219200"/>
            <a:ext cx="1219200" cy="5867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8001000" y="457200"/>
            <a:ext cx="1371600" cy="670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066800" y="990600"/>
            <a:ext cx="5334000" cy="548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66"/>
              </a:solidFill>
            </a:endParaRPr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6248400" y="3581400"/>
            <a:ext cx="1828800" cy="289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66"/>
              </a:solidFill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5029200" cy="12636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Az ELISA eredmény megerősítésére a HIV diagnosztikában Western blot módszert alkalmazunk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575C2-4413-49DF-89C7-93120AFF1566}" type="slidenum">
              <a:rPr lang="hu-HU" smtClean="0"/>
              <a:pPr/>
              <a:t>36</a:t>
            </a:fld>
            <a:endParaRPr lang="hu-HU" smtClean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DF0C2F-EF81-4C56-B23D-4C66C8FD0204}" type="slidenum">
              <a:rPr lang="hu-HU" sz="1400"/>
              <a:pPr algn="r"/>
              <a:t>36</a:t>
            </a:fld>
            <a:endParaRPr lang="hu-HU" sz="140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888" y="838200"/>
            <a:ext cx="25606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3581400"/>
            <a:ext cx="65849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b="1">
                <a:solidFill>
                  <a:srgbClr val="6666FF"/>
                </a:solidFill>
              </a:rPr>
              <a:t>Ha nincs csík:			                             Negatív	</a:t>
            </a:r>
          </a:p>
          <a:p>
            <a:pPr>
              <a:defRPr/>
            </a:pPr>
            <a:endParaRPr lang="hu-HU" sz="1400" b="1">
              <a:solidFill>
                <a:srgbClr val="6666FF"/>
              </a:solidFill>
            </a:endParaRPr>
          </a:p>
          <a:p>
            <a:pPr>
              <a:defRPr/>
            </a:pPr>
            <a:r>
              <a:rPr lang="hu-HU" sz="1400" b="1">
                <a:solidFill>
                  <a:srgbClr val="6666FF"/>
                </a:solidFill>
              </a:rPr>
              <a:t> p31 vagy p24</a:t>
            </a:r>
            <a:r>
              <a:rPr lang="hu-HU" sz="1400" b="1" u="sng">
                <a:solidFill>
                  <a:srgbClr val="6666FF"/>
                </a:solidFill>
              </a:rPr>
              <a:t> </a:t>
            </a:r>
            <a:r>
              <a:rPr lang="hu-HU" sz="1400" b="1" u="sng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és  </a:t>
            </a:r>
            <a:r>
              <a:rPr lang="hu-HU" sz="1400" b="1">
                <a:solidFill>
                  <a:srgbClr val="6666FF"/>
                </a:solidFill>
              </a:rPr>
              <a:t> gp160 vagy gp120 csíkok egyidejűleg:                Pozitív</a:t>
            </a:r>
          </a:p>
          <a:p>
            <a:pPr>
              <a:defRPr/>
            </a:pPr>
            <a:r>
              <a:rPr lang="hu-HU" sz="1400" b="1">
                <a:solidFill>
                  <a:srgbClr val="6666FF"/>
                </a:solidFill>
              </a:rPr>
              <a:t>	</a:t>
            </a:r>
          </a:p>
          <a:p>
            <a:pPr>
              <a:defRPr/>
            </a:pPr>
            <a:r>
              <a:rPr lang="hu-HU" sz="1400" b="1">
                <a:solidFill>
                  <a:srgbClr val="6666FF"/>
                </a:solidFill>
              </a:rPr>
              <a:t>				</a:t>
            </a:r>
          </a:p>
          <a:p>
            <a:pPr>
              <a:defRPr/>
            </a:pPr>
            <a:r>
              <a:rPr lang="hu-HU" sz="1400" b="1">
                <a:solidFill>
                  <a:srgbClr val="6666FF"/>
                </a:solidFill>
              </a:rPr>
              <a:t>van csík, de nem teljesülnek  a pozitivitás kritériumai  	       átmeneti</a:t>
            </a:r>
            <a:r>
              <a:rPr lang="hu-HU" sz="1400">
                <a:solidFill>
                  <a:srgbClr val="6666FF"/>
                </a:solidFill>
              </a:rPr>
              <a:t>	</a:t>
            </a:r>
            <a:endParaRPr lang="hu-HU" sz="1800">
              <a:solidFill>
                <a:srgbClr val="6666FF"/>
              </a:solidFill>
            </a:endParaRPr>
          </a:p>
          <a:p>
            <a:pPr>
              <a:defRPr/>
            </a:pPr>
            <a:endParaRPr lang="hu-HU" sz="1800">
              <a:solidFill>
                <a:srgbClr val="6666FF"/>
              </a:solidFill>
            </a:endParaRP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1905000" y="5503863"/>
            <a:ext cx="5029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200"/>
          </a:p>
          <a:p>
            <a:pPr lvl="3"/>
            <a:r>
              <a:rPr lang="hu-HU" sz="1400" b="1"/>
              <a:t> 1, HIV+ szérum (pozitív kontroll) </a:t>
            </a:r>
          </a:p>
          <a:p>
            <a:pPr lvl="3"/>
            <a:r>
              <a:rPr lang="hu-HU" sz="1400" b="1"/>
              <a:t> 2, HIV- szérum (negatív kontroll) </a:t>
            </a:r>
          </a:p>
          <a:p>
            <a:pPr lvl="3"/>
            <a:r>
              <a:rPr lang="hu-HU" sz="1400" b="1"/>
              <a:t> A  </a:t>
            </a:r>
          </a:p>
          <a:p>
            <a:pPr lvl="3"/>
            <a:r>
              <a:rPr lang="hu-HU" sz="1400" b="1"/>
              <a:t> B </a:t>
            </a:r>
          </a:p>
          <a:p>
            <a:pPr lvl="3"/>
            <a:r>
              <a:rPr lang="hu-HU" sz="1200"/>
              <a:t> </a:t>
            </a:r>
            <a:r>
              <a:rPr lang="hu-HU" sz="1200" b="1"/>
              <a:t>C </a:t>
            </a:r>
            <a:endParaRPr lang="hu-HU" sz="1200"/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rgbClr val="6666FF"/>
                </a:solidFill>
              </a:rPr>
              <a:t>HIV pozitívak az A, B és C személyek?</a:t>
            </a:r>
            <a:endParaRPr lang="hu-HU" sz="3600" b="1">
              <a:solidFill>
                <a:srgbClr val="6666FF"/>
              </a:solidFill>
            </a:endParaRPr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1828800" y="3840163"/>
            <a:ext cx="6248400" cy="11699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>
              <a:solidFill>
                <a:schemeClr val="bg2"/>
              </a:solidFill>
            </a:endParaRPr>
          </a:p>
        </p:txBody>
      </p:sp>
      <p:sp>
        <p:nvSpPr>
          <p:cNvPr id="43017" name="Line 7"/>
          <p:cNvSpPr>
            <a:spLocks noChangeShapeType="1"/>
          </p:cNvSpPr>
          <p:nvPr/>
        </p:nvSpPr>
        <p:spPr bwMode="auto">
          <a:xfrm>
            <a:off x="6781800" y="3581400"/>
            <a:ext cx="0" cy="1600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>
            <a:off x="1828800" y="4038600"/>
            <a:ext cx="62484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19" name="Line 9"/>
          <p:cNvSpPr>
            <a:spLocks noChangeShapeType="1"/>
          </p:cNvSpPr>
          <p:nvPr/>
        </p:nvSpPr>
        <p:spPr bwMode="auto">
          <a:xfrm>
            <a:off x="1828800" y="4648200"/>
            <a:ext cx="61722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-5317300">
            <a:off x="4038600" y="41148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hu-HU"/>
          </a:p>
        </p:txBody>
      </p:sp>
      <p:sp>
        <p:nvSpPr>
          <p:cNvPr id="43021" name="AutoShape 13"/>
          <p:cNvSpPr>
            <a:spLocks/>
          </p:cNvSpPr>
          <p:nvPr/>
        </p:nvSpPr>
        <p:spPr bwMode="auto">
          <a:xfrm rot="-5317300">
            <a:off x="2438400" y="41148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hu-H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1CA25-B98D-4998-BC45-7E9365C7B29F}" type="slidenum">
              <a:rPr lang="hu-HU" smtClean="0"/>
              <a:pPr/>
              <a:t>37</a:t>
            </a:fld>
            <a:endParaRPr lang="hu-HU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5113338" cy="1143000"/>
          </a:xfrm>
          <a:solidFill>
            <a:srgbClr val="6666FF"/>
          </a:solidFill>
        </p:spPr>
        <p:txBody>
          <a:bodyPr/>
          <a:lstStyle/>
          <a:p>
            <a:r>
              <a:rPr lang="hu-HU" smtClean="0">
                <a:solidFill>
                  <a:schemeClr val="tx1"/>
                </a:solidFill>
              </a:rPr>
              <a:t>AIDS</a:t>
            </a:r>
            <a:r>
              <a:rPr lang="hu-HU" smtClean="0">
                <a:solidFill>
                  <a:srgbClr val="000066"/>
                </a:solidFill>
              </a:rPr>
              <a:t> </a:t>
            </a:r>
            <a:r>
              <a:rPr lang="hu-HU" smtClean="0">
                <a:solidFill>
                  <a:schemeClr val="tx1"/>
                </a:solidFill>
              </a:rPr>
              <a:t>betegség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6621463" cy="15843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 smtClean="0">
                <a:solidFill>
                  <a:srgbClr val="6666FF"/>
                </a:solidFill>
              </a:rPr>
              <a:t>A betegekben a CD4 pozitív T sejtek száma lecsökken.</a:t>
            </a:r>
          </a:p>
          <a:p>
            <a:pPr>
              <a:lnSpc>
                <a:spcPct val="80000"/>
              </a:lnSpc>
            </a:pPr>
            <a:r>
              <a:rPr lang="hu-HU" sz="1600" smtClean="0">
                <a:solidFill>
                  <a:srgbClr val="6666FF"/>
                </a:solidFill>
              </a:rPr>
              <a:t>Normál: 500-1600/mm</a:t>
            </a:r>
            <a:r>
              <a:rPr lang="hu-HU" sz="1600" baseline="30000" smtClean="0">
                <a:solidFill>
                  <a:srgbClr val="6666FF"/>
                </a:solidFill>
              </a:rPr>
              <a:t>3</a:t>
            </a:r>
            <a:r>
              <a:rPr lang="hu-HU" sz="1600" smtClean="0">
                <a:solidFill>
                  <a:srgbClr val="6666FF"/>
                </a:solidFill>
              </a:rPr>
              <a:t>, AIDS-ben néha 0-ra is leesik. </a:t>
            </a:r>
          </a:p>
          <a:p>
            <a:pPr>
              <a:lnSpc>
                <a:spcPct val="80000"/>
              </a:lnSpc>
            </a:pPr>
            <a:r>
              <a:rPr lang="hu-HU" sz="1600" smtClean="0">
                <a:solidFill>
                  <a:srgbClr val="6666FF"/>
                </a:solidFill>
              </a:rPr>
              <a:t>Egészségesekben a CD4/CD8 sejt arány ~ 0.9 -1.9</a:t>
            </a:r>
          </a:p>
          <a:p>
            <a:pPr>
              <a:lnSpc>
                <a:spcPct val="80000"/>
              </a:lnSpc>
            </a:pPr>
            <a:r>
              <a:rPr lang="hu-HU" sz="1600" smtClean="0">
                <a:solidFill>
                  <a:srgbClr val="6666FF"/>
                </a:solidFill>
              </a:rPr>
              <a:t>A CD43 sejtek %-os aránya a limfociták közt 20- 40%</a:t>
            </a:r>
          </a:p>
          <a:p>
            <a:pPr>
              <a:lnSpc>
                <a:spcPct val="80000"/>
              </a:lnSpc>
            </a:pPr>
            <a:r>
              <a:rPr lang="hu-HU" sz="1600" smtClean="0">
                <a:solidFill>
                  <a:srgbClr val="6666FF"/>
                </a:solidFill>
              </a:rPr>
              <a:t>-&gt; ha &lt;14%, komoly immunkárosodást jelez</a:t>
            </a:r>
          </a:p>
        </p:txBody>
      </p:sp>
      <p:pic>
        <p:nvPicPr>
          <p:cNvPr id="44037" name="Picture 7" descr="1471-2334-6-23-1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221163"/>
            <a:ext cx="485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539750" y="2924175"/>
            <a:ext cx="7345363" cy="118745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Tehát meg kell határoznunk a CD4+ és CD8+   sejtek számának arányát. Milyen módszer alkalmas erre? Immunhisztokémia? 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539750" y="580548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Kvantitatív elemzésre az </a:t>
            </a:r>
            <a:r>
              <a:rPr lang="hu-HU" b="1" u="sng">
                <a:solidFill>
                  <a:srgbClr val="6666FF"/>
                </a:solidFill>
              </a:rPr>
              <a:t>áramlási citometria</a:t>
            </a:r>
            <a:r>
              <a:rPr lang="hu-HU">
                <a:solidFill>
                  <a:srgbClr val="6666FF"/>
                </a:solidFill>
              </a:rPr>
              <a:t> alkalmas: lásd következő gyakorlat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FDBB4-9BA8-4987-9110-563B12146FAE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B9945A-4A86-4C43-9E90-FBE705169FC7}" type="slidenum">
              <a:rPr lang="hu-HU" sz="1400"/>
              <a:pPr algn="r"/>
              <a:t>38</a:t>
            </a:fld>
            <a:endParaRPr lang="hu-HU" sz="1400"/>
          </a:p>
        </p:txBody>
      </p:sp>
      <p:sp>
        <p:nvSpPr>
          <p:cNvPr id="45060" name="Rectangle 38"/>
          <p:cNvSpPr>
            <a:spLocks noChangeArrowheads="1"/>
          </p:cNvSpPr>
          <p:nvPr/>
        </p:nvSpPr>
        <p:spPr bwMode="auto">
          <a:xfrm>
            <a:off x="0" y="223838"/>
            <a:ext cx="9144000" cy="576262"/>
          </a:xfrm>
          <a:prstGeom prst="rect">
            <a:avLst/>
          </a:prstGeom>
          <a:solidFill>
            <a:srgbClr val="6666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latin typeface="Arial" pitchFamily="34" charset="0"/>
              </a:rPr>
              <a:t>Limfocita analízis áramlási citometriával</a:t>
            </a:r>
          </a:p>
        </p:txBody>
      </p:sp>
      <p:sp>
        <p:nvSpPr>
          <p:cNvPr id="45061" name="Rectangle 71"/>
          <p:cNvSpPr>
            <a:spLocks noChangeArrowheads="1"/>
          </p:cNvSpPr>
          <p:nvPr/>
        </p:nvSpPr>
        <p:spPr bwMode="auto">
          <a:xfrm>
            <a:off x="76200" y="5373688"/>
            <a:ext cx="9067800" cy="66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45062" name="Group 41"/>
          <p:cNvGrpSpPr>
            <a:grpSpLocks/>
          </p:cNvGrpSpPr>
          <p:nvPr/>
        </p:nvGrpSpPr>
        <p:grpSpPr bwMode="auto">
          <a:xfrm>
            <a:off x="458788" y="838200"/>
            <a:ext cx="8507412" cy="4700588"/>
            <a:chOff x="289" y="528"/>
            <a:chExt cx="5359" cy="2961"/>
          </a:xfrm>
        </p:grpSpPr>
        <p:pic>
          <p:nvPicPr>
            <p:cNvPr id="45063" name="Picture 3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528"/>
              <a:ext cx="2828" cy="2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5064" name="Picture 4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768"/>
              <a:ext cx="2432" cy="2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5065" name="Line 41"/>
            <p:cNvSpPr>
              <a:spLocks noChangeShapeType="1"/>
            </p:cNvSpPr>
            <p:nvPr/>
          </p:nvSpPr>
          <p:spPr bwMode="auto">
            <a:xfrm>
              <a:off x="4176" y="1016"/>
              <a:ext cx="0" cy="1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066" name="Line 42"/>
            <p:cNvSpPr>
              <a:spLocks noChangeShapeType="1"/>
            </p:cNvSpPr>
            <p:nvPr/>
          </p:nvSpPr>
          <p:spPr bwMode="auto">
            <a:xfrm>
              <a:off x="3464" y="2352"/>
              <a:ext cx="19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067" name="Rectangle 43"/>
            <p:cNvSpPr>
              <a:spLocks noChangeArrowheads="1"/>
            </p:cNvSpPr>
            <p:nvPr/>
          </p:nvSpPr>
          <p:spPr bwMode="auto">
            <a:xfrm>
              <a:off x="2349" y="2541"/>
              <a:ext cx="77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6666FF"/>
                  </a:solidFill>
                </a:rPr>
                <a:t>23%</a:t>
              </a:r>
            </a:p>
          </p:txBody>
        </p:sp>
        <p:sp>
          <p:nvSpPr>
            <p:cNvPr id="45068" name="Rectangle 44"/>
            <p:cNvSpPr>
              <a:spLocks noChangeArrowheads="1"/>
            </p:cNvSpPr>
            <p:nvPr/>
          </p:nvSpPr>
          <p:spPr bwMode="auto">
            <a:xfrm>
              <a:off x="3501" y="1053"/>
              <a:ext cx="39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6666FF"/>
                  </a:solidFill>
                </a:rPr>
                <a:t>4%</a:t>
              </a:r>
            </a:p>
          </p:txBody>
        </p:sp>
        <p:sp>
          <p:nvSpPr>
            <p:cNvPr id="45069" name="Rectangle 45"/>
            <p:cNvSpPr>
              <a:spLocks noChangeArrowheads="1"/>
            </p:cNvSpPr>
            <p:nvPr/>
          </p:nvSpPr>
          <p:spPr bwMode="auto">
            <a:xfrm>
              <a:off x="4893" y="2541"/>
              <a:ext cx="48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6666FF"/>
                  </a:solidFill>
                </a:rPr>
                <a:t>60%</a:t>
              </a:r>
            </a:p>
          </p:txBody>
        </p:sp>
        <p:sp>
          <p:nvSpPr>
            <p:cNvPr id="45070" name="Rectangle 47"/>
            <p:cNvSpPr>
              <a:spLocks noChangeArrowheads="1"/>
            </p:cNvSpPr>
            <p:nvPr/>
          </p:nvSpPr>
          <p:spPr bwMode="auto">
            <a:xfrm>
              <a:off x="1283" y="3203"/>
              <a:ext cx="101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b="1">
                  <a:solidFill>
                    <a:srgbClr val="6666FF"/>
                  </a:solidFill>
                </a:rPr>
                <a:t>FITC-CD8</a:t>
              </a:r>
            </a:p>
          </p:txBody>
        </p:sp>
        <p:sp>
          <p:nvSpPr>
            <p:cNvPr id="45071" name="Rectangle 48"/>
            <p:cNvSpPr>
              <a:spLocks noChangeArrowheads="1"/>
            </p:cNvSpPr>
            <p:nvPr/>
          </p:nvSpPr>
          <p:spPr bwMode="auto">
            <a:xfrm>
              <a:off x="1245" y="3021"/>
              <a:ext cx="3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5072" name="Rectangle 49"/>
            <p:cNvSpPr>
              <a:spLocks noChangeArrowheads="1"/>
            </p:cNvSpPr>
            <p:nvPr/>
          </p:nvSpPr>
          <p:spPr bwMode="auto">
            <a:xfrm>
              <a:off x="813" y="3021"/>
              <a:ext cx="39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5073" name="Rectangle 50"/>
            <p:cNvSpPr>
              <a:spLocks noChangeArrowheads="1"/>
            </p:cNvSpPr>
            <p:nvPr/>
          </p:nvSpPr>
          <p:spPr bwMode="auto">
            <a:xfrm>
              <a:off x="1725" y="3021"/>
              <a:ext cx="29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45074" name="Rectangle 51"/>
            <p:cNvSpPr>
              <a:spLocks noChangeArrowheads="1"/>
            </p:cNvSpPr>
            <p:nvPr/>
          </p:nvSpPr>
          <p:spPr bwMode="auto">
            <a:xfrm>
              <a:off x="2253" y="3021"/>
              <a:ext cx="3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45075" name="Rectangle 52"/>
            <p:cNvSpPr>
              <a:spLocks noChangeArrowheads="1"/>
            </p:cNvSpPr>
            <p:nvPr/>
          </p:nvSpPr>
          <p:spPr bwMode="auto">
            <a:xfrm>
              <a:off x="2733" y="3021"/>
              <a:ext cx="29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45076" name="Rectangle 54"/>
            <p:cNvSpPr>
              <a:spLocks noChangeArrowheads="1"/>
            </p:cNvSpPr>
            <p:nvPr/>
          </p:nvSpPr>
          <p:spPr bwMode="auto">
            <a:xfrm>
              <a:off x="3827" y="3203"/>
              <a:ext cx="101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b="1">
                  <a:solidFill>
                    <a:srgbClr val="6666FF"/>
                  </a:solidFill>
                </a:rPr>
                <a:t>FITC-CD8</a:t>
              </a:r>
            </a:p>
          </p:txBody>
        </p:sp>
        <p:sp>
          <p:nvSpPr>
            <p:cNvPr id="45077" name="Rectangle 55"/>
            <p:cNvSpPr>
              <a:spLocks noChangeArrowheads="1"/>
            </p:cNvSpPr>
            <p:nvPr/>
          </p:nvSpPr>
          <p:spPr bwMode="auto">
            <a:xfrm>
              <a:off x="3789" y="3021"/>
              <a:ext cx="3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5078" name="Rectangle 56"/>
            <p:cNvSpPr>
              <a:spLocks noChangeArrowheads="1"/>
            </p:cNvSpPr>
            <p:nvPr/>
          </p:nvSpPr>
          <p:spPr bwMode="auto">
            <a:xfrm>
              <a:off x="3357" y="3021"/>
              <a:ext cx="39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5079" name="Rectangle 57"/>
            <p:cNvSpPr>
              <a:spLocks noChangeArrowheads="1"/>
            </p:cNvSpPr>
            <p:nvPr/>
          </p:nvSpPr>
          <p:spPr bwMode="auto">
            <a:xfrm>
              <a:off x="4269" y="3021"/>
              <a:ext cx="29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45080" name="Rectangle 58"/>
            <p:cNvSpPr>
              <a:spLocks noChangeArrowheads="1"/>
            </p:cNvSpPr>
            <p:nvPr/>
          </p:nvSpPr>
          <p:spPr bwMode="auto">
            <a:xfrm>
              <a:off x="4797" y="3021"/>
              <a:ext cx="3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45081" name="Rectangle 59"/>
            <p:cNvSpPr>
              <a:spLocks noChangeArrowheads="1"/>
            </p:cNvSpPr>
            <p:nvPr/>
          </p:nvSpPr>
          <p:spPr bwMode="auto">
            <a:xfrm>
              <a:off x="5277" y="3021"/>
              <a:ext cx="29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45082" name="Rectangle 60"/>
            <p:cNvSpPr>
              <a:spLocks noChangeArrowheads="1"/>
            </p:cNvSpPr>
            <p:nvPr/>
          </p:nvSpPr>
          <p:spPr bwMode="auto">
            <a:xfrm rot="-5400000">
              <a:off x="2661" y="2033"/>
              <a:ext cx="82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solidFill>
                    <a:srgbClr val="6666FF"/>
                  </a:solidFill>
                </a:rPr>
                <a:t>PE-CD4</a:t>
              </a:r>
            </a:p>
          </p:txBody>
        </p:sp>
        <p:sp>
          <p:nvSpPr>
            <p:cNvPr id="45083" name="Rectangle 62"/>
            <p:cNvSpPr>
              <a:spLocks noChangeArrowheads="1"/>
            </p:cNvSpPr>
            <p:nvPr/>
          </p:nvSpPr>
          <p:spPr bwMode="auto">
            <a:xfrm>
              <a:off x="621" y="2877"/>
              <a:ext cx="53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>
                  <a:solidFill>
                    <a:srgbClr val="6666FF"/>
                  </a:solidFill>
                  <a:latin typeface="Arial" pitchFamily="34" charset="0"/>
                </a:rPr>
                <a:t>10</a:t>
              </a:r>
              <a:r>
                <a:rPr lang="hu-HU" sz="1400" baseline="30000">
                  <a:solidFill>
                    <a:srgbClr val="6666FF"/>
                  </a:solidFill>
                  <a:latin typeface="Arial" pitchFamily="34" charset="0"/>
                </a:rPr>
                <a:t>0</a:t>
              </a:r>
            </a:p>
          </p:txBody>
        </p:sp>
        <p:grpSp>
          <p:nvGrpSpPr>
            <p:cNvPr id="45084" name="Group 63"/>
            <p:cNvGrpSpPr>
              <a:grpSpLocks/>
            </p:cNvGrpSpPr>
            <p:nvPr/>
          </p:nvGrpSpPr>
          <p:grpSpPr bwMode="auto">
            <a:xfrm>
              <a:off x="621" y="957"/>
              <a:ext cx="390" cy="1630"/>
              <a:chOff x="621" y="957"/>
              <a:chExt cx="390" cy="1630"/>
            </a:xfrm>
          </p:grpSpPr>
          <p:sp>
            <p:nvSpPr>
              <p:cNvPr id="45091" name="Rectangle 64"/>
              <p:cNvSpPr>
                <a:spLocks noChangeArrowheads="1"/>
              </p:cNvSpPr>
              <p:nvPr/>
            </p:nvSpPr>
            <p:spPr bwMode="auto">
              <a:xfrm>
                <a:off x="621" y="2397"/>
                <a:ext cx="3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400">
                    <a:solidFill>
                      <a:srgbClr val="6666FF"/>
                    </a:solidFill>
                    <a:latin typeface="Arial" pitchFamily="34" charset="0"/>
                  </a:rPr>
                  <a:t>10</a:t>
                </a:r>
                <a:r>
                  <a:rPr lang="hu-HU" sz="1400" baseline="30000">
                    <a:solidFill>
                      <a:srgbClr val="6666FF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45092" name="Rectangle 65"/>
              <p:cNvSpPr>
                <a:spLocks noChangeArrowheads="1"/>
              </p:cNvSpPr>
              <p:nvPr/>
            </p:nvSpPr>
            <p:spPr bwMode="auto">
              <a:xfrm>
                <a:off x="621" y="1917"/>
                <a:ext cx="3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400">
                    <a:solidFill>
                      <a:srgbClr val="6666FF"/>
                    </a:solidFill>
                    <a:latin typeface="Arial" pitchFamily="34" charset="0"/>
                  </a:rPr>
                  <a:t>10</a:t>
                </a:r>
                <a:r>
                  <a:rPr lang="hu-HU" sz="1400" baseline="30000">
                    <a:solidFill>
                      <a:srgbClr val="6666FF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45093" name="Rectangle 66"/>
              <p:cNvSpPr>
                <a:spLocks noChangeArrowheads="1"/>
              </p:cNvSpPr>
              <p:nvPr/>
            </p:nvSpPr>
            <p:spPr bwMode="auto">
              <a:xfrm>
                <a:off x="621" y="1437"/>
                <a:ext cx="342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400">
                    <a:solidFill>
                      <a:srgbClr val="6666FF"/>
                    </a:solidFill>
                    <a:latin typeface="Arial" pitchFamily="34" charset="0"/>
                  </a:rPr>
                  <a:t>10</a:t>
                </a:r>
                <a:r>
                  <a:rPr lang="hu-HU" sz="1400" baseline="30000">
                    <a:solidFill>
                      <a:srgbClr val="6666FF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45094" name="Rectangle 67"/>
              <p:cNvSpPr>
                <a:spLocks noChangeArrowheads="1"/>
              </p:cNvSpPr>
              <p:nvPr/>
            </p:nvSpPr>
            <p:spPr bwMode="auto">
              <a:xfrm>
                <a:off x="621" y="957"/>
                <a:ext cx="390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400">
                    <a:solidFill>
                      <a:srgbClr val="6666FF"/>
                    </a:solidFill>
                    <a:latin typeface="Arial" pitchFamily="34" charset="0"/>
                  </a:rPr>
                  <a:t>10</a:t>
                </a:r>
                <a:r>
                  <a:rPr lang="hu-HU" sz="1400" baseline="30000">
                    <a:solidFill>
                      <a:srgbClr val="6666FF"/>
                    </a:solidFill>
                    <a:latin typeface="Arial" pitchFamily="34" charset="0"/>
                  </a:rPr>
                  <a:t>4</a:t>
                </a:r>
              </a:p>
            </p:txBody>
          </p:sp>
        </p:grpSp>
        <p:sp>
          <p:nvSpPr>
            <p:cNvPr id="45085" name="Rectangle 68"/>
            <p:cNvSpPr>
              <a:spLocks noChangeArrowheads="1"/>
            </p:cNvSpPr>
            <p:nvPr/>
          </p:nvSpPr>
          <p:spPr bwMode="auto">
            <a:xfrm>
              <a:off x="1101" y="1053"/>
              <a:ext cx="77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6666FF"/>
                  </a:solidFill>
                </a:rPr>
                <a:t>51%</a:t>
              </a:r>
            </a:p>
          </p:txBody>
        </p:sp>
        <p:sp>
          <p:nvSpPr>
            <p:cNvPr id="45086" name="Rectangle 69"/>
            <p:cNvSpPr>
              <a:spLocks noChangeArrowheads="1"/>
            </p:cNvSpPr>
            <p:nvPr/>
          </p:nvSpPr>
          <p:spPr bwMode="auto">
            <a:xfrm rot="-5400000">
              <a:off x="21" y="2081"/>
              <a:ext cx="82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solidFill>
                    <a:srgbClr val="6666FF"/>
                  </a:solidFill>
                </a:rPr>
                <a:t>PE-CD4</a:t>
              </a:r>
            </a:p>
          </p:txBody>
        </p:sp>
        <p:sp>
          <p:nvSpPr>
            <p:cNvPr id="45087" name="Rectangle 70"/>
            <p:cNvSpPr>
              <a:spLocks noChangeArrowheads="1"/>
            </p:cNvSpPr>
            <p:nvPr/>
          </p:nvSpPr>
          <p:spPr bwMode="auto">
            <a:xfrm>
              <a:off x="3648" y="626"/>
              <a:ext cx="1782" cy="286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3600" b="1" baseline="30000">
                  <a:solidFill>
                    <a:srgbClr val="6666FF"/>
                  </a:solidFill>
                  <a:latin typeface="Antique Olv (W1) CE" charset="0"/>
                </a:rPr>
                <a:t> C személy</a:t>
              </a:r>
            </a:p>
          </p:txBody>
        </p:sp>
        <p:sp>
          <p:nvSpPr>
            <p:cNvPr id="45088" name="Rectangle 72"/>
            <p:cNvSpPr>
              <a:spLocks noChangeArrowheads="1"/>
            </p:cNvSpPr>
            <p:nvPr/>
          </p:nvSpPr>
          <p:spPr bwMode="auto">
            <a:xfrm>
              <a:off x="960" y="624"/>
              <a:ext cx="2262" cy="286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3600" b="1" baseline="30000">
                  <a:solidFill>
                    <a:srgbClr val="6666FF"/>
                  </a:solidFill>
                  <a:latin typeface="Antique Olv (W1) CE" charset="0"/>
                </a:rPr>
                <a:t> A és B személyek</a:t>
              </a:r>
            </a:p>
          </p:txBody>
        </p:sp>
        <p:sp>
          <p:nvSpPr>
            <p:cNvPr id="45089" name="Rectangle 38"/>
            <p:cNvSpPr>
              <a:spLocks noChangeArrowheads="1"/>
            </p:cNvSpPr>
            <p:nvPr/>
          </p:nvSpPr>
          <p:spPr bwMode="auto">
            <a:xfrm>
              <a:off x="1020" y="1026"/>
              <a:ext cx="771" cy="363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6666FF"/>
                </a:solidFill>
              </a:endParaRPr>
            </a:p>
          </p:txBody>
        </p:sp>
        <p:sp>
          <p:nvSpPr>
            <p:cNvPr id="45090" name="Rectangle 39"/>
            <p:cNvSpPr>
              <a:spLocks noChangeArrowheads="1"/>
            </p:cNvSpPr>
            <p:nvPr/>
          </p:nvSpPr>
          <p:spPr bwMode="auto">
            <a:xfrm>
              <a:off x="3515" y="1071"/>
              <a:ext cx="771" cy="363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6666FF"/>
                </a:solidFill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E96ABB-0238-4291-97B5-E095BAABDE3A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48BC367-0862-40E7-9AB9-342E4731D021}" type="slidenum">
              <a:rPr lang="hu-HU" sz="1400">
                <a:solidFill>
                  <a:srgbClr val="6666FF"/>
                </a:solidFill>
              </a:rPr>
              <a:pPr algn="r"/>
              <a:t>39</a:t>
            </a:fld>
            <a:endParaRPr lang="hu-HU" sz="1400">
              <a:solidFill>
                <a:srgbClr val="6666FF"/>
              </a:solidFill>
            </a:endParaRPr>
          </a:p>
        </p:txBody>
      </p:sp>
      <p:sp>
        <p:nvSpPr>
          <p:cNvPr id="46084" name="Line 3"/>
          <p:cNvSpPr>
            <a:spLocks noChangeShapeType="1"/>
          </p:cNvSpPr>
          <p:nvPr/>
        </p:nvSpPr>
        <p:spPr bwMode="auto">
          <a:xfrm>
            <a:off x="1817688" y="2476500"/>
            <a:ext cx="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2144713" y="2476500"/>
            <a:ext cx="0" cy="1571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2144713" y="2633663"/>
            <a:ext cx="1012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 flipH="1">
            <a:off x="936625" y="2633663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3157538" y="24447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936625" y="244475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533400" y="19050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A</a:t>
            </a: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1752600" y="0"/>
            <a:ext cx="29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B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2971800" y="2057400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C</a:t>
            </a:r>
          </a:p>
        </p:txBody>
      </p:sp>
      <p:grpSp>
        <p:nvGrpSpPr>
          <p:cNvPr id="46093" name="Group 12"/>
          <p:cNvGrpSpPr>
            <a:grpSpLocks/>
          </p:cNvGrpSpPr>
          <p:nvPr/>
        </p:nvGrpSpPr>
        <p:grpSpPr bwMode="auto">
          <a:xfrm>
            <a:off x="381000" y="2317750"/>
            <a:ext cx="485775" cy="582613"/>
            <a:chOff x="720" y="2496"/>
            <a:chExt cx="714" cy="884"/>
          </a:xfrm>
        </p:grpSpPr>
        <p:sp>
          <p:nvSpPr>
            <p:cNvPr id="46147" name="Text Box 13"/>
            <p:cNvSpPr txBox="1">
              <a:spLocks noChangeArrowheads="1"/>
            </p:cNvSpPr>
            <p:nvPr/>
          </p:nvSpPr>
          <p:spPr bwMode="auto">
            <a:xfrm>
              <a:off x="720" y="2592"/>
              <a:ext cx="623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>
                  <a:solidFill>
                    <a:srgbClr val="6666FF"/>
                  </a:solidFill>
                  <a:sym typeface="Wingdings" pitchFamily="2" charset="2"/>
                </a:rPr>
                <a:t></a:t>
              </a:r>
              <a:endParaRPr lang="hu-HU">
                <a:solidFill>
                  <a:srgbClr val="6666FF"/>
                </a:solidFill>
              </a:endParaRPr>
            </a:p>
          </p:txBody>
        </p:sp>
        <p:sp>
          <p:nvSpPr>
            <p:cNvPr id="46148" name="Rectangle 14"/>
            <p:cNvSpPr>
              <a:spLocks noChangeArrowheads="1"/>
            </p:cNvSpPr>
            <p:nvPr/>
          </p:nvSpPr>
          <p:spPr bwMode="auto">
            <a:xfrm>
              <a:off x="816" y="2496"/>
              <a:ext cx="618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6666FF"/>
                  </a:solidFill>
                  <a:sym typeface="Wingdings" pitchFamily="2" charset="2"/>
                </a:rPr>
                <a:t></a:t>
              </a:r>
            </a:p>
          </p:txBody>
        </p:sp>
      </p:grpSp>
      <p:grpSp>
        <p:nvGrpSpPr>
          <p:cNvPr id="46094" name="Group 15"/>
          <p:cNvGrpSpPr>
            <a:grpSpLocks/>
          </p:cNvGrpSpPr>
          <p:nvPr/>
        </p:nvGrpSpPr>
        <p:grpSpPr bwMode="auto">
          <a:xfrm>
            <a:off x="3810000" y="228600"/>
            <a:ext cx="2743200" cy="1931988"/>
            <a:chOff x="2400" y="144"/>
            <a:chExt cx="1728" cy="1217"/>
          </a:xfrm>
        </p:grpSpPr>
        <p:pic>
          <p:nvPicPr>
            <p:cNvPr id="46145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8" y="350"/>
              <a:ext cx="1625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46" name="Text Box 17"/>
            <p:cNvSpPr txBox="1">
              <a:spLocks noChangeArrowheads="1"/>
            </p:cNvSpPr>
            <p:nvPr/>
          </p:nvSpPr>
          <p:spPr bwMode="auto">
            <a:xfrm>
              <a:off x="2400" y="144"/>
              <a:ext cx="17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solidFill>
                    <a:srgbClr val="6666FF"/>
                  </a:solidFill>
                </a:rPr>
                <a:t>      </a:t>
              </a:r>
              <a:r>
                <a:rPr lang="hu-HU" sz="800" b="1">
                  <a:solidFill>
                    <a:srgbClr val="6666FF"/>
                  </a:solidFill>
                </a:rPr>
                <a:t>-       +   C    B    A     A    B     C</a:t>
              </a:r>
            </a:p>
          </p:txBody>
        </p:sp>
      </p:grpSp>
      <p:grpSp>
        <p:nvGrpSpPr>
          <p:cNvPr id="46095" name="Group 18"/>
          <p:cNvGrpSpPr>
            <a:grpSpLocks/>
          </p:cNvGrpSpPr>
          <p:nvPr/>
        </p:nvGrpSpPr>
        <p:grpSpPr bwMode="auto">
          <a:xfrm>
            <a:off x="3276600" y="2286000"/>
            <a:ext cx="485775" cy="582613"/>
            <a:chOff x="720" y="2496"/>
            <a:chExt cx="714" cy="884"/>
          </a:xfrm>
        </p:grpSpPr>
        <p:sp>
          <p:nvSpPr>
            <p:cNvPr id="46143" name="Text Box 19"/>
            <p:cNvSpPr txBox="1">
              <a:spLocks noChangeArrowheads="1"/>
            </p:cNvSpPr>
            <p:nvPr/>
          </p:nvSpPr>
          <p:spPr bwMode="auto">
            <a:xfrm>
              <a:off x="720" y="2592"/>
              <a:ext cx="623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800">
                  <a:solidFill>
                    <a:srgbClr val="6666FF"/>
                  </a:solidFill>
                  <a:sym typeface="Wingdings" pitchFamily="2" charset="2"/>
                </a:rPr>
                <a:t></a:t>
              </a:r>
              <a:endParaRPr lang="hu-HU">
                <a:solidFill>
                  <a:srgbClr val="6666FF"/>
                </a:solidFill>
              </a:endParaRPr>
            </a:p>
          </p:txBody>
        </p:sp>
        <p:sp>
          <p:nvSpPr>
            <p:cNvPr id="46144" name="Rectangle 20"/>
            <p:cNvSpPr>
              <a:spLocks noChangeArrowheads="1"/>
            </p:cNvSpPr>
            <p:nvPr/>
          </p:nvSpPr>
          <p:spPr bwMode="auto">
            <a:xfrm>
              <a:off x="816" y="2496"/>
              <a:ext cx="618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rgbClr val="6666FF"/>
                  </a:solidFill>
                  <a:sym typeface="Wingdings" pitchFamily="2" charset="2"/>
                </a:rPr>
                <a:t></a:t>
              </a:r>
            </a:p>
          </p:txBody>
        </p:sp>
      </p:grpSp>
      <p:grpSp>
        <p:nvGrpSpPr>
          <p:cNvPr id="46096" name="Group 21"/>
          <p:cNvGrpSpPr>
            <a:grpSpLocks/>
          </p:cNvGrpSpPr>
          <p:nvPr/>
        </p:nvGrpSpPr>
        <p:grpSpPr bwMode="auto">
          <a:xfrm>
            <a:off x="3733800" y="3276600"/>
            <a:ext cx="5410200" cy="2819400"/>
            <a:chOff x="2352" y="2064"/>
            <a:chExt cx="3408" cy="1776"/>
          </a:xfrm>
        </p:grpSpPr>
        <p:pic>
          <p:nvPicPr>
            <p:cNvPr id="46122" name="Picture 2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2448"/>
              <a:ext cx="1152" cy="1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3024" y="35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hu-HU">
                <a:solidFill>
                  <a:srgbClr val="6666FF"/>
                </a:solidFill>
              </a:endParaRPr>
            </a:p>
          </p:txBody>
        </p:sp>
        <p:pic>
          <p:nvPicPr>
            <p:cNvPr id="46124" name="Picture 2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0" y="2352"/>
              <a:ext cx="1344" cy="1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6125" name="Picture 2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6" y="2352"/>
              <a:ext cx="1344" cy="1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6126" name="Line 26"/>
            <p:cNvSpPr>
              <a:spLocks noChangeShapeType="1"/>
            </p:cNvSpPr>
            <p:nvPr/>
          </p:nvSpPr>
          <p:spPr bwMode="auto">
            <a:xfrm>
              <a:off x="4704" y="321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7" name="Line 27"/>
            <p:cNvSpPr>
              <a:spLocks noChangeShapeType="1"/>
            </p:cNvSpPr>
            <p:nvPr/>
          </p:nvSpPr>
          <p:spPr bwMode="auto">
            <a:xfrm>
              <a:off x="5040" y="2544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8" name="Text Box 28"/>
            <p:cNvSpPr txBox="1">
              <a:spLocks noChangeArrowheads="1"/>
            </p:cNvSpPr>
            <p:nvPr/>
          </p:nvSpPr>
          <p:spPr bwMode="auto">
            <a:xfrm>
              <a:off x="5040" y="211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6666FF"/>
                  </a:solidFill>
                </a:rPr>
                <a:t>C</a:t>
              </a:r>
            </a:p>
          </p:txBody>
        </p:sp>
        <p:sp>
          <p:nvSpPr>
            <p:cNvPr id="46129" name="Text Box 29"/>
            <p:cNvSpPr txBox="1">
              <a:spLocks noChangeArrowheads="1"/>
            </p:cNvSpPr>
            <p:nvPr/>
          </p:nvSpPr>
          <p:spPr bwMode="auto">
            <a:xfrm>
              <a:off x="2784" y="211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>
                  <a:solidFill>
                    <a:srgbClr val="6666FF"/>
                  </a:solidFill>
                </a:rPr>
                <a:t>A</a:t>
              </a:r>
            </a:p>
          </p:txBody>
        </p:sp>
        <p:sp>
          <p:nvSpPr>
            <p:cNvPr id="46130" name="Text Box 30"/>
            <p:cNvSpPr txBox="1">
              <a:spLocks noChangeArrowheads="1"/>
            </p:cNvSpPr>
            <p:nvPr/>
          </p:nvSpPr>
          <p:spPr bwMode="auto">
            <a:xfrm>
              <a:off x="3792" y="211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>
                  <a:solidFill>
                    <a:srgbClr val="6666FF"/>
                  </a:solidFill>
                </a:rPr>
                <a:t>B</a:t>
              </a:r>
            </a:p>
          </p:txBody>
        </p:sp>
        <p:grpSp>
          <p:nvGrpSpPr>
            <p:cNvPr id="46131" name="Group 31"/>
            <p:cNvGrpSpPr>
              <a:grpSpLocks/>
            </p:cNvGrpSpPr>
            <p:nvPr/>
          </p:nvGrpSpPr>
          <p:grpSpPr bwMode="auto">
            <a:xfrm>
              <a:off x="5280" y="2064"/>
              <a:ext cx="306" cy="367"/>
              <a:chOff x="720" y="2496"/>
              <a:chExt cx="714" cy="884"/>
            </a:xfrm>
          </p:grpSpPr>
          <p:sp>
            <p:nvSpPr>
              <p:cNvPr id="46141" name="Text Box 32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623" cy="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800">
                    <a:solidFill>
                      <a:srgbClr val="6666FF"/>
                    </a:solidFill>
                    <a:sym typeface="Wingdings" pitchFamily="2" charset="2"/>
                  </a:rPr>
                  <a:t></a:t>
                </a:r>
                <a:endParaRPr lang="hu-HU">
                  <a:solidFill>
                    <a:srgbClr val="6666FF"/>
                  </a:solidFill>
                </a:endParaRPr>
              </a:p>
            </p:txBody>
          </p:sp>
          <p:sp>
            <p:nvSpPr>
              <p:cNvPr id="46142" name="Rectangle 33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618" cy="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6666FF"/>
                    </a:solidFill>
                    <a:sym typeface="Wingdings" pitchFamily="2" charset="2"/>
                  </a:rPr>
                  <a:t></a:t>
                </a:r>
              </a:p>
            </p:txBody>
          </p:sp>
        </p:grpSp>
        <p:grpSp>
          <p:nvGrpSpPr>
            <p:cNvPr id="46132" name="Group 34"/>
            <p:cNvGrpSpPr>
              <a:grpSpLocks/>
            </p:cNvGrpSpPr>
            <p:nvPr/>
          </p:nvGrpSpPr>
          <p:grpSpPr bwMode="auto">
            <a:xfrm>
              <a:off x="3072" y="2112"/>
              <a:ext cx="306" cy="367"/>
              <a:chOff x="720" y="2496"/>
              <a:chExt cx="714" cy="884"/>
            </a:xfrm>
          </p:grpSpPr>
          <p:sp>
            <p:nvSpPr>
              <p:cNvPr id="46139" name="Text Box 35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623" cy="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800">
                    <a:solidFill>
                      <a:srgbClr val="6666FF"/>
                    </a:solidFill>
                    <a:sym typeface="Wingdings" pitchFamily="2" charset="2"/>
                  </a:rPr>
                  <a:t></a:t>
                </a:r>
                <a:endParaRPr lang="hu-HU">
                  <a:solidFill>
                    <a:srgbClr val="6666FF"/>
                  </a:solidFill>
                </a:endParaRPr>
              </a:p>
            </p:txBody>
          </p:sp>
          <p:sp>
            <p:nvSpPr>
              <p:cNvPr id="46140" name="Rectangle 36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618" cy="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>
                    <a:solidFill>
                      <a:srgbClr val="6666FF"/>
                    </a:solidFill>
                    <a:sym typeface="Wingdings" pitchFamily="2" charset="2"/>
                  </a:rPr>
                  <a:t></a:t>
                </a:r>
              </a:p>
            </p:txBody>
          </p:sp>
        </p:grpSp>
        <p:sp>
          <p:nvSpPr>
            <p:cNvPr id="46133" name="Text Box 37"/>
            <p:cNvSpPr txBox="1">
              <a:spLocks noChangeArrowheads="1"/>
            </p:cNvSpPr>
            <p:nvPr/>
          </p:nvSpPr>
          <p:spPr bwMode="auto">
            <a:xfrm>
              <a:off x="3456" y="3600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solidFill>
                    <a:srgbClr val="6666FF"/>
                  </a:solidFill>
                </a:rPr>
                <a:t>FITC-CD8</a:t>
              </a:r>
              <a:endParaRPr lang="hu-HU">
                <a:solidFill>
                  <a:srgbClr val="6666FF"/>
                </a:solidFill>
              </a:endParaRPr>
            </a:p>
          </p:txBody>
        </p:sp>
        <p:sp>
          <p:nvSpPr>
            <p:cNvPr id="46134" name="Text Box 38"/>
            <p:cNvSpPr txBox="1">
              <a:spLocks noChangeArrowheads="1"/>
            </p:cNvSpPr>
            <p:nvPr/>
          </p:nvSpPr>
          <p:spPr bwMode="auto">
            <a:xfrm rot="-5394128">
              <a:off x="2055" y="2937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>
                  <a:solidFill>
                    <a:srgbClr val="6666FF"/>
                  </a:solidFill>
                </a:rPr>
                <a:t>PE-CD4</a:t>
              </a:r>
            </a:p>
          </p:txBody>
        </p:sp>
        <p:grpSp>
          <p:nvGrpSpPr>
            <p:cNvPr id="46135" name="Group 39"/>
            <p:cNvGrpSpPr>
              <a:grpSpLocks/>
            </p:cNvGrpSpPr>
            <p:nvPr/>
          </p:nvGrpSpPr>
          <p:grpSpPr bwMode="auto">
            <a:xfrm>
              <a:off x="4176" y="2208"/>
              <a:ext cx="96" cy="192"/>
              <a:chOff x="4176" y="2208"/>
              <a:chExt cx="96" cy="192"/>
            </a:xfrm>
          </p:grpSpPr>
          <p:sp>
            <p:nvSpPr>
              <p:cNvPr id="46136" name="Oval 40"/>
              <p:cNvSpPr>
                <a:spLocks noChangeArrowheads="1"/>
              </p:cNvSpPr>
              <p:nvPr/>
            </p:nvSpPr>
            <p:spPr bwMode="auto">
              <a:xfrm>
                <a:off x="4176" y="22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6666FF"/>
                  </a:solidFill>
                </a:endParaRPr>
              </a:p>
            </p:txBody>
          </p:sp>
          <p:sp>
            <p:nvSpPr>
              <p:cNvPr id="46137" name="Line 41"/>
              <p:cNvSpPr>
                <a:spLocks noChangeShapeType="1"/>
              </p:cNvSpPr>
              <p:nvPr/>
            </p:nvSpPr>
            <p:spPr bwMode="auto">
              <a:xfrm>
                <a:off x="4224" y="230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6138" name="Line 42"/>
              <p:cNvSpPr>
                <a:spLocks noChangeShapeType="1"/>
              </p:cNvSpPr>
              <p:nvPr/>
            </p:nvSpPr>
            <p:spPr bwMode="auto">
              <a:xfrm>
                <a:off x="417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46097" name="Group 43"/>
          <p:cNvGrpSpPr>
            <a:grpSpLocks/>
          </p:cNvGrpSpPr>
          <p:nvPr/>
        </p:nvGrpSpPr>
        <p:grpSpPr bwMode="auto">
          <a:xfrm>
            <a:off x="228600" y="2971800"/>
            <a:ext cx="2560638" cy="3257550"/>
            <a:chOff x="144" y="1872"/>
            <a:chExt cx="1613" cy="2052"/>
          </a:xfrm>
        </p:grpSpPr>
        <p:pic>
          <p:nvPicPr>
            <p:cNvPr id="46108" name="Picture 4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2160"/>
              <a:ext cx="1613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109" name="Group 45"/>
            <p:cNvGrpSpPr>
              <a:grpSpLocks/>
            </p:cNvGrpSpPr>
            <p:nvPr/>
          </p:nvGrpSpPr>
          <p:grpSpPr bwMode="auto">
            <a:xfrm>
              <a:off x="576" y="1872"/>
              <a:ext cx="1170" cy="367"/>
              <a:chOff x="576" y="1872"/>
              <a:chExt cx="1170" cy="367"/>
            </a:xfrm>
          </p:grpSpPr>
          <p:grpSp>
            <p:nvGrpSpPr>
              <p:cNvPr id="46110" name="Group 46"/>
              <p:cNvGrpSpPr>
                <a:grpSpLocks/>
              </p:cNvGrpSpPr>
              <p:nvPr/>
            </p:nvGrpSpPr>
            <p:grpSpPr bwMode="auto">
              <a:xfrm>
                <a:off x="1008" y="1872"/>
                <a:ext cx="306" cy="367"/>
                <a:chOff x="720" y="2496"/>
                <a:chExt cx="714" cy="884"/>
              </a:xfrm>
            </p:grpSpPr>
            <p:sp>
              <p:nvSpPr>
                <p:cNvPr id="4612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720" y="2592"/>
                  <a:ext cx="623" cy="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2800">
                      <a:solidFill>
                        <a:srgbClr val="6666FF"/>
                      </a:solidFill>
                      <a:sym typeface="Wingdings" pitchFamily="2" charset="2"/>
                    </a:rPr>
                    <a:t></a:t>
                  </a:r>
                  <a:endParaRPr lang="hu-HU">
                    <a:solidFill>
                      <a:srgbClr val="6666FF"/>
                    </a:solidFill>
                  </a:endParaRPr>
                </a:p>
              </p:txBody>
            </p:sp>
            <p:sp>
              <p:nvSpPr>
                <p:cNvPr id="46121" name="Rectangle 48"/>
                <p:cNvSpPr>
                  <a:spLocks noChangeArrowheads="1"/>
                </p:cNvSpPr>
                <p:nvPr/>
              </p:nvSpPr>
              <p:spPr bwMode="auto">
                <a:xfrm>
                  <a:off x="816" y="2496"/>
                  <a:ext cx="618" cy="6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>
                      <a:solidFill>
                        <a:srgbClr val="6666FF"/>
                      </a:solidFill>
                      <a:sym typeface="Wingdings" pitchFamily="2" charset="2"/>
                    </a:rPr>
                    <a:t></a:t>
                  </a:r>
                </a:p>
              </p:txBody>
            </p:sp>
          </p:grpSp>
          <p:grpSp>
            <p:nvGrpSpPr>
              <p:cNvPr id="46111" name="Group 49"/>
              <p:cNvGrpSpPr>
                <a:grpSpLocks/>
              </p:cNvGrpSpPr>
              <p:nvPr/>
            </p:nvGrpSpPr>
            <p:grpSpPr bwMode="auto">
              <a:xfrm>
                <a:off x="1440" y="1872"/>
                <a:ext cx="306" cy="367"/>
                <a:chOff x="720" y="2496"/>
                <a:chExt cx="714" cy="884"/>
              </a:xfrm>
            </p:grpSpPr>
            <p:sp>
              <p:nvSpPr>
                <p:cNvPr id="4611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20" y="2592"/>
                  <a:ext cx="623" cy="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2800">
                      <a:solidFill>
                        <a:srgbClr val="6666FF"/>
                      </a:solidFill>
                      <a:sym typeface="Wingdings" pitchFamily="2" charset="2"/>
                    </a:rPr>
                    <a:t></a:t>
                  </a:r>
                  <a:endParaRPr lang="hu-HU">
                    <a:solidFill>
                      <a:srgbClr val="6666FF"/>
                    </a:solidFill>
                  </a:endParaRPr>
                </a:p>
              </p:txBody>
            </p:sp>
            <p:sp>
              <p:nvSpPr>
                <p:cNvPr id="46119" name="Rectangle 51"/>
                <p:cNvSpPr>
                  <a:spLocks noChangeArrowheads="1"/>
                </p:cNvSpPr>
                <p:nvPr/>
              </p:nvSpPr>
              <p:spPr bwMode="auto">
                <a:xfrm>
                  <a:off x="816" y="2496"/>
                  <a:ext cx="618" cy="6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>
                      <a:solidFill>
                        <a:srgbClr val="6666FF"/>
                      </a:solidFill>
                      <a:sym typeface="Wingdings" pitchFamily="2" charset="2"/>
                    </a:rPr>
                    <a:t></a:t>
                  </a:r>
                </a:p>
              </p:txBody>
            </p:sp>
          </p:grpSp>
          <p:sp>
            <p:nvSpPr>
              <p:cNvPr id="46112" name="Text Box 52"/>
              <p:cNvSpPr txBox="1">
                <a:spLocks noChangeArrowheads="1"/>
              </p:cNvSpPr>
              <p:nvPr/>
            </p:nvSpPr>
            <p:spPr bwMode="auto">
              <a:xfrm>
                <a:off x="576" y="2016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600" b="1">
                    <a:solidFill>
                      <a:srgbClr val="6666FF"/>
                    </a:solidFill>
                  </a:rPr>
                  <a:t>+</a:t>
                </a:r>
                <a:endParaRPr lang="hu-HU">
                  <a:solidFill>
                    <a:srgbClr val="6666FF"/>
                  </a:solidFill>
                </a:endParaRPr>
              </a:p>
            </p:txBody>
          </p:sp>
          <p:sp>
            <p:nvSpPr>
              <p:cNvPr id="46113" name="Text Box 53"/>
              <p:cNvSpPr txBox="1">
                <a:spLocks noChangeArrowheads="1"/>
              </p:cNvSpPr>
              <p:nvPr/>
            </p:nvSpPr>
            <p:spPr bwMode="auto">
              <a:xfrm>
                <a:off x="816" y="2016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1600">
                    <a:solidFill>
                      <a:srgbClr val="6666FF"/>
                    </a:solidFill>
                  </a:rPr>
                  <a:t>-</a:t>
                </a:r>
                <a:endParaRPr lang="hu-HU">
                  <a:solidFill>
                    <a:srgbClr val="6666FF"/>
                  </a:solidFill>
                </a:endParaRPr>
              </a:p>
            </p:txBody>
          </p:sp>
          <p:grpSp>
            <p:nvGrpSpPr>
              <p:cNvPr id="46114" name="Group 54"/>
              <p:cNvGrpSpPr>
                <a:grpSpLocks/>
              </p:cNvGrpSpPr>
              <p:nvPr/>
            </p:nvGrpSpPr>
            <p:grpSpPr bwMode="auto">
              <a:xfrm>
                <a:off x="1344" y="1968"/>
                <a:ext cx="96" cy="192"/>
                <a:chOff x="4176" y="2208"/>
                <a:chExt cx="96" cy="192"/>
              </a:xfrm>
            </p:grpSpPr>
            <p:sp>
              <p:nvSpPr>
                <p:cNvPr id="46115" name="Oval 55"/>
                <p:cNvSpPr>
                  <a:spLocks noChangeArrowheads="1"/>
                </p:cNvSpPr>
                <p:nvPr/>
              </p:nvSpPr>
              <p:spPr bwMode="auto">
                <a:xfrm>
                  <a:off x="4176" y="22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>
                    <a:solidFill>
                      <a:srgbClr val="6666FF"/>
                    </a:solidFill>
                  </a:endParaRPr>
                </a:p>
              </p:txBody>
            </p:sp>
            <p:sp>
              <p:nvSpPr>
                <p:cNvPr id="46116" name="Line 56"/>
                <p:cNvSpPr>
                  <a:spLocks noChangeShapeType="1"/>
                </p:cNvSpPr>
                <p:nvPr/>
              </p:nvSpPr>
              <p:spPr bwMode="auto">
                <a:xfrm>
                  <a:off x="4224" y="230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46117" name="Line 57"/>
                <p:cNvSpPr>
                  <a:spLocks noChangeShapeType="1"/>
                </p:cNvSpPr>
                <p:nvPr/>
              </p:nvSpPr>
              <p:spPr bwMode="auto">
                <a:xfrm>
                  <a:off x="4176" y="235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</p:grpSp>
      <p:grpSp>
        <p:nvGrpSpPr>
          <p:cNvPr id="46098" name="Group 58"/>
          <p:cNvGrpSpPr>
            <a:grpSpLocks/>
          </p:cNvGrpSpPr>
          <p:nvPr/>
        </p:nvGrpSpPr>
        <p:grpSpPr bwMode="auto">
          <a:xfrm>
            <a:off x="2133600" y="152400"/>
            <a:ext cx="152400" cy="304800"/>
            <a:chOff x="4176" y="2208"/>
            <a:chExt cx="96" cy="192"/>
          </a:xfrm>
        </p:grpSpPr>
        <p:sp>
          <p:nvSpPr>
            <p:cNvPr id="46105" name="Oval 59"/>
            <p:cNvSpPr>
              <a:spLocks noChangeArrowheads="1"/>
            </p:cNvSpPr>
            <p:nvPr/>
          </p:nvSpPr>
          <p:spPr bwMode="auto">
            <a:xfrm>
              <a:off x="4176" y="2208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6666FF"/>
                </a:solidFill>
              </a:endParaRPr>
            </a:p>
          </p:txBody>
        </p:sp>
        <p:sp>
          <p:nvSpPr>
            <p:cNvPr id="46106" name="Line 60"/>
            <p:cNvSpPr>
              <a:spLocks noChangeShapeType="1"/>
            </p:cNvSpPr>
            <p:nvPr/>
          </p:nvSpPr>
          <p:spPr bwMode="auto">
            <a:xfrm>
              <a:off x="4224" y="230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7" name="Line 61"/>
            <p:cNvSpPr>
              <a:spLocks noChangeShapeType="1"/>
            </p:cNvSpPr>
            <p:nvPr/>
          </p:nvSpPr>
          <p:spPr bwMode="auto">
            <a:xfrm>
              <a:off x="4176" y="23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099" name="Text Box 62"/>
          <p:cNvSpPr txBox="1">
            <a:spLocks noChangeArrowheads="1"/>
          </p:cNvSpPr>
          <p:nvPr/>
        </p:nvSpPr>
        <p:spPr bwMode="auto">
          <a:xfrm>
            <a:off x="7696200" y="2895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AIDS</a:t>
            </a:r>
          </a:p>
        </p:txBody>
      </p:sp>
      <p:sp>
        <p:nvSpPr>
          <p:cNvPr id="46100" name="Text Box 63"/>
          <p:cNvSpPr txBox="1">
            <a:spLocks noChangeArrowheads="1"/>
          </p:cNvSpPr>
          <p:nvPr/>
        </p:nvSpPr>
        <p:spPr bwMode="auto">
          <a:xfrm>
            <a:off x="5715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HIV + (?)</a:t>
            </a:r>
          </a:p>
        </p:txBody>
      </p:sp>
      <p:sp>
        <p:nvSpPr>
          <p:cNvPr id="46101" name="Text Box 64"/>
          <p:cNvSpPr txBox="1">
            <a:spLocks noChangeArrowheads="1"/>
          </p:cNvSpPr>
          <p:nvPr/>
        </p:nvSpPr>
        <p:spPr bwMode="auto">
          <a:xfrm>
            <a:off x="4114800" y="2895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HIV -</a:t>
            </a:r>
          </a:p>
        </p:txBody>
      </p:sp>
      <p:grpSp>
        <p:nvGrpSpPr>
          <p:cNvPr id="46102" name="Group 66"/>
          <p:cNvGrpSpPr>
            <a:grpSpLocks/>
          </p:cNvGrpSpPr>
          <p:nvPr/>
        </p:nvGrpSpPr>
        <p:grpSpPr bwMode="auto">
          <a:xfrm>
            <a:off x="1171575" y="474663"/>
            <a:ext cx="1489075" cy="1978025"/>
            <a:chOff x="738" y="299"/>
            <a:chExt cx="938" cy="1246"/>
          </a:xfrm>
        </p:grpSpPr>
        <p:pic>
          <p:nvPicPr>
            <p:cNvPr id="461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8" y="299"/>
              <a:ext cx="938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4" name="Rectangle 65"/>
            <p:cNvSpPr>
              <a:spLocks noChangeArrowheads="1"/>
            </p:cNvSpPr>
            <p:nvPr/>
          </p:nvSpPr>
          <p:spPr bwMode="auto">
            <a:xfrm>
              <a:off x="1104" y="528"/>
              <a:ext cx="240" cy="9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66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F2FA69-7069-4585-BDAC-CD1EAD331CC8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tx1"/>
                </a:solidFill>
              </a:rPr>
              <a:t>I. Alapfogalmak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E8BBA5-59EC-48F5-8C9F-4E4347EB418B}" type="slidenum">
              <a:rPr lang="hu-HU" smtClean="0"/>
              <a:pPr/>
              <a:t>40</a:t>
            </a:fld>
            <a:endParaRPr lang="hu-HU" smtClean="0"/>
          </a:p>
        </p:txBody>
      </p:sp>
      <p:sp>
        <p:nvSpPr>
          <p:cNvPr id="410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D602AE9-26E4-49CD-9264-04632F099729}" type="slidenum">
              <a:rPr lang="hu-HU" sz="1400"/>
              <a:pPr algn="r"/>
              <a:t>40</a:t>
            </a:fld>
            <a:endParaRPr lang="hu-HU" sz="1400"/>
          </a:p>
        </p:txBody>
      </p:sp>
      <p:pic>
        <p:nvPicPr>
          <p:cNvPr id="4102" name="Picture 1026" descr="divi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027"/>
          <p:cNvSpPr txBox="1">
            <a:spLocks noChangeArrowheads="1"/>
          </p:cNvSpPr>
          <p:nvPr/>
        </p:nvSpPr>
        <p:spPr bwMode="auto">
          <a:xfrm>
            <a:off x="1368425" y="260350"/>
            <a:ext cx="5867400" cy="1128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/>
              <a:t>Immunohisztokémia</a:t>
            </a:r>
            <a:br>
              <a:rPr lang="hu-HU" sz="4000" b="1"/>
            </a:br>
            <a:endParaRPr lang="hu-HU" sz="2800" b="1"/>
          </a:p>
        </p:txBody>
      </p:sp>
      <p:graphicFrame>
        <p:nvGraphicFramePr>
          <p:cNvPr id="4098" name="Object 1028"/>
          <p:cNvGraphicFramePr>
            <a:graphicFrameLocks noChangeAspect="1"/>
          </p:cNvGraphicFramePr>
          <p:nvPr/>
        </p:nvGraphicFramePr>
        <p:xfrm>
          <a:off x="3276600" y="3810000"/>
          <a:ext cx="2643188" cy="2347913"/>
        </p:xfrm>
        <a:graphic>
          <a:graphicData uri="http://schemas.openxmlformats.org/presentationml/2006/ole">
            <p:oleObj spid="_x0000_s4098" name="Image" r:id="rId5" imgW="3176844" imgH="2821038" progId="Photoshop.Image.5">
              <p:embed/>
            </p:oleObj>
          </a:graphicData>
        </a:graphic>
      </p:graphicFrame>
      <p:graphicFrame>
        <p:nvGraphicFramePr>
          <p:cNvPr id="4099" name="Object 1029"/>
          <p:cNvGraphicFramePr>
            <a:graphicFrameLocks noChangeAspect="1"/>
          </p:cNvGraphicFramePr>
          <p:nvPr/>
        </p:nvGraphicFramePr>
        <p:xfrm>
          <a:off x="6172200" y="3810000"/>
          <a:ext cx="2743200" cy="2341563"/>
        </p:xfrm>
        <a:graphic>
          <a:graphicData uri="http://schemas.openxmlformats.org/presentationml/2006/ole">
            <p:oleObj spid="_x0000_s4099" name="Image" r:id="rId6" imgW="3303918" imgH="2821038" progId="Photoshop.Image.5">
              <p:embed/>
            </p:oleObj>
          </a:graphicData>
        </a:graphic>
      </p:graphicFrame>
      <p:sp>
        <p:nvSpPr>
          <p:cNvPr id="4104" name="Text Box 1033"/>
          <p:cNvSpPr txBox="1">
            <a:spLocks noChangeArrowheads="1"/>
          </p:cNvSpPr>
          <p:nvPr/>
        </p:nvSpPr>
        <p:spPr bwMode="auto">
          <a:xfrm>
            <a:off x="2971800" y="1295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direkt</a:t>
            </a:r>
          </a:p>
        </p:txBody>
      </p:sp>
      <p:sp>
        <p:nvSpPr>
          <p:cNvPr id="4105" name="Text Box 1034"/>
          <p:cNvSpPr txBox="1">
            <a:spLocks noChangeArrowheads="1"/>
          </p:cNvSpPr>
          <p:nvPr/>
        </p:nvSpPr>
        <p:spPr bwMode="auto">
          <a:xfrm>
            <a:off x="5638800" y="129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indirekt</a:t>
            </a:r>
          </a:p>
        </p:txBody>
      </p:sp>
      <p:pic>
        <p:nvPicPr>
          <p:cNvPr id="4106" name="Picture 10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7875" y="2438400"/>
            <a:ext cx="5349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29300" y="1828800"/>
            <a:ext cx="1728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1044"/>
          <p:cNvSpPr>
            <a:spLocks noChangeArrowheads="1"/>
          </p:cNvSpPr>
          <p:nvPr/>
        </p:nvSpPr>
        <p:spPr bwMode="auto">
          <a:xfrm>
            <a:off x="3200400" y="2286000"/>
            <a:ext cx="228600" cy="22860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09" name="AutoShape 1045"/>
          <p:cNvSpPr>
            <a:spLocks noChangeArrowheads="1"/>
          </p:cNvSpPr>
          <p:nvPr/>
        </p:nvSpPr>
        <p:spPr bwMode="auto">
          <a:xfrm>
            <a:off x="5943600" y="2362200"/>
            <a:ext cx="152400" cy="22860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0" name="AutoShape 1046"/>
          <p:cNvSpPr>
            <a:spLocks noChangeArrowheads="1"/>
          </p:cNvSpPr>
          <p:nvPr/>
        </p:nvSpPr>
        <p:spPr bwMode="auto">
          <a:xfrm>
            <a:off x="5791200" y="2590800"/>
            <a:ext cx="228600" cy="15240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1" name="AutoShape 1047"/>
          <p:cNvSpPr>
            <a:spLocks noChangeArrowheads="1"/>
          </p:cNvSpPr>
          <p:nvPr/>
        </p:nvSpPr>
        <p:spPr bwMode="auto">
          <a:xfrm>
            <a:off x="6781800" y="1905000"/>
            <a:ext cx="228600" cy="22860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2" name="AutoShape 1048"/>
          <p:cNvSpPr>
            <a:spLocks noChangeArrowheads="1"/>
          </p:cNvSpPr>
          <p:nvPr/>
        </p:nvSpPr>
        <p:spPr bwMode="auto">
          <a:xfrm>
            <a:off x="6477000" y="1752600"/>
            <a:ext cx="152400" cy="22860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3" name="AutoShape 1050"/>
          <p:cNvSpPr>
            <a:spLocks noChangeArrowheads="1"/>
          </p:cNvSpPr>
          <p:nvPr/>
        </p:nvSpPr>
        <p:spPr bwMode="auto">
          <a:xfrm>
            <a:off x="6705600" y="2667000"/>
            <a:ext cx="152400" cy="304800"/>
          </a:xfrm>
          <a:prstGeom prst="irregularSeal1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4" name="Oval 1051"/>
          <p:cNvSpPr>
            <a:spLocks noChangeArrowheads="1"/>
          </p:cNvSpPr>
          <p:nvPr/>
        </p:nvSpPr>
        <p:spPr bwMode="auto">
          <a:xfrm>
            <a:off x="6172200" y="2133600"/>
            <a:ext cx="533400" cy="533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15" name="Text Box 1027"/>
          <p:cNvSpPr txBox="1">
            <a:spLocks noChangeArrowheads="1"/>
          </p:cNvSpPr>
          <p:nvPr/>
        </p:nvSpPr>
        <p:spPr bwMode="auto">
          <a:xfrm>
            <a:off x="1331913" y="260350"/>
            <a:ext cx="5867400" cy="1128713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/>
              <a:t>Immunohisztokémia</a:t>
            </a:r>
            <a:br>
              <a:rPr lang="hu-HU" sz="4000" b="1"/>
            </a:br>
            <a:endParaRPr lang="hu-H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6B54A6-3462-4FD4-BCB4-D215AD2EAA63}" type="slidenum">
              <a:rPr lang="hu-HU" smtClean="0"/>
              <a:pPr/>
              <a:t>41</a:t>
            </a:fld>
            <a:endParaRPr lang="hu-HU" smtClean="0"/>
          </a:p>
        </p:txBody>
      </p:sp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414463" y="5827713"/>
            <a:ext cx="6316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b="1">
                <a:solidFill>
                  <a:srgbClr val="000066"/>
                </a:solidFill>
              </a:rPr>
              <a:t>Fluoreszcens immunhisztokémia</a:t>
            </a:r>
          </a:p>
          <a:p>
            <a:pPr algn="ctr" eaLnBrk="1" hangingPunct="1"/>
            <a:r>
              <a:rPr lang="hu-HU" b="1">
                <a:solidFill>
                  <a:srgbClr val="000066"/>
                </a:solidFill>
              </a:rPr>
              <a:t> Anti-nukleáris autoantitestek SLE-ben (FITC)</a:t>
            </a:r>
          </a:p>
        </p:txBody>
      </p:sp>
      <p:pic>
        <p:nvPicPr>
          <p:cNvPr id="47108" name="Picture 4" descr="PA13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5538"/>
            <a:ext cx="7283450" cy="5462587"/>
          </a:xfrm>
          <a:prstGeom prst="rect">
            <a:avLst/>
          </a:prstGeom>
          <a:noFill/>
          <a:ln w="76200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20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Pancreas inzulintermelő sejtjeinek kimutatása indirekt immunhisztokémiával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C18B7F-DDD9-499D-9AA5-B2C24CC1E541}" type="slidenum">
              <a:rPr lang="hu-HU" smtClean="0"/>
              <a:pPr/>
              <a:t>42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772400" cy="1563687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hu-HU" sz="4000" dirty="0" smtClean="0">
                <a:solidFill>
                  <a:schemeClr val="tx1"/>
                </a:solidFill>
              </a:rPr>
              <a:t>76 éves nőbeteg</a:t>
            </a:r>
            <a:br>
              <a:rPr lang="hu-HU" sz="40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Fáradékony, sokat fogyott. Hasüregi tumora sebészeti eltávolításra került. Szövettani lelete a következő: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2627313" y="1916113"/>
          <a:ext cx="4262437" cy="3030537"/>
        </p:xfrm>
        <a:graphic>
          <a:graphicData uri="http://schemas.openxmlformats.org/presentationml/2006/ole">
            <p:oleObj spid="_x0000_s5122" name="Image" r:id="rId4" imgW="6328274" imgH="4498412" progId="Photoshop.Image.5">
              <p:embed/>
            </p:oleObj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11188" y="5300663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000066"/>
                </a:solidFill>
              </a:rPr>
              <a:t>Szövettan:</a:t>
            </a:r>
            <a:r>
              <a:rPr lang="hu-HU" sz="2000">
                <a:solidFill>
                  <a:srgbClr val="000066"/>
                </a:solidFill>
              </a:rPr>
              <a:t> malignus tumor a magmorfológia és atípusos mitózisok alapján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68538" y="5876925"/>
            <a:ext cx="5040312" cy="727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kern="0" dirty="0">
                <a:latin typeface="+mj-lt"/>
                <a:ea typeface="+mj-ea"/>
                <a:cs typeface="+mj-cs"/>
              </a:rPr>
              <a:t>Milyen eredetű lehet a tumor?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0" y="981075"/>
            <a:ext cx="161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solidFill>
                  <a:srgbClr val="3333FF"/>
                </a:solidFill>
              </a:rPr>
              <a:t>Fiktív 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89BF5-A028-49D5-9735-FA22B5D9F50A}" type="slidenum">
              <a:rPr lang="hu-HU" smtClean="0"/>
              <a:pPr/>
              <a:t>43</a:t>
            </a:fld>
            <a:endParaRPr lang="hu-HU" smtClean="0"/>
          </a:p>
        </p:txBody>
      </p:sp>
      <p:sp>
        <p:nvSpPr>
          <p:cNvPr id="6149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F1A7305-D0D0-4F36-B90E-7C098AC7B877}" type="slidenum">
              <a:rPr lang="hu-HU" sz="1400"/>
              <a:pPr algn="r"/>
              <a:t>43</a:t>
            </a:fld>
            <a:endParaRPr lang="hu-HU" sz="1400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684213" y="476250"/>
          <a:ext cx="4178300" cy="3073400"/>
        </p:xfrm>
        <a:graphic>
          <a:graphicData uri="http://schemas.openxmlformats.org/presentationml/2006/ole">
            <p:oleObj spid="_x0000_s6146" name="Image" r:id="rId4" imgW="6340981" imgH="4663607" progId="Photoshop.Image.5">
              <p:embed/>
            </p:oleObj>
          </a:graphicData>
        </a:graphic>
      </p:graphicFrame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219700" y="1484313"/>
            <a:ext cx="34559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</a:rPr>
              <a:t> A tumorszövet lymphoid markerekre negatív, de anti-citokeratin antitesttel pozitívan festődik: 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148263" y="3573463"/>
            <a:ext cx="3671887" cy="4572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/>
              <a:t>Dg: </a:t>
            </a:r>
            <a:r>
              <a:rPr lang="hu-HU" b="1" u="sng"/>
              <a:t>carcinoma</a:t>
            </a:r>
          </a:p>
        </p:txBody>
      </p:sp>
      <p:graphicFrame>
        <p:nvGraphicFramePr>
          <p:cNvPr id="6147" name="Object 12"/>
          <p:cNvGraphicFramePr>
            <a:graphicFrameLocks noChangeAspect="1"/>
          </p:cNvGraphicFramePr>
          <p:nvPr/>
        </p:nvGraphicFramePr>
        <p:xfrm>
          <a:off x="684213" y="4005263"/>
          <a:ext cx="4175125" cy="2428875"/>
        </p:xfrm>
        <a:graphic>
          <a:graphicData uri="http://schemas.openxmlformats.org/presentationml/2006/ole">
            <p:oleObj spid="_x0000_s6147" name="Image" r:id="rId5" imgW="6328274" imgH="3316625" progId="Photoshop.Image.5">
              <p:embed/>
            </p:oleObj>
          </a:graphicData>
        </a:graphic>
      </p:graphicFrame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5148263" y="4365625"/>
            <a:ext cx="345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000066"/>
                </a:solidFill>
              </a:rPr>
              <a:t>Csontfájdalmak, anti-citokeratin festődés a csontvelőben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76825" y="260350"/>
            <a:ext cx="3779838" cy="727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kern="0" dirty="0">
                <a:latin typeface="+mj-lt"/>
                <a:ea typeface="+mj-ea"/>
                <a:cs typeface="+mj-cs"/>
              </a:rPr>
              <a:t>Milyen eredetű lehet a tumor?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48263" y="6021388"/>
            <a:ext cx="3671887" cy="4572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 u="sng"/>
              <a:t>csontmetastasis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6588125" y="3068638"/>
            <a:ext cx="287338" cy="360362"/>
          </a:xfrm>
          <a:prstGeom prst="down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3" name="Down Arrow 12"/>
          <p:cNvSpPr/>
          <p:nvPr/>
        </p:nvSpPr>
        <p:spPr bwMode="auto">
          <a:xfrm>
            <a:off x="6588125" y="5516563"/>
            <a:ext cx="287338" cy="360362"/>
          </a:xfrm>
          <a:prstGeom prst="down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6DDA77-FE4D-4FB2-B79C-EFB162A9F87B}" type="slidenum">
              <a:rPr lang="hu-HU" smtClean="0"/>
              <a:pPr/>
              <a:t>44</a:t>
            </a:fld>
            <a:endParaRPr lang="hu-HU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134350" cy="1419225"/>
          </a:xfrm>
          <a:solidFill>
            <a:srgbClr val="6666FF"/>
          </a:solidFill>
        </p:spPr>
        <p:txBody>
          <a:bodyPr/>
          <a:lstStyle/>
          <a:p>
            <a:r>
              <a:rPr lang="hu-HU" smtClean="0">
                <a:solidFill>
                  <a:schemeClr val="tx1"/>
                </a:solidFill>
              </a:rPr>
              <a:t>Lateral flow technológia</a:t>
            </a:r>
            <a:br>
              <a:rPr lang="hu-HU" smtClean="0">
                <a:solidFill>
                  <a:schemeClr val="tx1"/>
                </a:solidFill>
              </a:rPr>
            </a:br>
            <a:r>
              <a:rPr lang="hu-HU" sz="2400" smtClean="0">
                <a:solidFill>
                  <a:schemeClr val="tx1"/>
                </a:solidFill>
              </a:rPr>
              <a:t>(egylépcsős immunkromatográfiás immunoassay/gyorsteszt)</a:t>
            </a:r>
            <a:endParaRPr lang="hu-HU" sz="240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349500"/>
            <a:ext cx="4392613" cy="1223963"/>
          </a:xfrm>
          <a:solidFill>
            <a:srgbClr val="6666FF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000" smtClean="0"/>
              <a:t>	Míg 2003-ban az immunoassay piac  25%-át, addig 2007-ben a 35%-át a lateral flow assay-k forgalmazása tette ki.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16463" y="2852738"/>
          <a:ext cx="4427537" cy="1949450"/>
        </p:xfrm>
        <a:graphic>
          <a:graphicData uri="http://schemas.openxmlformats.org/presentationml/2006/ole">
            <p:oleObj spid="_x0000_s7170" name="Image" r:id="rId4" imgW="7764208" imgH="3418285" progId="Photoshop.Image.5">
              <p:embed/>
            </p:oleObj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859338" y="2205038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6666FF"/>
                </a:solidFill>
              </a:rPr>
              <a:t>POC = point of care testing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39750" y="5157788"/>
            <a:ext cx="8353425" cy="1274762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hu-HU" sz="2000" b="1"/>
              <a:t>	Igen gyors eljárás (percek </a:t>
            </a:r>
            <a:r>
              <a:rPr lang="hu-HU" sz="2000" b="1">
                <a:sym typeface="Wingdings" pitchFamily="2" charset="2"/>
              </a:rPr>
              <a:t> hagyományos immunoassay órák)</a:t>
            </a:r>
            <a:br>
              <a:rPr lang="hu-HU" sz="2000" b="1">
                <a:sym typeface="Wingdings" pitchFamily="2" charset="2"/>
              </a:rPr>
            </a:br>
            <a:r>
              <a:rPr lang="hu-HU" sz="2000" b="1"/>
              <a:t>Igen olcsó</a:t>
            </a:r>
            <a:br>
              <a:rPr lang="hu-HU" sz="2000" b="1"/>
            </a:br>
            <a:r>
              <a:rPr lang="hu-HU" sz="2000" b="1"/>
              <a:t>Nem igényel laboratóriumi szakismereteket</a:t>
            </a:r>
            <a:endParaRPr lang="hu-HU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E20D45-C032-4359-8F56-F54D1D2673DE}" type="slidenum">
              <a:rPr lang="hu-HU" smtClean="0"/>
              <a:pPr/>
              <a:t>45</a:t>
            </a:fld>
            <a:endParaRPr lang="hu-HU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820738" y="3155950"/>
            <a:ext cx="403225" cy="11096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798513" y="4148138"/>
            <a:ext cx="403225" cy="1109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798513" y="2173288"/>
            <a:ext cx="403225" cy="1109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900113" y="333375"/>
            <a:ext cx="7588250" cy="822325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b="1">
                <a:latin typeface="Arial" pitchFamily="34" charset="0"/>
              </a:rPr>
              <a:t>hCG kimutatása immunkromatográfiás tesztcsíkkal</a:t>
            </a:r>
          </a:p>
          <a:p>
            <a:pPr algn="ctr" eaLnBrk="1" hangingPunct="1"/>
            <a:r>
              <a:rPr lang="hu-HU" b="1">
                <a:latin typeface="Arial" pitchFamily="34" charset="0"/>
              </a:rPr>
              <a:t> (lateral flow test) 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1865313" y="3144838"/>
            <a:ext cx="49212" cy="1109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1914525" y="4148138"/>
            <a:ext cx="49213" cy="1109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1914525" y="2162175"/>
            <a:ext cx="49213" cy="11096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6902450" y="3478213"/>
            <a:ext cx="20859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400" b="1">
                <a:solidFill>
                  <a:schemeClr val="bg1"/>
                </a:solidFill>
                <a:latin typeface="Arial" pitchFamily="34" charset="0"/>
              </a:rPr>
              <a:t>nitrocellulóz membrán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820738" y="3459163"/>
            <a:ext cx="403225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20738" y="3822700"/>
            <a:ext cx="403225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527300" y="4148138"/>
            <a:ext cx="6624638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1400">
                <a:solidFill>
                  <a:schemeClr val="bg1"/>
                </a:solidFill>
                <a:latin typeface="Arial" pitchFamily="34" charset="0"/>
              </a:rPr>
              <a:t>anti-hCG antitesttel fedett színes mikroszemcsékkel (pl. latex) keveredik a vizelet</a:t>
            </a:r>
          </a:p>
          <a:p>
            <a:pPr eaLnBrk="1" hangingPunct="1"/>
            <a:r>
              <a:rPr lang="hu-HU" sz="1400">
                <a:solidFill>
                  <a:schemeClr val="bg1"/>
                </a:solidFill>
                <a:latin typeface="Arial" pitchFamily="34" charset="0"/>
              </a:rPr>
              <a:t>(együtt mozog a színes sáv a vizelettel felfelé)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920875" y="4157663"/>
            <a:ext cx="42863" cy="363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87325" y="1624013"/>
            <a:ext cx="11080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előlnézet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657350" y="1612900"/>
            <a:ext cx="12350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oldalnézet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1863725" y="3448050"/>
            <a:ext cx="49213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1860550" y="3825875"/>
            <a:ext cx="49213" cy="88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 rot="5920600">
            <a:off x="1883569" y="3756819"/>
            <a:ext cx="217488" cy="190500"/>
            <a:chOff x="3143" y="2821"/>
            <a:chExt cx="223" cy="196"/>
          </a:xfrm>
        </p:grpSpPr>
        <p:grpSp>
          <p:nvGrpSpPr>
            <p:cNvPr id="49358" name="Group 20"/>
            <p:cNvGrpSpPr>
              <a:grpSpLocks/>
            </p:cNvGrpSpPr>
            <p:nvPr/>
          </p:nvGrpSpPr>
          <p:grpSpPr bwMode="auto">
            <a:xfrm>
              <a:off x="3143" y="2821"/>
              <a:ext cx="100" cy="196"/>
              <a:chOff x="3143" y="2821"/>
              <a:chExt cx="100" cy="196"/>
            </a:xfrm>
          </p:grpSpPr>
          <p:grpSp>
            <p:nvGrpSpPr>
              <p:cNvPr id="49364" name="Group 21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366" name="Line 22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367" name="Line 23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365" name="Line 24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9359" name="Group 25"/>
            <p:cNvGrpSpPr>
              <a:grpSpLocks/>
            </p:cNvGrpSpPr>
            <p:nvPr/>
          </p:nvGrpSpPr>
          <p:grpSpPr bwMode="auto">
            <a:xfrm flipH="1">
              <a:off x="3266" y="2821"/>
              <a:ext cx="100" cy="196"/>
              <a:chOff x="3143" y="2821"/>
              <a:chExt cx="100" cy="196"/>
            </a:xfrm>
          </p:grpSpPr>
          <p:grpSp>
            <p:nvGrpSpPr>
              <p:cNvPr id="49360" name="Group 26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362" name="Line 27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363" name="Line 28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361" name="Line 29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49172" name="Group 30"/>
          <p:cNvGrpSpPr>
            <a:grpSpLocks/>
          </p:cNvGrpSpPr>
          <p:nvPr/>
        </p:nvGrpSpPr>
        <p:grpSpPr bwMode="auto">
          <a:xfrm rot="6101624">
            <a:off x="1904206" y="3412332"/>
            <a:ext cx="217487" cy="190500"/>
            <a:chOff x="3143" y="2821"/>
            <a:chExt cx="223" cy="196"/>
          </a:xfrm>
        </p:grpSpPr>
        <p:grpSp>
          <p:nvGrpSpPr>
            <p:cNvPr id="49348" name="Group 31"/>
            <p:cNvGrpSpPr>
              <a:grpSpLocks/>
            </p:cNvGrpSpPr>
            <p:nvPr/>
          </p:nvGrpSpPr>
          <p:grpSpPr bwMode="auto">
            <a:xfrm>
              <a:off x="3143" y="2821"/>
              <a:ext cx="100" cy="196"/>
              <a:chOff x="3143" y="2821"/>
              <a:chExt cx="100" cy="196"/>
            </a:xfrm>
          </p:grpSpPr>
          <p:grpSp>
            <p:nvGrpSpPr>
              <p:cNvPr id="49354" name="Group 32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356" name="Line 33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357" name="Line 34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355" name="Line 35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9349" name="Group 36"/>
            <p:cNvGrpSpPr>
              <a:grpSpLocks/>
            </p:cNvGrpSpPr>
            <p:nvPr/>
          </p:nvGrpSpPr>
          <p:grpSpPr bwMode="auto">
            <a:xfrm flipH="1">
              <a:off x="3266" y="2821"/>
              <a:ext cx="100" cy="196"/>
              <a:chOff x="3143" y="2821"/>
              <a:chExt cx="100" cy="196"/>
            </a:xfrm>
          </p:grpSpPr>
          <p:grpSp>
            <p:nvGrpSpPr>
              <p:cNvPr id="49350" name="Group 37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352" name="Line 38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353" name="Line 39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351" name="Line 40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9173" name="Text Box 67"/>
          <p:cNvSpPr txBox="1">
            <a:spLocks noChangeArrowheads="1"/>
          </p:cNvSpPr>
          <p:nvPr/>
        </p:nvSpPr>
        <p:spPr bwMode="auto">
          <a:xfrm>
            <a:off x="2346325" y="3668713"/>
            <a:ext cx="4371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hCG csapda ( </a:t>
            </a:r>
            <a:r>
              <a:rPr lang="hu-HU" sz="1800" b="1">
                <a:solidFill>
                  <a:schemeClr val="bg1"/>
                </a:solidFill>
                <a:latin typeface="Arial" pitchFamily="34" charset="0"/>
              </a:rPr>
              <a:t>anti-hCG ellenanyag</a:t>
            </a:r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 sáv)</a:t>
            </a:r>
          </a:p>
        </p:txBody>
      </p:sp>
      <p:sp>
        <p:nvSpPr>
          <p:cNvPr id="49174" name="Text Box 68"/>
          <p:cNvSpPr txBox="1">
            <a:spLocks noChangeArrowheads="1"/>
          </p:cNvSpPr>
          <p:nvPr/>
        </p:nvSpPr>
        <p:spPr bwMode="auto">
          <a:xfrm>
            <a:off x="2382838" y="3140075"/>
            <a:ext cx="34194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kontroll ellenanyag (</a:t>
            </a:r>
            <a:r>
              <a:rPr lang="hu-HU" sz="1800" b="1">
                <a:solidFill>
                  <a:schemeClr val="bg1"/>
                </a:solidFill>
                <a:latin typeface="Arial" pitchFamily="34" charset="0"/>
              </a:rPr>
              <a:t>anti-Ig</a:t>
            </a:r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) sáv</a:t>
            </a:r>
          </a:p>
        </p:txBody>
      </p:sp>
      <p:sp>
        <p:nvSpPr>
          <p:cNvPr id="49175" name="Text Box 69"/>
          <p:cNvSpPr txBox="1">
            <a:spLocks noChangeArrowheads="1"/>
          </p:cNvSpPr>
          <p:nvPr/>
        </p:nvSpPr>
        <p:spPr bwMode="auto">
          <a:xfrm>
            <a:off x="2366963" y="2390775"/>
            <a:ext cx="2428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nitrocellulóz membrán</a:t>
            </a:r>
          </a:p>
        </p:txBody>
      </p:sp>
      <p:sp>
        <p:nvSpPr>
          <p:cNvPr id="49176" name="AutoShape 71"/>
          <p:cNvSpPr>
            <a:spLocks/>
          </p:cNvSpPr>
          <p:nvPr/>
        </p:nvSpPr>
        <p:spPr bwMode="auto">
          <a:xfrm>
            <a:off x="6630988" y="3140075"/>
            <a:ext cx="304800" cy="1042988"/>
          </a:xfrm>
          <a:prstGeom prst="rightBrace">
            <a:avLst>
              <a:gd name="adj1" fmla="val 28516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77" name="Line 72"/>
          <p:cNvSpPr>
            <a:spLocks noChangeShapeType="1"/>
          </p:cNvSpPr>
          <p:nvPr/>
        </p:nvSpPr>
        <p:spPr bwMode="auto">
          <a:xfrm flipV="1">
            <a:off x="2300288" y="4371975"/>
            <a:ext cx="265112" cy="9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9178" name="Line 74"/>
          <p:cNvSpPr>
            <a:spLocks noChangeShapeType="1"/>
          </p:cNvSpPr>
          <p:nvPr/>
        </p:nvSpPr>
        <p:spPr bwMode="auto">
          <a:xfrm>
            <a:off x="2054225" y="2600325"/>
            <a:ext cx="3333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9179" name="Line 75"/>
          <p:cNvSpPr>
            <a:spLocks noChangeShapeType="1"/>
          </p:cNvSpPr>
          <p:nvPr/>
        </p:nvSpPr>
        <p:spPr bwMode="auto">
          <a:xfrm flipV="1">
            <a:off x="2182813" y="3868738"/>
            <a:ext cx="225425" cy="9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477963" y="5519738"/>
            <a:ext cx="904875" cy="687387"/>
            <a:chOff x="855" y="3116"/>
            <a:chExt cx="570" cy="588"/>
          </a:xfrm>
        </p:grpSpPr>
        <p:sp>
          <p:nvSpPr>
            <p:cNvPr id="49343" name="Rectangle 77"/>
            <p:cNvSpPr>
              <a:spLocks noChangeArrowheads="1"/>
            </p:cNvSpPr>
            <p:nvPr/>
          </p:nvSpPr>
          <p:spPr bwMode="auto">
            <a:xfrm>
              <a:off x="872" y="3276"/>
              <a:ext cx="538" cy="4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49344" name="Group 78"/>
            <p:cNvGrpSpPr>
              <a:grpSpLocks/>
            </p:cNvGrpSpPr>
            <p:nvPr/>
          </p:nvGrpSpPr>
          <p:grpSpPr bwMode="auto">
            <a:xfrm>
              <a:off x="855" y="3116"/>
              <a:ext cx="570" cy="588"/>
              <a:chOff x="855" y="3116"/>
              <a:chExt cx="570" cy="588"/>
            </a:xfrm>
          </p:grpSpPr>
          <p:sp>
            <p:nvSpPr>
              <p:cNvPr id="49345" name="Line 79"/>
              <p:cNvSpPr>
                <a:spLocks noChangeShapeType="1"/>
              </p:cNvSpPr>
              <p:nvPr/>
            </p:nvSpPr>
            <p:spPr bwMode="auto">
              <a:xfrm>
                <a:off x="867" y="3116"/>
                <a:ext cx="0" cy="5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9346" name="Line 80"/>
              <p:cNvSpPr>
                <a:spLocks noChangeShapeType="1"/>
              </p:cNvSpPr>
              <p:nvPr/>
            </p:nvSpPr>
            <p:spPr bwMode="auto">
              <a:xfrm>
                <a:off x="1413" y="3116"/>
                <a:ext cx="0" cy="5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9347" name="Line 81"/>
              <p:cNvSpPr>
                <a:spLocks noChangeShapeType="1"/>
              </p:cNvSpPr>
              <p:nvPr/>
            </p:nvSpPr>
            <p:spPr bwMode="auto">
              <a:xfrm>
                <a:off x="855" y="3704"/>
                <a:ext cx="57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49586" name="Text Box 82"/>
          <p:cNvSpPr txBox="1">
            <a:spLocks noChangeArrowheads="1"/>
          </p:cNvSpPr>
          <p:nvPr/>
        </p:nvSpPr>
        <p:spPr bwMode="auto">
          <a:xfrm>
            <a:off x="2484438" y="5734050"/>
            <a:ext cx="1400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1800">
                <a:solidFill>
                  <a:schemeClr val="bg1"/>
                </a:solidFill>
                <a:latin typeface="Arial" pitchFamily="34" charset="0"/>
              </a:rPr>
              <a:t>vizeletminta</a:t>
            </a:r>
          </a:p>
        </p:txBody>
      </p:sp>
      <p:sp>
        <p:nvSpPr>
          <p:cNvPr id="149587" name="Line 83"/>
          <p:cNvSpPr>
            <a:spLocks noChangeShapeType="1"/>
          </p:cNvSpPr>
          <p:nvPr/>
        </p:nvSpPr>
        <p:spPr bwMode="auto">
          <a:xfrm flipV="1">
            <a:off x="1547813" y="2851150"/>
            <a:ext cx="0" cy="2497138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49183" name="Line 152"/>
          <p:cNvSpPr>
            <a:spLocks noChangeShapeType="1"/>
          </p:cNvSpPr>
          <p:nvPr/>
        </p:nvSpPr>
        <p:spPr bwMode="auto">
          <a:xfrm>
            <a:off x="2268538" y="5157788"/>
            <a:ext cx="3743325" cy="0"/>
          </a:xfrm>
          <a:prstGeom prst="line">
            <a:avLst/>
          </a:prstGeom>
          <a:noFill/>
          <a:ln w="9525" cap="rnd">
            <a:solidFill>
              <a:srgbClr val="3333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9184" name="Text Box 153"/>
          <p:cNvSpPr txBox="1">
            <a:spLocks noChangeArrowheads="1"/>
          </p:cNvSpPr>
          <p:nvPr/>
        </p:nvSpPr>
        <p:spPr bwMode="auto">
          <a:xfrm>
            <a:off x="6732588" y="472440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solidFill>
                  <a:srgbClr val="3333FF"/>
                </a:solidFill>
              </a:rPr>
              <a:t>kinagyítva</a:t>
            </a:r>
            <a:r>
              <a:rPr lang="hu-HU" sz="1800"/>
              <a:t>:</a:t>
            </a:r>
          </a:p>
        </p:txBody>
      </p:sp>
      <p:sp>
        <p:nvSpPr>
          <p:cNvPr id="49185" name="Text Box 154"/>
          <p:cNvSpPr txBox="1">
            <a:spLocks noChangeArrowheads="1"/>
          </p:cNvSpPr>
          <p:nvPr/>
        </p:nvSpPr>
        <p:spPr bwMode="auto">
          <a:xfrm>
            <a:off x="7812088" y="5157788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rgbClr val="3333FF"/>
                </a:solidFill>
              </a:rPr>
              <a:t>hCG</a:t>
            </a:r>
          </a:p>
        </p:txBody>
      </p:sp>
      <p:grpSp>
        <p:nvGrpSpPr>
          <p:cNvPr id="49186" name="Group 159"/>
          <p:cNvGrpSpPr>
            <a:grpSpLocks/>
          </p:cNvGrpSpPr>
          <p:nvPr/>
        </p:nvGrpSpPr>
        <p:grpSpPr bwMode="auto">
          <a:xfrm>
            <a:off x="1979613" y="3284538"/>
            <a:ext cx="287337" cy="1101725"/>
            <a:chOff x="4150" y="3294"/>
            <a:chExt cx="771" cy="2768"/>
          </a:xfrm>
        </p:grpSpPr>
        <p:sp>
          <p:nvSpPr>
            <p:cNvPr id="49293" name="Oval 103"/>
            <p:cNvSpPr>
              <a:spLocks noChangeArrowheads="1"/>
            </p:cNvSpPr>
            <p:nvPr/>
          </p:nvSpPr>
          <p:spPr bwMode="auto">
            <a:xfrm>
              <a:off x="4377" y="3475"/>
              <a:ext cx="317" cy="31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49294" name="Group 104"/>
            <p:cNvGrpSpPr>
              <a:grpSpLocks/>
            </p:cNvGrpSpPr>
            <p:nvPr/>
          </p:nvGrpSpPr>
          <p:grpSpPr bwMode="auto">
            <a:xfrm rot="987758">
              <a:off x="4513" y="3385"/>
              <a:ext cx="137" cy="120"/>
              <a:chOff x="3143" y="2821"/>
              <a:chExt cx="223" cy="196"/>
            </a:xfrm>
          </p:grpSpPr>
          <p:grpSp>
            <p:nvGrpSpPr>
              <p:cNvPr id="49333" name="Group 105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339" name="Group 106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4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4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40" name="Line 109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334" name="Group 110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335" name="Group 111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3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38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36" name="Line 114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49295" name="Group 115"/>
            <p:cNvGrpSpPr>
              <a:grpSpLocks/>
            </p:cNvGrpSpPr>
            <p:nvPr/>
          </p:nvGrpSpPr>
          <p:grpSpPr bwMode="auto">
            <a:xfrm rot="6101624">
              <a:off x="4685" y="3575"/>
              <a:ext cx="137" cy="120"/>
              <a:chOff x="3143" y="2821"/>
              <a:chExt cx="223" cy="196"/>
            </a:xfrm>
          </p:grpSpPr>
          <p:grpSp>
            <p:nvGrpSpPr>
              <p:cNvPr id="49323" name="Group 116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329" name="Group 117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31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32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30" name="Line 120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324" name="Group 121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325" name="Group 122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27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2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26" name="Line 125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49296" name="Group 126"/>
            <p:cNvGrpSpPr>
              <a:grpSpLocks/>
            </p:cNvGrpSpPr>
            <p:nvPr/>
          </p:nvGrpSpPr>
          <p:grpSpPr bwMode="auto">
            <a:xfrm rot="-4983721">
              <a:off x="4232" y="3530"/>
              <a:ext cx="137" cy="120"/>
              <a:chOff x="3143" y="2821"/>
              <a:chExt cx="223" cy="196"/>
            </a:xfrm>
          </p:grpSpPr>
          <p:grpSp>
            <p:nvGrpSpPr>
              <p:cNvPr id="49313" name="Group 127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319" name="Group 128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2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2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20" name="Line 131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314" name="Group 132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315" name="Group 133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17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18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16" name="Line 136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49297" name="Group 137"/>
            <p:cNvGrpSpPr>
              <a:grpSpLocks/>
            </p:cNvGrpSpPr>
            <p:nvPr/>
          </p:nvGrpSpPr>
          <p:grpSpPr bwMode="auto">
            <a:xfrm rot="-8743733">
              <a:off x="4422" y="3793"/>
              <a:ext cx="137" cy="120"/>
              <a:chOff x="3143" y="2821"/>
              <a:chExt cx="223" cy="196"/>
            </a:xfrm>
          </p:grpSpPr>
          <p:grpSp>
            <p:nvGrpSpPr>
              <p:cNvPr id="49303" name="Group 138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309" name="Group 139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11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12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10" name="Line 142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304" name="Group 143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305" name="Group 144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307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308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306" name="Line 147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49298" name="Oval 148"/>
            <p:cNvSpPr>
              <a:spLocks noChangeArrowheads="1"/>
            </p:cNvSpPr>
            <p:nvPr/>
          </p:nvSpPr>
          <p:spPr bwMode="auto">
            <a:xfrm>
              <a:off x="4558" y="3294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299" name="Oval 149"/>
            <p:cNvSpPr>
              <a:spLocks noChangeArrowheads="1"/>
            </p:cNvSpPr>
            <p:nvPr/>
          </p:nvSpPr>
          <p:spPr bwMode="auto">
            <a:xfrm>
              <a:off x="4150" y="352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300" name="Oval 150"/>
            <p:cNvSpPr>
              <a:spLocks noChangeArrowheads="1"/>
            </p:cNvSpPr>
            <p:nvPr/>
          </p:nvSpPr>
          <p:spPr bwMode="auto">
            <a:xfrm>
              <a:off x="4785" y="3566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301" name="Oval 151"/>
            <p:cNvSpPr>
              <a:spLocks noChangeArrowheads="1"/>
            </p:cNvSpPr>
            <p:nvPr/>
          </p:nvSpPr>
          <p:spPr bwMode="auto">
            <a:xfrm>
              <a:off x="4377" y="3884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302" name="Text Box 155"/>
            <p:cNvSpPr txBox="1">
              <a:spLocks noChangeArrowheads="1"/>
            </p:cNvSpPr>
            <p:nvPr/>
          </p:nvSpPr>
          <p:spPr bwMode="auto">
            <a:xfrm>
              <a:off x="4286" y="3537"/>
              <a:ext cx="494" cy="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/>
                <a:t>latex</a:t>
              </a:r>
            </a:p>
          </p:txBody>
        </p:sp>
      </p:grpSp>
      <p:sp>
        <p:nvSpPr>
          <p:cNvPr id="49187" name="AutoShape 156"/>
          <p:cNvSpPr>
            <a:spLocks noChangeArrowheads="1"/>
          </p:cNvSpPr>
          <p:nvPr/>
        </p:nvSpPr>
        <p:spPr bwMode="auto">
          <a:xfrm>
            <a:off x="6227763" y="4797425"/>
            <a:ext cx="2592387" cy="1584325"/>
          </a:xfrm>
          <a:prstGeom prst="wedgeRoundRectCallout">
            <a:avLst>
              <a:gd name="adj1" fmla="val -22935"/>
              <a:gd name="adj2" fmla="val 700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hu-HU"/>
          </a:p>
        </p:txBody>
      </p:sp>
      <p:sp>
        <p:nvSpPr>
          <p:cNvPr id="49188" name="Oval 157"/>
          <p:cNvSpPr>
            <a:spLocks noChangeArrowheads="1"/>
          </p:cNvSpPr>
          <p:nvPr/>
        </p:nvSpPr>
        <p:spPr bwMode="auto">
          <a:xfrm>
            <a:off x="6084888" y="4652963"/>
            <a:ext cx="3059112" cy="2205037"/>
          </a:xfrm>
          <a:prstGeom prst="ellips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89" name="Text Box 158"/>
          <p:cNvSpPr txBox="1">
            <a:spLocks noChangeArrowheads="1"/>
          </p:cNvSpPr>
          <p:nvPr/>
        </p:nvSpPr>
        <p:spPr bwMode="auto">
          <a:xfrm>
            <a:off x="7451725" y="6165850"/>
            <a:ext cx="2303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1"/>
                </a:solidFill>
              </a:rPr>
              <a:t>anti-hCG antitest</a:t>
            </a:r>
          </a:p>
        </p:txBody>
      </p:sp>
      <p:grpSp>
        <p:nvGrpSpPr>
          <p:cNvPr id="49190" name="Group 160"/>
          <p:cNvGrpSpPr>
            <a:grpSpLocks/>
          </p:cNvGrpSpPr>
          <p:nvPr/>
        </p:nvGrpSpPr>
        <p:grpSpPr bwMode="auto">
          <a:xfrm>
            <a:off x="1979613" y="3789363"/>
            <a:ext cx="287337" cy="1101725"/>
            <a:chOff x="4150" y="3294"/>
            <a:chExt cx="771" cy="2768"/>
          </a:xfrm>
        </p:grpSpPr>
        <p:sp>
          <p:nvSpPr>
            <p:cNvPr id="49243" name="Oval 161"/>
            <p:cNvSpPr>
              <a:spLocks noChangeArrowheads="1"/>
            </p:cNvSpPr>
            <p:nvPr/>
          </p:nvSpPr>
          <p:spPr bwMode="auto">
            <a:xfrm>
              <a:off x="4377" y="3475"/>
              <a:ext cx="317" cy="31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49244" name="Group 162"/>
            <p:cNvGrpSpPr>
              <a:grpSpLocks/>
            </p:cNvGrpSpPr>
            <p:nvPr/>
          </p:nvGrpSpPr>
          <p:grpSpPr bwMode="auto">
            <a:xfrm rot="987758">
              <a:off x="4513" y="3385"/>
              <a:ext cx="137" cy="120"/>
              <a:chOff x="3143" y="2821"/>
              <a:chExt cx="223" cy="196"/>
            </a:xfrm>
          </p:grpSpPr>
          <p:grpSp>
            <p:nvGrpSpPr>
              <p:cNvPr id="49283" name="Group 163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289" name="Group 164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91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92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90" name="Line 167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284" name="Group 168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285" name="Group 169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87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88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86" name="Line 172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49245" name="Group 173"/>
            <p:cNvGrpSpPr>
              <a:grpSpLocks/>
            </p:cNvGrpSpPr>
            <p:nvPr/>
          </p:nvGrpSpPr>
          <p:grpSpPr bwMode="auto">
            <a:xfrm rot="6101624">
              <a:off x="4685" y="3575"/>
              <a:ext cx="137" cy="120"/>
              <a:chOff x="3143" y="2821"/>
              <a:chExt cx="223" cy="196"/>
            </a:xfrm>
          </p:grpSpPr>
          <p:grpSp>
            <p:nvGrpSpPr>
              <p:cNvPr id="49273" name="Group 174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279" name="Group 175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81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82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80" name="Line 178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274" name="Group 179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275" name="Group 180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77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78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76" name="Line 183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49246" name="Group 184"/>
            <p:cNvGrpSpPr>
              <a:grpSpLocks/>
            </p:cNvGrpSpPr>
            <p:nvPr/>
          </p:nvGrpSpPr>
          <p:grpSpPr bwMode="auto">
            <a:xfrm rot="-4983721">
              <a:off x="4232" y="3530"/>
              <a:ext cx="137" cy="120"/>
              <a:chOff x="3143" y="2821"/>
              <a:chExt cx="223" cy="196"/>
            </a:xfrm>
          </p:grpSpPr>
          <p:grpSp>
            <p:nvGrpSpPr>
              <p:cNvPr id="49263" name="Group 185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269" name="Group 186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71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7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70" name="Line 189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264" name="Group 190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265" name="Group 191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67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6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66" name="Line 194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49247" name="Group 195"/>
            <p:cNvGrpSpPr>
              <a:grpSpLocks/>
            </p:cNvGrpSpPr>
            <p:nvPr/>
          </p:nvGrpSpPr>
          <p:grpSpPr bwMode="auto">
            <a:xfrm rot="-8743733">
              <a:off x="4422" y="3793"/>
              <a:ext cx="137" cy="120"/>
              <a:chOff x="3143" y="2821"/>
              <a:chExt cx="223" cy="196"/>
            </a:xfrm>
          </p:grpSpPr>
          <p:grpSp>
            <p:nvGrpSpPr>
              <p:cNvPr id="49253" name="Group 196"/>
              <p:cNvGrpSpPr>
                <a:grpSpLocks/>
              </p:cNvGrpSpPr>
              <p:nvPr/>
            </p:nvGrpSpPr>
            <p:grpSpPr bwMode="auto">
              <a:xfrm>
                <a:off x="3143" y="2821"/>
                <a:ext cx="100" cy="196"/>
                <a:chOff x="3143" y="2821"/>
                <a:chExt cx="100" cy="196"/>
              </a:xfrm>
            </p:grpSpPr>
            <p:grpSp>
              <p:nvGrpSpPr>
                <p:cNvPr id="49259" name="Group 197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61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62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60" name="Line 200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9254" name="Group 201"/>
              <p:cNvGrpSpPr>
                <a:grpSpLocks/>
              </p:cNvGrpSpPr>
              <p:nvPr/>
            </p:nvGrpSpPr>
            <p:grpSpPr bwMode="auto">
              <a:xfrm flipH="1">
                <a:off x="3266" y="2821"/>
                <a:ext cx="100" cy="196"/>
                <a:chOff x="3143" y="2821"/>
                <a:chExt cx="100" cy="196"/>
              </a:xfrm>
            </p:grpSpPr>
            <p:grpSp>
              <p:nvGrpSpPr>
                <p:cNvPr id="49255" name="Group 202"/>
                <p:cNvGrpSpPr>
                  <a:grpSpLocks/>
                </p:cNvGrpSpPr>
                <p:nvPr/>
              </p:nvGrpSpPr>
              <p:grpSpPr bwMode="auto">
                <a:xfrm>
                  <a:off x="3157" y="2821"/>
                  <a:ext cx="86" cy="196"/>
                  <a:chOff x="3157" y="2821"/>
                  <a:chExt cx="86" cy="196"/>
                </a:xfrm>
              </p:grpSpPr>
              <p:sp>
                <p:nvSpPr>
                  <p:cNvPr id="49257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3157" y="2821"/>
                    <a:ext cx="86" cy="84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9258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900"/>
                    <a:ext cx="0" cy="117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49256" name="Line 205"/>
                <p:cNvSpPr>
                  <a:spLocks noChangeShapeType="1"/>
                </p:cNvSpPr>
                <p:nvPr/>
              </p:nvSpPr>
              <p:spPr bwMode="auto">
                <a:xfrm>
                  <a:off x="3143" y="2838"/>
                  <a:ext cx="81" cy="7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49248" name="Oval 206"/>
            <p:cNvSpPr>
              <a:spLocks noChangeArrowheads="1"/>
            </p:cNvSpPr>
            <p:nvPr/>
          </p:nvSpPr>
          <p:spPr bwMode="auto">
            <a:xfrm>
              <a:off x="4558" y="3294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249" name="Oval 207"/>
            <p:cNvSpPr>
              <a:spLocks noChangeArrowheads="1"/>
            </p:cNvSpPr>
            <p:nvPr/>
          </p:nvSpPr>
          <p:spPr bwMode="auto">
            <a:xfrm>
              <a:off x="4150" y="352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250" name="Oval 208"/>
            <p:cNvSpPr>
              <a:spLocks noChangeArrowheads="1"/>
            </p:cNvSpPr>
            <p:nvPr/>
          </p:nvSpPr>
          <p:spPr bwMode="auto">
            <a:xfrm>
              <a:off x="4785" y="3566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251" name="Oval 209"/>
            <p:cNvSpPr>
              <a:spLocks noChangeArrowheads="1"/>
            </p:cNvSpPr>
            <p:nvPr/>
          </p:nvSpPr>
          <p:spPr bwMode="auto">
            <a:xfrm>
              <a:off x="4377" y="3884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252" name="Text Box 210"/>
            <p:cNvSpPr txBox="1">
              <a:spLocks noChangeArrowheads="1"/>
            </p:cNvSpPr>
            <p:nvPr/>
          </p:nvSpPr>
          <p:spPr bwMode="auto">
            <a:xfrm>
              <a:off x="4286" y="3537"/>
              <a:ext cx="494" cy="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b="1"/>
                <a:t>latex</a:t>
              </a:r>
            </a:p>
          </p:txBody>
        </p:sp>
      </p:grpSp>
      <p:sp>
        <p:nvSpPr>
          <p:cNvPr id="149767" name="Oval 263"/>
          <p:cNvSpPr>
            <a:spLocks noChangeArrowheads="1"/>
          </p:cNvSpPr>
          <p:nvPr/>
        </p:nvSpPr>
        <p:spPr bwMode="auto">
          <a:xfrm>
            <a:off x="7250113" y="5537200"/>
            <a:ext cx="620712" cy="66675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grpSp>
        <p:nvGrpSpPr>
          <p:cNvPr id="49194" name="Group 264"/>
          <p:cNvGrpSpPr>
            <a:grpSpLocks/>
          </p:cNvGrpSpPr>
          <p:nvPr/>
        </p:nvGrpSpPr>
        <p:grpSpPr bwMode="auto">
          <a:xfrm rot="987758">
            <a:off x="7516813" y="5348288"/>
            <a:ext cx="268287" cy="252412"/>
            <a:chOff x="3143" y="2821"/>
            <a:chExt cx="223" cy="196"/>
          </a:xfrm>
        </p:grpSpPr>
        <p:grpSp>
          <p:nvGrpSpPr>
            <p:cNvPr id="49233" name="Group 265"/>
            <p:cNvGrpSpPr>
              <a:grpSpLocks/>
            </p:cNvGrpSpPr>
            <p:nvPr/>
          </p:nvGrpSpPr>
          <p:grpSpPr bwMode="auto">
            <a:xfrm>
              <a:off x="3143" y="2821"/>
              <a:ext cx="100" cy="196"/>
              <a:chOff x="3143" y="2821"/>
              <a:chExt cx="100" cy="196"/>
            </a:xfrm>
          </p:grpSpPr>
          <p:grpSp>
            <p:nvGrpSpPr>
              <p:cNvPr id="49239" name="Group 266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41" name="Line 267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42" name="Line 268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40" name="Line 269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9234" name="Group 270"/>
            <p:cNvGrpSpPr>
              <a:grpSpLocks/>
            </p:cNvGrpSpPr>
            <p:nvPr/>
          </p:nvGrpSpPr>
          <p:grpSpPr bwMode="auto">
            <a:xfrm flipH="1">
              <a:off x="3266" y="2821"/>
              <a:ext cx="100" cy="196"/>
              <a:chOff x="3143" y="2821"/>
              <a:chExt cx="100" cy="196"/>
            </a:xfrm>
          </p:grpSpPr>
          <p:grpSp>
            <p:nvGrpSpPr>
              <p:cNvPr id="49235" name="Group 271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37" name="Line 272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38" name="Line 273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36" name="Line 274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49195" name="Group 275"/>
          <p:cNvGrpSpPr>
            <a:grpSpLocks/>
          </p:cNvGrpSpPr>
          <p:nvPr/>
        </p:nvGrpSpPr>
        <p:grpSpPr bwMode="auto">
          <a:xfrm rot="6101624">
            <a:off x="7845425" y="5753100"/>
            <a:ext cx="287338" cy="236538"/>
            <a:chOff x="3143" y="2821"/>
            <a:chExt cx="223" cy="196"/>
          </a:xfrm>
        </p:grpSpPr>
        <p:grpSp>
          <p:nvGrpSpPr>
            <p:cNvPr id="49223" name="Group 276"/>
            <p:cNvGrpSpPr>
              <a:grpSpLocks/>
            </p:cNvGrpSpPr>
            <p:nvPr/>
          </p:nvGrpSpPr>
          <p:grpSpPr bwMode="auto">
            <a:xfrm>
              <a:off x="3143" y="2821"/>
              <a:ext cx="100" cy="196"/>
              <a:chOff x="3143" y="2821"/>
              <a:chExt cx="100" cy="196"/>
            </a:xfrm>
          </p:grpSpPr>
          <p:grpSp>
            <p:nvGrpSpPr>
              <p:cNvPr id="49229" name="Group 277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31" name="Line 278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32" name="Line 279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30" name="Line 280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9224" name="Group 281"/>
            <p:cNvGrpSpPr>
              <a:grpSpLocks/>
            </p:cNvGrpSpPr>
            <p:nvPr/>
          </p:nvGrpSpPr>
          <p:grpSpPr bwMode="auto">
            <a:xfrm flipH="1">
              <a:off x="3266" y="2821"/>
              <a:ext cx="100" cy="196"/>
              <a:chOff x="3143" y="2821"/>
              <a:chExt cx="100" cy="196"/>
            </a:xfrm>
          </p:grpSpPr>
          <p:grpSp>
            <p:nvGrpSpPr>
              <p:cNvPr id="49225" name="Group 282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27" name="Line 283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28" name="Line 284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26" name="Line 285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49196" name="Group 286"/>
          <p:cNvGrpSpPr>
            <a:grpSpLocks/>
          </p:cNvGrpSpPr>
          <p:nvPr/>
        </p:nvGrpSpPr>
        <p:grpSpPr bwMode="auto">
          <a:xfrm rot="-4983721">
            <a:off x="6956425" y="5659438"/>
            <a:ext cx="287337" cy="236538"/>
            <a:chOff x="3143" y="2821"/>
            <a:chExt cx="223" cy="196"/>
          </a:xfrm>
        </p:grpSpPr>
        <p:grpSp>
          <p:nvGrpSpPr>
            <p:cNvPr id="49213" name="Group 287"/>
            <p:cNvGrpSpPr>
              <a:grpSpLocks/>
            </p:cNvGrpSpPr>
            <p:nvPr/>
          </p:nvGrpSpPr>
          <p:grpSpPr bwMode="auto">
            <a:xfrm>
              <a:off x="3143" y="2821"/>
              <a:ext cx="100" cy="196"/>
              <a:chOff x="3143" y="2821"/>
              <a:chExt cx="100" cy="196"/>
            </a:xfrm>
          </p:grpSpPr>
          <p:grpSp>
            <p:nvGrpSpPr>
              <p:cNvPr id="49219" name="Group 288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21" name="Line 289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22" name="Line 290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20" name="Line 291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9214" name="Group 292"/>
            <p:cNvGrpSpPr>
              <a:grpSpLocks/>
            </p:cNvGrpSpPr>
            <p:nvPr/>
          </p:nvGrpSpPr>
          <p:grpSpPr bwMode="auto">
            <a:xfrm flipH="1">
              <a:off x="3266" y="2821"/>
              <a:ext cx="100" cy="196"/>
              <a:chOff x="3143" y="2821"/>
              <a:chExt cx="100" cy="196"/>
            </a:xfrm>
          </p:grpSpPr>
          <p:grpSp>
            <p:nvGrpSpPr>
              <p:cNvPr id="49215" name="Group 293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17" name="Line 294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18" name="Line 295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16" name="Line 296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49197" name="Group 297"/>
          <p:cNvGrpSpPr>
            <a:grpSpLocks/>
          </p:cNvGrpSpPr>
          <p:nvPr/>
        </p:nvGrpSpPr>
        <p:grpSpPr bwMode="auto">
          <a:xfrm rot="-8743733">
            <a:off x="7337425" y="6203950"/>
            <a:ext cx="269875" cy="252413"/>
            <a:chOff x="3143" y="2821"/>
            <a:chExt cx="223" cy="196"/>
          </a:xfrm>
        </p:grpSpPr>
        <p:grpSp>
          <p:nvGrpSpPr>
            <p:cNvPr id="49203" name="Group 298"/>
            <p:cNvGrpSpPr>
              <a:grpSpLocks/>
            </p:cNvGrpSpPr>
            <p:nvPr/>
          </p:nvGrpSpPr>
          <p:grpSpPr bwMode="auto">
            <a:xfrm>
              <a:off x="3143" y="2821"/>
              <a:ext cx="100" cy="196"/>
              <a:chOff x="3143" y="2821"/>
              <a:chExt cx="100" cy="196"/>
            </a:xfrm>
          </p:grpSpPr>
          <p:grpSp>
            <p:nvGrpSpPr>
              <p:cNvPr id="49209" name="Group 299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11" name="Line 300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12" name="Line 301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10" name="Line 302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49204" name="Group 303"/>
            <p:cNvGrpSpPr>
              <a:grpSpLocks/>
            </p:cNvGrpSpPr>
            <p:nvPr/>
          </p:nvGrpSpPr>
          <p:grpSpPr bwMode="auto">
            <a:xfrm flipH="1">
              <a:off x="3266" y="2821"/>
              <a:ext cx="100" cy="196"/>
              <a:chOff x="3143" y="2821"/>
              <a:chExt cx="100" cy="196"/>
            </a:xfrm>
          </p:grpSpPr>
          <p:grpSp>
            <p:nvGrpSpPr>
              <p:cNvPr id="49205" name="Group 304"/>
              <p:cNvGrpSpPr>
                <a:grpSpLocks/>
              </p:cNvGrpSpPr>
              <p:nvPr/>
            </p:nvGrpSpPr>
            <p:grpSpPr bwMode="auto">
              <a:xfrm>
                <a:off x="3157" y="2821"/>
                <a:ext cx="86" cy="196"/>
                <a:chOff x="3157" y="2821"/>
                <a:chExt cx="86" cy="196"/>
              </a:xfrm>
            </p:grpSpPr>
            <p:sp>
              <p:nvSpPr>
                <p:cNvPr id="49207" name="Line 305"/>
                <p:cNvSpPr>
                  <a:spLocks noChangeShapeType="1"/>
                </p:cNvSpPr>
                <p:nvPr/>
              </p:nvSpPr>
              <p:spPr bwMode="auto">
                <a:xfrm>
                  <a:off x="3157" y="2821"/>
                  <a:ext cx="86" cy="84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9208" name="Line 306"/>
                <p:cNvSpPr>
                  <a:spLocks noChangeShapeType="1"/>
                </p:cNvSpPr>
                <p:nvPr/>
              </p:nvSpPr>
              <p:spPr bwMode="auto">
                <a:xfrm>
                  <a:off x="3243" y="2900"/>
                  <a:ext cx="0" cy="11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9206" name="Line 307"/>
              <p:cNvSpPr>
                <a:spLocks noChangeShapeType="1"/>
              </p:cNvSpPr>
              <p:nvPr/>
            </p:nvSpPr>
            <p:spPr bwMode="auto">
              <a:xfrm>
                <a:off x="3143" y="2838"/>
                <a:ext cx="81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9198" name="Oval 308"/>
          <p:cNvSpPr>
            <a:spLocks noChangeArrowheads="1"/>
          </p:cNvSpPr>
          <p:nvPr/>
        </p:nvSpPr>
        <p:spPr bwMode="auto">
          <a:xfrm>
            <a:off x="7604125" y="5157788"/>
            <a:ext cx="2667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99" name="Oval 309"/>
          <p:cNvSpPr>
            <a:spLocks noChangeArrowheads="1"/>
          </p:cNvSpPr>
          <p:nvPr/>
        </p:nvSpPr>
        <p:spPr bwMode="auto">
          <a:xfrm>
            <a:off x="6804025" y="5634038"/>
            <a:ext cx="2667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200" name="Oval 310"/>
          <p:cNvSpPr>
            <a:spLocks noChangeArrowheads="1"/>
          </p:cNvSpPr>
          <p:nvPr/>
        </p:nvSpPr>
        <p:spPr bwMode="auto">
          <a:xfrm>
            <a:off x="8050213" y="5727700"/>
            <a:ext cx="2667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201" name="Oval 311"/>
          <p:cNvSpPr>
            <a:spLocks noChangeArrowheads="1"/>
          </p:cNvSpPr>
          <p:nvPr/>
        </p:nvSpPr>
        <p:spPr bwMode="auto">
          <a:xfrm>
            <a:off x="7250113" y="6394450"/>
            <a:ext cx="2667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202" name="Text Box 312"/>
          <p:cNvSpPr txBox="1">
            <a:spLocks noChangeArrowheads="1"/>
          </p:cNvSpPr>
          <p:nvPr/>
        </p:nvSpPr>
        <p:spPr bwMode="auto">
          <a:xfrm>
            <a:off x="7308850" y="5661025"/>
            <a:ext cx="969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latex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0.01575 L 0.00104 -0.0674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86" grpId="0" animBg="1"/>
      <p:bldP spid="1495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F1F5E-100B-414A-AA2A-894B6AC134E6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103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2735D1-47D6-41D5-B17D-F12E5A5DAD00}" type="slidenum">
              <a:rPr lang="hu-HU" sz="1400"/>
              <a:pPr algn="r"/>
              <a:t>5</a:t>
            </a:fld>
            <a:endParaRPr lang="hu-HU" sz="1400"/>
          </a:p>
        </p:txBody>
      </p:sp>
      <p:pic>
        <p:nvPicPr>
          <p:cNvPr id="1039" name="Picture 4" descr="egérkic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152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5" descr="Syri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762000"/>
            <a:ext cx="1400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AutoShape 6"/>
          <p:cNvSpPr>
            <a:spLocks noChangeArrowheads="1"/>
          </p:cNvSpPr>
          <p:nvPr/>
        </p:nvSpPr>
        <p:spPr bwMode="auto">
          <a:xfrm>
            <a:off x="3352800" y="24384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1042" name="Picture 7" descr="6 Egy hibridóma kló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0386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AutoShape 8"/>
          <p:cNvSpPr>
            <a:spLocks noChangeArrowheads="1"/>
          </p:cNvSpPr>
          <p:nvPr/>
        </p:nvSpPr>
        <p:spPr bwMode="auto">
          <a:xfrm>
            <a:off x="3352800" y="4419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2209800" y="2743200"/>
          <a:ext cx="304800" cy="304800"/>
        </p:xfrm>
        <a:graphic>
          <a:graphicData uri="http://schemas.openxmlformats.org/presentationml/2006/ole">
            <p:oleObj spid="_x0000_s1026" name="Image" r:id="rId7" imgW="914608" imgH="914608" progId="Photoshop.Image.5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1752600" y="2819400"/>
          <a:ext cx="304800" cy="304800"/>
        </p:xfrm>
        <a:graphic>
          <a:graphicData uri="http://schemas.openxmlformats.org/presentationml/2006/ole">
            <p:oleObj spid="_x0000_s1027" name="Image" r:id="rId8" imgW="914608" imgH="914608" progId="Photoshop.Image.5">
              <p:embed/>
            </p:oleObj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/>
        </p:nvGraphicFramePr>
        <p:xfrm>
          <a:off x="2057400" y="2438400"/>
          <a:ext cx="304800" cy="304800"/>
        </p:xfrm>
        <a:graphic>
          <a:graphicData uri="http://schemas.openxmlformats.org/presentationml/2006/ole">
            <p:oleObj spid="_x0000_s1028" name="Image" r:id="rId9" imgW="914608" imgH="914608" progId="Photoshop.Image.5">
              <p:embed/>
            </p:oleObj>
          </a:graphicData>
        </a:graphic>
      </p:graphicFrame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1752600" y="2514600"/>
          <a:ext cx="304800" cy="304800"/>
        </p:xfrm>
        <a:graphic>
          <a:graphicData uri="http://schemas.openxmlformats.org/presentationml/2006/ole">
            <p:oleObj spid="_x0000_s1029" name="Image" r:id="rId10" imgW="914608" imgH="914608" progId="Photoshop.Image.5">
              <p:embed/>
            </p:oleObj>
          </a:graphicData>
        </a:graphic>
      </p:graphicFrame>
      <p:pic>
        <p:nvPicPr>
          <p:cNvPr id="1044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676400"/>
            <a:ext cx="1028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1981200" y="2971800"/>
          <a:ext cx="304800" cy="304800"/>
        </p:xfrm>
        <a:graphic>
          <a:graphicData uri="http://schemas.openxmlformats.org/presentationml/2006/ole">
            <p:oleObj spid="_x0000_s1030" name="Image" r:id="rId12" imgW="914608" imgH="914608" progId="Photoshop.Image.5">
              <p:embed/>
            </p:oleObj>
          </a:graphicData>
        </a:graphic>
      </p:graphicFrame>
      <p:graphicFrame>
        <p:nvGraphicFramePr>
          <p:cNvPr id="1031" name="Object 22"/>
          <p:cNvGraphicFramePr>
            <a:graphicFrameLocks noChangeAspect="1"/>
          </p:cNvGraphicFramePr>
          <p:nvPr/>
        </p:nvGraphicFramePr>
        <p:xfrm>
          <a:off x="1905000" y="4419600"/>
          <a:ext cx="304800" cy="304800"/>
        </p:xfrm>
        <a:graphic>
          <a:graphicData uri="http://schemas.openxmlformats.org/presentationml/2006/ole">
            <p:oleObj spid="_x0000_s1031" name="Image" r:id="rId13" imgW="914608" imgH="914608" progId="Photoshop.Image.5">
              <p:embed/>
            </p:oleObj>
          </a:graphicData>
        </a:graphic>
      </p:graphicFrame>
      <p:graphicFrame>
        <p:nvGraphicFramePr>
          <p:cNvPr id="1032" name="Object 23"/>
          <p:cNvGraphicFramePr>
            <a:graphicFrameLocks noChangeAspect="1"/>
          </p:cNvGraphicFramePr>
          <p:nvPr/>
        </p:nvGraphicFramePr>
        <p:xfrm>
          <a:off x="1905000" y="4114800"/>
          <a:ext cx="304800" cy="304800"/>
        </p:xfrm>
        <a:graphic>
          <a:graphicData uri="http://schemas.openxmlformats.org/presentationml/2006/ole">
            <p:oleObj spid="_x0000_s1032" name="Image" r:id="rId14" imgW="914608" imgH="914608" progId="Photoshop.Image.5">
              <p:embed/>
            </p:oleObj>
          </a:graphicData>
        </a:graphic>
      </p:graphicFrame>
      <p:graphicFrame>
        <p:nvGraphicFramePr>
          <p:cNvPr id="1033" name="Object 24"/>
          <p:cNvGraphicFramePr>
            <a:graphicFrameLocks noChangeAspect="1"/>
          </p:cNvGraphicFramePr>
          <p:nvPr/>
        </p:nvGraphicFramePr>
        <p:xfrm>
          <a:off x="2209800" y="4114800"/>
          <a:ext cx="304800" cy="304800"/>
        </p:xfrm>
        <a:graphic>
          <a:graphicData uri="http://schemas.openxmlformats.org/presentationml/2006/ole">
            <p:oleObj spid="_x0000_s1033" name="Image" r:id="rId15" imgW="914608" imgH="914608" progId="Photoshop.Image.5">
              <p:embed/>
            </p:oleObj>
          </a:graphicData>
        </a:graphic>
      </p:graphicFrame>
      <p:graphicFrame>
        <p:nvGraphicFramePr>
          <p:cNvPr id="1034" name="Object 25"/>
          <p:cNvGraphicFramePr>
            <a:graphicFrameLocks noChangeAspect="1"/>
          </p:cNvGraphicFramePr>
          <p:nvPr/>
        </p:nvGraphicFramePr>
        <p:xfrm>
          <a:off x="2209800" y="4419600"/>
          <a:ext cx="304800" cy="304800"/>
        </p:xfrm>
        <a:graphic>
          <a:graphicData uri="http://schemas.openxmlformats.org/presentationml/2006/ole">
            <p:oleObj spid="_x0000_s1034" name="Image" r:id="rId16" imgW="914608" imgH="914608" progId="Photoshop.Image.5">
              <p:embed/>
            </p:oleObj>
          </a:graphicData>
        </a:graphic>
      </p:graphicFrame>
      <p:graphicFrame>
        <p:nvGraphicFramePr>
          <p:cNvPr id="1035" name="Object 26"/>
          <p:cNvGraphicFramePr>
            <a:graphicFrameLocks noChangeAspect="1"/>
          </p:cNvGraphicFramePr>
          <p:nvPr/>
        </p:nvGraphicFramePr>
        <p:xfrm>
          <a:off x="2133600" y="4724400"/>
          <a:ext cx="304800" cy="304800"/>
        </p:xfrm>
        <a:graphic>
          <a:graphicData uri="http://schemas.openxmlformats.org/presentationml/2006/ole">
            <p:oleObj spid="_x0000_s1035" name="Image" r:id="rId17" imgW="914608" imgH="914608" progId="Photoshop.Image.5">
              <p:embed/>
            </p:oleObj>
          </a:graphicData>
        </a:graphic>
      </p:graphicFrame>
      <p:graphicFrame>
        <p:nvGraphicFramePr>
          <p:cNvPr id="1036" name="Object 28"/>
          <p:cNvGraphicFramePr>
            <a:graphicFrameLocks noChangeAspect="1"/>
          </p:cNvGraphicFramePr>
          <p:nvPr/>
        </p:nvGraphicFramePr>
        <p:xfrm>
          <a:off x="2819400" y="533400"/>
          <a:ext cx="508000" cy="825500"/>
        </p:xfrm>
        <a:graphic>
          <a:graphicData uri="http://schemas.openxmlformats.org/presentationml/2006/ole">
            <p:oleObj spid="_x0000_s1036" name="Image" r:id="rId18" imgW="507937" imgH="825980" progId="Photoshop.Image.5">
              <p:embed/>
            </p:oleObj>
          </a:graphicData>
        </a:graphic>
      </p:graphicFrame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4191000" y="2286000"/>
            <a:ext cx="3048000" cy="9731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solidFill>
                  <a:srgbClr val="3333FF"/>
                </a:solidFill>
              </a:rPr>
              <a:t>A poliklonális antitestek különböző epitópokat ismernek fel</a:t>
            </a:r>
            <a:endParaRPr lang="hu-HU">
              <a:solidFill>
                <a:srgbClr val="3333CC"/>
              </a:solidFill>
            </a:endParaRP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4267200" y="4343400"/>
            <a:ext cx="2971800" cy="9731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solidFill>
                  <a:srgbClr val="3333FF"/>
                </a:solidFill>
              </a:rPr>
              <a:t>A monoklonális antitestek egyetlen epitópra specifikusak</a:t>
            </a:r>
            <a:endParaRPr lang="hu-HU" sz="1800" b="1">
              <a:solidFill>
                <a:srgbClr val="0000FF"/>
              </a:solidFill>
            </a:endParaRPr>
          </a:p>
        </p:txBody>
      </p:sp>
      <p:pic>
        <p:nvPicPr>
          <p:cNvPr id="1047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77200" y="4038600"/>
            <a:ext cx="752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Text Box 27"/>
          <p:cNvSpPr txBox="1">
            <a:spLocks noChangeArrowheads="1"/>
          </p:cNvSpPr>
          <p:nvPr/>
        </p:nvSpPr>
        <p:spPr bwMode="auto">
          <a:xfrm>
            <a:off x="2362200" y="304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3333FF"/>
                </a:solidFill>
              </a:rPr>
              <a:t>antigén</a:t>
            </a:r>
            <a:endParaRPr lang="hu-HU">
              <a:solidFill>
                <a:srgbClr val="000099"/>
              </a:solidFill>
            </a:endParaRPr>
          </a:p>
        </p:txBody>
      </p:sp>
      <p:pic>
        <p:nvPicPr>
          <p:cNvPr id="1049" name="Picture 3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67600" y="5257800"/>
            <a:ext cx="752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Text Box 38"/>
          <p:cNvSpPr txBox="1">
            <a:spLocks noChangeArrowheads="1"/>
          </p:cNvSpPr>
          <p:nvPr/>
        </p:nvSpPr>
        <p:spPr bwMode="auto">
          <a:xfrm>
            <a:off x="381000" y="5334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>
                <a:solidFill>
                  <a:srgbClr val="0033CC"/>
                </a:solidFill>
              </a:rPr>
              <a:t>hibridóma sejtek</a:t>
            </a:r>
          </a:p>
        </p:txBody>
      </p:sp>
      <p:sp>
        <p:nvSpPr>
          <p:cNvPr id="1051" name="AutoShape 39"/>
          <p:cNvSpPr>
            <a:spLocks noChangeArrowheads="1"/>
          </p:cNvSpPr>
          <p:nvPr/>
        </p:nvSpPr>
        <p:spPr bwMode="auto">
          <a:xfrm>
            <a:off x="990600" y="32766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BFD19-025A-4A5A-93C7-07F1A14CD7CC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hu-HU" sz="2400" b="1" dirty="0" smtClean="0">
                <a:solidFill>
                  <a:schemeClr val="tx1"/>
                </a:solidFill>
              </a:rPr>
              <a:t>Az antitestekhez kovalensen enzimek, festékmolekulák kapcsolhatók</a:t>
            </a:r>
          </a:p>
        </p:txBody>
      </p:sp>
      <p:pic>
        <p:nvPicPr>
          <p:cNvPr id="13316" name="Picture 4" descr="hea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65625"/>
            <a:ext cx="18764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ea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20938"/>
            <a:ext cx="18764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ea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221163"/>
            <a:ext cx="18764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2411413" y="3429000"/>
            <a:ext cx="792162" cy="504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508625" y="3284538"/>
            <a:ext cx="647700" cy="5762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7740650" y="4221163"/>
            <a:ext cx="935038" cy="504825"/>
          </a:xfrm>
          <a:prstGeom prst="irregularSeal1">
            <a:avLst/>
          </a:prstGeom>
          <a:solidFill>
            <a:srgbClr val="00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1476375" y="3860800"/>
            <a:ext cx="720725" cy="5048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u-H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476375" y="3933825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enzim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308850" y="3883025"/>
            <a:ext cx="1835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3333FF"/>
                </a:solidFill>
              </a:rPr>
              <a:t>fluorokróm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6D778D-C9DA-46BD-B3EE-2ACD4FC3D970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205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62094AE-BA62-4610-A003-34ECB03CD271}" type="slidenum">
              <a:rPr lang="hu-HU" sz="1400"/>
              <a:pPr algn="r"/>
              <a:t>7</a:t>
            </a:fld>
            <a:endParaRPr lang="hu-HU" sz="1400"/>
          </a:p>
        </p:txBody>
      </p:sp>
      <p:graphicFrame>
        <p:nvGraphicFramePr>
          <p:cNvPr id="2050" name="Object 36"/>
          <p:cNvGraphicFramePr>
            <a:graphicFrameLocks noChangeAspect="1"/>
          </p:cNvGraphicFramePr>
          <p:nvPr/>
        </p:nvGraphicFramePr>
        <p:xfrm>
          <a:off x="1331913" y="1052513"/>
          <a:ext cx="2682875" cy="1544637"/>
        </p:xfrm>
        <a:graphic>
          <a:graphicData uri="http://schemas.openxmlformats.org/presentationml/2006/ole">
            <p:oleObj spid="_x0000_s2050" name="Image" r:id="rId4" imgW="4498412" imgH="2592305" progId="Photoshop.Image.5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038600" y="1066800"/>
          <a:ext cx="4130675" cy="1535113"/>
        </p:xfrm>
        <a:graphic>
          <a:graphicData uri="http://schemas.openxmlformats.org/presentationml/2006/ole">
            <p:oleObj spid="_x0000_s2051" name="Image" r:id="rId5" imgW="6429933" imgH="2388987" progId="Photoshop.Image.5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447800" y="2747963"/>
          <a:ext cx="6457950" cy="4110037"/>
        </p:xfrm>
        <a:graphic>
          <a:graphicData uri="http://schemas.openxmlformats.org/presentationml/2006/ole">
            <p:oleObj spid="_x0000_s2052" name="Image" r:id="rId6" imgW="8666431" imgH="5515002" progId="Photoshop.Image.5">
              <p:embed/>
            </p:oleObj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863600" y="304800"/>
            <a:ext cx="7956550" cy="519113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/>
              <a:t>ELISA (Enzyme linked immunosorbent assay)</a:t>
            </a:r>
            <a:endParaRPr lang="hu-HU" sz="2800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4114800" y="1600200"/>
            <a:ext cx="0" cy="914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>
            <a:off x="5105400" y="1676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>
            <a:off x="6629400" y="1676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>
            <a:off x="5638800" y="1600200"/>
            <a:ext cx="0" cy="914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8153400" y="1524000"/>
            <a:ext cx="0" cy="914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1" name="Line 11"/>
          <p:cNvSpPr>
            <a:spLocks noChangeShapeType="1"/>
          </p:cNvSpPr>
          <p:nvPr/>
        </p:nvSpPr>
        <p:spPr bwMode="auto">
          <a:xfrm>
            <a:off x="7086600" y="1676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2" name="Line 12"/>
          <p:cNvSpPr>
            <a:spLocks noChangeShapeType="1"/>
          </p:cNvSpPr>
          <p:nvPr/>
        </p:nvSpPr>
        <p:spPr bwMode="auto">
          <a:xfrm>
            <a:off x="2667000" y="32004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3" name="Line 13"/>
          <p:cNvSpPr>
            <a:spLocks noChangeShapeType="1"/>
          </p:cNvSpPr>
          <p:nvPr/>
        </p:nvSpPr>
        <p:spPr bwMode="auto">
          <a:xfrm>
            <a:off x="1524000" y="31242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4" name="Line 14"/>
          <p:cNvSpPr>
            <a:spLocks noChangeShapeType="1"/>
          </p:cNvSpPr>
          <p:nvPr/>
        </p:nvSpPr>
        <p:spPr bwMode="auto">
          <a:xfrm>
            <a:off x="4419600" y="3429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5" name="Line 15"/>
          <p:cNvSpPr>
            <a:spLocks noChangeShapeType="1"/>
          </p:cNvSpPr>
          <p:nvPr/>
        </p:nvSpPr>
        <p:spPr bwMode="auto">
          <a:xfrm>
            <a:off x="32004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6" name="Line 16"/>
          <p:cNvSpPr>
            <a:spLocks noChangeShapeType="1"/>
          </p:cNvSpPr>
          <p:nvPr/>
        </p:nvSpPr>
        <p:spPr bwMode="auto">
          <a:xfrm>
            <a:off x="6172200" y="3200400"/>
            <a:ext cx="0" cy="1219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7" name="Line 17"/>
          <p:cNvSpPr>
            <a:spLocks noChangeShapeType="1"/>
          </p:cNvSpPr>
          <p:nvPr/>
        </p:nvSpPr>
        <p:spPr bwMode="auto">
          <a:xfrm>
            <a:off x="4953000" y="3200400"/>
            <a:ext cx="0" cy="1219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8" name="Line 18"/>
          <p:cNvSpPr>
            <a:spLocks noChangeShapeType="1"/>
          </p:cNvSpPr>
          <p:nvPr/>
        </p:nvSpPr>
        <p:spPr bwMode="auto">
          <a:xfrm>
            <a:off x="4419600" y="3352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>
            <a:off x="3200400" y="3429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>
            <a:off x="44196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>
            <a:off x="3200400" y="3429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>
            <a:off x="7848600" y="32004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>
            <a:off x="6705600" y="32766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>
            <a:off x="4419600" y="3200400"/>
            <a:ext cx="0" cy="1219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5" name="Line 25"/>
          <p:cNvSpPr>
            <a:spLocks noChangeShapeType="1"/>
          </p:cNvSpPr>
          <p:nvPr/>
        </p:nvSpPr>
        <p:spPr bwMode="auto">
          <a:xfrm>
            <a:off x="3200400" y="3200400"/>
            <a:ext cx="0" cy="1219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76" name="Text Box 26"/>
          <p:cNvSpPr txBox="1">
            <a:spLocks noChangeArrowheads="1"/>
          </p:cNvSpPr>
          <p:nvPr/>
        </p:nvSpPr>
        <p:spPr bwMode="auto">
          <a:xfrm>
            <a:off x="1219200" y="1143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coating</a:t>
            </a:r>
            <a:endParaRPr lang="hu-HU">
              <a:solidFill>
                <a:srgbClr val="3333FF"/>
              </a:solidFill>
            </a:endParaRPr>
          </a:p>
        </p:txBody>
      </p:sp>
      <p:sp>
        <p:nvSpPr>
          <p:cNvPr id="2077" name="Text Box 27"/>
          <p:cNvSpPr txBox="1">
            <a:spLocks noChangeArrowheads="1"/>
          </p:cNvSpPr>
          <p:nvPr/>
        </p:nvSpPr>
        <p:spPr bwMode="auto">
          <a:xfrm>
            <a:off x="2667000" y="1066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mosás</a:t>
            </a:r>
            <a:endParaRPr lang="hu-HU">
              <a:solidFill>
                <a:srgbClr val="3333FF"/>
              </a:solidFill>
            </a:endParaRPr>
          </a:p>
        </p:txBody>
      </p:sp>
      <p:sp>
        <p:nvSpPr>
          <p:cNvPr id="2078" name="Text Box 28"/>
          <p:cNvSpPr txBox="1">
            <a:spLocks noChangeArrowheads="1"/>
          </p:cNvSpPr>
          <p:nvPr/>
        </p:nvSpPr>
        <p:spPr bwMode="auto">
          <a:xfrm>
            <a:off x="4191000" y="1143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blokkolás</a:t>
            </a:r>
            <a:endParaRPr lang="hu-HU">
              <a:solidFill>
                <a:srgbClr val="3333FF"/>
              </a:solidFill>
            </a:endParaRPr>
          </a:p>
        </p:txBody>
      </p:sp>
      <p:sp>
        <p:nvSpPr>
          <p:cNvPr id="2079" name="Text Box 29"/>
          <p:cNvSpPr txBox="1">
            <a:spLocks noChangeArrowheads="1"/>
          </p:cNvSpPr>
          <p:nvPr/>
        </p:nvSpPr>
        <p:spPr bwMode="auto">
          <a:xfrm>
            <a:off x="5715000" y="1143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I. antitest</a:t>
            </a:r>
            <a:endParaRPr lang="hu-HU"/>
          </a:p>
        </p:txBody>
      </p:sp>
      <p:sp>
        <p:nvSpPr>
          <p:cNvPr id="2080" name="Text Box 30"/>
          <p:cNvSpPr txBox="1">
            <a:spLocks noChangeArrowheads="1"/>
          </p:cNvSpPr>
          <p:nvPr/>
        </p:nvSpPr>
        <p:spPr bwMode="auto">
          <a:xfrm>
            <a:off x="7086600" y="1143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mosás</a:t>
            </a:r>
            <a:endParaRPr lang="hu-HU">
              <a:solidFill>
                <a:srgbClr val="3333FF"/>
              </a:solidFill>
            </a:endParaRPr>
          </a:p>
        </p:txBody>
      </p:sp>
      <p:sp>
        <p:nvSpPr>
          <p:cNvPr id="2081" name="Text Box 31"/>
          <p:cNvSpPr txBox="1">
            <a:spLocks noChangeArrowheads="1"/>
          </p:cNvSpPr>
          <p:nvPr/>
        </p:nvSpPr>
        <p:spPr bwMode="auto">
          <a:xfrm>
            <a:off x="3352800" y="2819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mosás</a:t>
            </a:r>
            <a:endParaRPr lang="hu-HU"/>
          </a:p>
        </p:txBody>
      </p:sp>
      <p:sp>
        <p:nvSpPr>
          <p:cNvPr id="2082" name="Text Box 32"/>
          <p:cNvSpPr txBox="1">
            <a:spLocks noChangeArrowheads="1"/>
          </p:cNvSpPr>
          <p:nvPr/>
        </p:nvSpPr>
        <p:spPr bwMode="auto">
          <a:xfrm>
            <a:off x="1600200" y="2667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II. antitest</a:t>
            </a:r>
            <a:endParaRPr lang="hu-HU">
              <a:solidFill>
                <a:srgbClr val="3333FF"/>
              </a:solidFill>
            </a:endParaRPr>
          </a:p>
        </p:txBody>
      </p:sp>
      <p:sp>
        <p:nvSpPr>
          <p:cNvPr id="2083" name="Text Box 33"/>
          <p:cNvSpPr txBox="1">
            <a:spLocks noChangeArrowheads="1"/>
          </p:cNvSpPr>
          <p:nvPr/>
        </p:nvSpPr>
        <p:spPr bwMode="auto">
          <a:xfrm>
            <a:off x="4643438" y="2819400"/>
            <a:ext cx="221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Szubsztrát+kromogén</a:t>
            </a:r>
            <a:endParaRPr lang="hu-HU">
              <a:solidFill>
                <a:srgbClr val="3333FF"/>
              </a:solidFill>
            </a:endParaRPr>
          </a:p>
        </p:txBody>
      </p:sp>
      <p:sp>
        <p:nvSpPr>
          <p:cNvPr id="2084" name="Text Box 34"/>
          <p:cNvSpPr txBox="1">
            <a:spLocks noChangeArrowheads="1"/>
          </p:cNvSpPr>
          <p:nvPr/>
        </p:nvSpPr>
        <p:spPr bwMode="auto">
          <a:xfrm>
            <a:off x="6781800" y="2743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3333FF"/>
                </a:solidFill>
              </a:rPr>
              <a:t>leolvasás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9FC0A7-A106-4795-8963-3631B9ED1DBD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6439A0-F1BE-46CF-9C7D-7F8F3ACA6599}" type="slidenum">
              <a:rPr lang="hu-HU" sz="1400"/>
              <a:pPr algn="r"/>
              <a:t>8</a:t>
            </a:fld>
            <a:endParaRPr lang="hu-HU" sz="140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636838" y="360363"/>
            <a:ext cx="4105275" cy="579437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/>
              <a:t>ELISA típusok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17650"/>
            <a:ext cx="7543800" cy="4583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14400" y="2838450"/>
            <a:ext cx="75438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14400" y="5124450"/>
            <a:ext cx="7543800" cy="137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00113" y="1303338"/>
            <a:ext cx="1941512" cy="396875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000" b="1"/>
              <a:t>a. Direct ELISA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900113" y="3608388"/>
            <a:ext cx="2338387" cy="396875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000" b="1"/>
              <a:t>b. Sandwich </a:t>
            </a:r>
            <a:r>
              <a:rPr lang="sv-SE" sz="2000" b="1"/>
              <a:t>ELISA</a:t>
            </a:r>
            <a:endParaRPr lang="hu-H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12D586-EC0A-4F89-AB46-F125100D7908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190875" y="60325"/>
            <a:ext cx="3394075" cy="519113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800" b="1"/>
              <a:t>c. Kompetitív </a:t>
            </a:r>
            <a:r>
              <a:rPr lang="sv-SE" sz="2800" b="1"/>
              <a:t>ELISA</a:t>
            </a:r>
            <a:endParaRPr lang="hu-HU" sz="2800" b="1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466725" y="822325"/>
            <a:ext cx="8677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2000">
                <a:solidFill>
                  <a:schemeClr val="bg1"/>
                </a:solidFill>
              </a:rPr>
              <a:t>Érzékenysége miatt szolubilis fázisban található kis mennyiségű antigén kimutatásához használják. A mintában jelenlevő ismeretlen mennyiségű, oldott antigén hozzáköt az ellenanyagokhoz, és így gátolja azok kötődését a szilárd fázishoz kötött tisztított antigénhez 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827088" y="4054475"/>
            <a:ext cx="2941637" cy="2212975"/>
            <a:chOff x="521" y="2566"/>
            <a:chExt cx="1853" cy="1394"/>
          </a:xfrm>
        </p:grpSpPr>
        <p:grpSp>
          <p:nvGrpSpPr>
            <p:cNvPr id="15403" name="Group 11"/>
            <p:cNvGrpSpPr>
              <a:grpSpLocks/>
            </p:cNvGrpSpPr>
            <p:nvPr/>
          </p:nvGrpSpPr>
          <p:grpSpPr bwMode="auto">
            <a:xfrm>
              <a:off x="521" y="2566"/>
              <a:ext cx="1852" cy="1390"/>
              <a:chOff x="1352" y="1350"/>
              <a:chExt cx="2635" cy="2214"/>
            </a:xfrm>
          </p:grpSpPr>
          <p:sp>
            <p:nvSpPr>
              <p:cNvPr id="15405" name="Line 12"/>
              <p:cNvSpPr>
                <a:spLocks noChangeShapeType="1"/>
              </p:cNvSpPr>
              <p:nvPr/>
            </p:nvSpPr>
            <p:spPr bwMode="auto">
              <a:xfrm>
                <a:off x="1355" y="1350"/>
                <a:ext cx="0" cy="22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06" name="Line 13"/>
              <p:cNvSpPr>
                <a:spLocks noChangeShapeType="1"/>
              </p:cNvSpPr>
              <p:nvPr/>
            </p:nvSpPr>
            <p:spPr bwMode="auto">
              <a:xfrm>
                <a:off x="3987" y="1350"/>
                <a:ext cx="0" cy="22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07" name="Line 14"/>
              <p:cNvSpPr>
                <a:spLocks noChangeShapeType="1"/>
              </p:cNvSpPr>
              <p:nvPr/>
            </p:nvSpPr>
            <p:spPr bwMode="auto">
              <a:xfrm>
                <a:off x="1352" y="3564"/>
                <a:ext cx="26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404" name="Rectangle 15"/>
            <p:cNvSpPr>
              <a:spLocks noChangeArrowheads="1"/>
            </p:cNvSpPr>
            <p:nvPr/>
          </p:nvSpPr>
          <p:spPr bwMode="auto">
            <a:xfrm>
              <a:off x="521" y="2736"/>
              <a:ext cx="1853" cy="12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5414" name="Group 54"/>
          <p:cNvGrpSpPr>
            <a:grpSpLocks/>
          </p:cNvGrpSpPr>
          <p:nvPr/>
        </p:nvGrpSpPr>
        <p:grpSpPr bwMode="auto">
          <a:xfrm>
            <a:off x="755650" y="2420938"/>
            <a:ext cx="7056438" cy="3455987"/>
            <a:chOff x="3243" y="2523"/>
            <a:chExt cx="2403" cy="1394"/>
          </a:xfrm>
        </p:grpSpPr>
        <p:pic>
          <p:nvPicPr>
            <p:cNvPr id="15363" name="Picture 211" descr="heav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0" y="2886"/>
              <a:ext cx="23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4" name="Group 2"/>
            <p:cNvGrpSpPr>
              <a:grpSpLocks/>
            </p:cNvGrpSpPr>
            <p:nvPr/>
          </p:nvGrpSpPr>
          <p:grpSpPr bwMode="auto">
            <a:xfrm>
              <a:off x="3334" y="2523"/>
              <a:ext cx="1853" cy="1394"/>
              <a:chOff x="521" y="2566"/>
              <a:chExt cx="1853" cy="1394"/>
            </a:xfrm>
          </p:grpSpPr>
          <p:grpSp>
            <p:nvGrpSpPr>
              <p:cNvPr id="15408" name="Group 3"/>
              <p:cNvGrpSpPr>
                <a:grpSpLocks/>
              </p:cNvGrpSpPr>
              <p:nvPr/>
            </p:nvGrpSpPr>
            <p:grpSpPr bwMode="auto">
              <a:xfrm>
                <a:off x="521" y="2566"/>
                <a:ext cx="1852" cy="1390"/>
                <a:chOff x="1352" y="1350"/>
                <a:chExt cx="2635" cy="2214"/>
              </a:xfrm>
            </p:grpSpPr>
            <p:sp>
              <p:nvSpPr>
                <p:cNvPr id="15410" name="Line 4"/>
                <p:cNvSpPr>
                  <a:spLocks noChangeShapeType="1"/>
                </p:cNvSpPr>
                <p:nvPr/>
              </p:nvSpPr>
              <p:spPr bwMode="auto">
                <a:xfrm>
                  <a:off x="1355" y="1350"/>
                  <a:ext cx="0" cy="22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411" name="Line 5"/>
                <p:cNvSpPr>
                  <a:spLocks noChangeShapeType="1"/>
                </p:cNvSpPr>
                <p:nvPr/>
              </p:nvSpPr>
              <p:spPr bwMode="auto">
                <a:xfrm>
                  <a:off x="3987" y="1350"/>
                  <a:ext cx="0" cy="22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412" name="Line 6"/>
                <p:cNvSpPr>
                  <a:spLocks noChangeShapeType="1"/>
                </p:cNvSpPr>
                <p:nvPr/>
              </p:nvSpPr>
              <p:spPr bwMode="auto">
                <a:xfrm>
                  <a:off x="1352" y="3564"/>
                  <a:ext cx="26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5409" name="Rectangle 7"/>
              <p:cNvSpPr>
                <a:spLocks noChangeArrowheads="1"/>
              </p:cNvSpPr>
              <p:nvPr/>
            </p:nvSpPr>
            <p:spPr bwMode="auto">
              <a:xfrm>
                <a:off x="521" y="2736"/>
                <a:ext cx="1853" cy="122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5374" name="Line 185"/>
            <p:cNvSpPr>
              <a:spLocks noChangeShapeType="1"/>
            </p:cNvSpPr>
            <p:nvPr/>
          </p:nvSpPr>
          <p:spPr bwMode="auto">
            <a:xfrm>
              <a:off x="3243" y="2750"/>
              <a:ext cx="22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5" name="Line 186"/>
            <p:cNvSpPr>
              <a:spLocks noChangeShapeType="1"/>
            </p:cNvSpPr>
            <p:nvPr/>
          </p:nvSpPr>
          <p:spPr bwMode="auto">
            <a:xfrm>
              <a:off x="3470" y="2750"/>
              <a:ext cx="0" cy="5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6" name="Line 187"/>
            <p:cNvSpPr>
              <a:spLocks noChangeShapeType="1"/>
            </p:cNvSpPr>
            <p:nvPr/>
          </p:nvSpPr>
          <p:spPr bwMode="auto">
            <a:xfrm>
              <a:off x="3470" y="3339"/>
              <a:ext cx="63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7" name="Line 189"/>
            <p:cNvSpPr>
              <a:spLocks noChangeShapeType="1"/>
            </p:cNvSpPr>
            <p:nvPr/>
          </p:nvSpPr>
          <p:spPr bwMode="auto">
            <a:xfrm>
              <a:off x="4105" y="2795"/>
              <a:ext cx="0" cy="5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8" name="Line 190"/>
            <p:cNvSpPr>
              <a:spLocks noChangeShapeType="1"/>
            </p:cNvSpPr>
            <p:nvPr/>
          </p:nvSpPr>
          <p:spPr bwMode="auto">
            <a:xfrm>
              <a:off x="4105" y="2750"/>
              <a:ext cx="22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9" name="Oval 191"/>
            <p:cNvSpPr>
              <a:spLocks noChangeArrowheads="1"/>
            </p:cNvSpPr>
            <p:nvPr/>
          </p:nvSpPr>
          <p:spPr bwMode="auto">
            <a:xfrm>
              <a:off x="3515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80" name="Oval 192"/>
            <p:cNvSpPr>
              <a:spLocks noChangeArrowheads="1"/>
            </p:cNvSpPr>
            <p:nvPr/>
          </p:nvSpPr>
          <p:spPr bwMode="auto">
            <a:xfrm>
              <a:off x="3651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81" name="Oval 193"/>
            <p:cNvSpPr>
              <a:spLocks noChangeArrowheads="1"/>
            </p:cNvSpPr>
            <p:nvPr/>
          </p:nvSpPr>
          <p:spPr bwMode="auto">
            <a:xfrm>
              <a:off x="3787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82" name="Oval 194"/>
            <p:cNvSpPr>
              <a:spLocks noChangeArrowheads="1"/>
            </p:cNvSpPr>
            <p:nvPr/>
          </p:nvSpPr>
          <p:spPr bwMode="auto">
            <a:xfrm>
              <a:off x="4014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83" name="Text Box 195"/>
            <p:cNvSpPr txBox="1">
              <a:spLocks noChangeArrowheads="1"/>
            </p:cNvSpPr>
            <p:nvPr/>
          </p:nvSpPr>
          <p:spPr bwMode="auto">
            <a:xfrm>
              <a:off x="3334" y="3385"/>
              <a:ext cx="108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solidFill>
                    <a:schemeClr val="bg1"/>
                  </a:solidFill>
                </a:rPr>
                <a:t>antigén</a:t>
              </a:r>
            </a:p>
          </p:txBody>
        </p:sp>
        <p:sp>
          <p:nvSpPr>
            <p:cNvPr id="15384" name="Oval 196"/>
            <p:cNvSpPr>
              <a:spLocks noChangeArrowheads="1"/>
            </p:cNvSpPr>
            <p:nvPr/>
          </p:nvSpPr>
          <p:spPr bwMode="auto">
            <a:xfrm>
              <a:off x="3923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85" name="Line 197"/>
            <p:cNvSpPr>
              <a:spLocks noChangeShapeType="1"/>
            </p:cNvSpPr>
            <p:nvPr/>
          </p:nvSpPr>
          <p:spPr bwMode="auto">
            <a:xfrm>
              <a:off x="4467" y="2750"/>
              <a:ext cx="22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6" name="Line 198"/>
            <p:cNvSpPr>
              <a:spLocks noChangeShapeType="1"/>
            </p:cNvSpPr>
            <p:nvPr/>
          </p:nvSpPr>
          <p:spPr bwMode="auto">
            <a:xfrm>
              <a:off x="4694" y="2750"/>
              <a:ext cx="0" cy="5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7" name="Line 199"/>
            <p:cNvSpPr>
              <a:spLocks noChangeShapeType="1"/>
            </p:cNvSpPr>
            <p:nvPr/>
          </p:nvSpPr>
          <p:spPr bwMode="auto">
            <a:xfrm>
              <a:off x="4694" y="3339"/>
              <a:ext cx="63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8" name="Line 200"/>
            <p:cNvSpPr>
              <a:spLocks noChangeShapeType="1"/>
            </p:cNvSpPr>
            <p:nvPr/>
          </p:nvSpPr>
          <p:spPr bwMode="auto">
            <a:xfrm>
              <a:off x="5329" y="2795"/>
              <a:ext cx="0" cy="5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9" name="Line 201"/>
            <p:cNvSpPr>
              <a:spLocks noChangeShapeType="1"/>
            </p:cNvSpPr>
            <p:nvPr/>
          </p:nvSpPr>
          <p:spPr bwMode="auto">
            <a:xfrm>
              <a:off x="5329" y="2750"/>
              <a:ext cx="22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0" name="Oval 202"/>
            <p:cNvSpPr>
              <a:spLocks noChangeArrowheads="1"/>
            </p:cNvSpPr>
            <p:nvPr/>
          </p:nvSpPr>
          <p:spPr bwMode="auto">
            <a:xfrm>
              <a:off x="4739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91" name="Oval 203"/>
            <p:cNvSpPr>
              <a:spLocks noChangeArrowheads="1"/>
            </p:cNvSpPr>
            <p:nvPr/>
          </p:nvSpPr>
          <p:spPr bwMode="auto">
            <a:xfrm>
              <a:off x="4875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92" name="Oval 204"/>
            <p:cNvSpPr>
              <a:spLocks noChangeArrowheads="1"/>
            </p:cNvSpPr>
            <p:nvPr/>
          </p:nvSpPr>
          <p:spPr bwMode="auto">
            <a:xfrm>
              <a:off x="5011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93" name="Oval 205"/>
            <p:cNvSpPr>
              <a:spLocks noChangeArrowheads="1"/>
            </p:cNvSpPr>
            <p:nvPr/>
          </p:nvSpPr>
          <p:spPr bwMode="auto">
            <a:xfrm>
              <a:off x="5238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394" name="Text Box 206"/>
            <p:cNvSpPr txBox="1">
              <a:spLocks noChangeArrowheads="1"/>
            </p:cNvSpPr>
            <p:nvPr/>
          </p:nvSpPr>
          <p:spPr bwMode="auto">
            <a:xfrm>
              <a:off x="4558" y="3385"/>
              <a:ext cx="108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solidFill>
                    <a:schemeClr val="bg1"/>
                  </a:solidFill>
                </a:rPr>
                <a:t>antigén</a:t>
              </a:r>
            </a:p>
          </p:txBody>
        </p:sp>
        <p:sp>
          <p:nvSpPr>
            <p:cNvPr id="15395" name="Oval 207"/>
            <p:cNvSpPr>
              <a:spLocks noChangeArrowheads="1"/>
            </p:cNvSpPr>
            <p:nvPr/>
          </p:nvSpPr>
          <p:spPr bwMode="auto">
            <a:xfrm>
              <a:off x="5147" y="3249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5396" name="Picture 208" descr="heav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5" y="2931"/>
              <a:ext cx="26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7" name="Picture 209" descr="heav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2931"/>
              <a:ext cx="26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98" name="Oval 210"/>
            <p:cNvSpPr>
              <a:spLocks noChangeArrowheads="1"/>
            </p:cNvSpPr>
            <p:nvPr/>
          </p:nvSpPr>
          <p:spPr bwMode="auto">
            <a:xfrm>
              <a:off x="4967" y="2840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5399" name="Picture 212" descr="heav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768553">
              <a:off x="4901" y="2756"/>
              <a:ext cx="306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0" name="Oval 210"/>
            <p:cNvSpPr>
              <a:spLocks noChangeArrowheads="1"/>
            </p:cNvSpPr>
            <p:nvPr/>
          </p:nvSpPr>
          <p:spPr bwMode="auto">
            <a:xfrm>
              <a:off x="5193" y="2976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401" name="Oval 210"/>
            <p:cNvSpPr>
              <a:spLocks noChangeArrowheads="1"/>
            </p:cNvSpPr>
            <p:nvPr/>
          </p:nvSpPr>
          <p:spPr bwMode="auto">
            <a:xfrm>
              <a:off x="4967" y="3113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402" name="Oval 210"/>
            <p:cNvSpPr>
              <a:spLocks noChangeArrowheads="1"/>
            </p:cNvSpPr>
            <p:nvPr/>
          </p:nvSpPr>
          <p:spPr bwMode="auto">
            <a:xfrm>
              <a:off x="4694" y="3113"/>
              <a:ext cx="91" cy="9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5415" name="Oval 55"/>
          <p:cNvSpPr>
            <a:spLocks noChangeArrowheads="1"/>
          </p:cNvSpPr>
          <p:nvPr/>
        </p:nvSpPr>
        <p:spPr bwMode="auto">
          <a:xfrm flipV="1">
            <a:off x="5003800" y="2924175"/>
            <a:ext cx="1873250" cy="1444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 flipV="1">
            <a:off x="1403350" y="2924175"/>
            <a:ext cx="1800225" cy="1444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Üres bemutató">
  <a:themeElements>
    <a:clrScheme name="Üres bemutató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Üres bemutató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Üres bemutat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res bemutat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res bemutat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Office\Sablonok\Üres bemutató.pot</Template>
  <TotalTime>2374</TotalTime>
  <Words>919</Words>
  <Application>Microsoft Office PowerPoint</Application>
  <PresentationFormat>Diavetítés a képernyőre (4:3 oldalarány)</PresentationFormat>
  <Paragraphs>322</Paragraphs>
  <Slides>45</Slides>
  <Notes>45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1" baseType="lpstr">
      <vt:lpstr>Times New Roman</vt:lpstr>
      <vt:lpstr>Arial</vt:lpstr>
      <vt:lpstr>Wingdings</vt:lpstr>
      <vt:lpstr>Antique Olv (W1) CE</vt:lpstr>
      <vt:lpstr>Üres bemutató</vt:lpstr>
      <vt:lpstr>Adobe Photoshop Image</vt:lpstr>
      <vt:lpstr>Antigén-antitest kölcsönhatáson alapuló módszerek                                    (ELISA, immunhisztokémia, Western blot, lateral flow tesztek)</vt:lpstr>
      <vt:lpstr>2. dia</vt:lpstr>
      <vt:lpstr>3. dia</vt:lpstr>
      <vt:lpstr>I. Alapfogalmak</vt:lpstr>
      <vt:lpstr>5. dia</vt:lpstr>
      <vt:lpstr>Az antitestekhez kovalensen enzimek, festékmolekulák kapcsolhatók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AIDS betegség</vt:lpstr>
      <vt:lpstr>38. dia</vt:lpstr>
      <vt:lpstr>39. dia</vt:lpstr>
      <vt:lpstr>40. dia</vt:lpstr>
      <vt:lpstr>41. dia</vt:lpstr>
      <vt:lpstr>76 éves nőbeteg Fáradékony, sokat fogyott. Hasüregi tumora sebészeti eltávolításra került. Szövettani lelete a következő: </vt:lpstr>
      <vt:lpstr>43. dia</vt:lpstr>
      <vt:lpstr>Lateral flow technológia (egylépcsős immunkromatográfiás immunoassay/gyorsteszt)</vt:lpstr>
      <vt:lpstr>45. dia</vt:lpstr>
    </vt:vector>
  </TitlesOfParts>
  <Company>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Buzás Edit</dc:creator>
  <cp:lastModifiedBy>bonyesz</cp:lastModifiedBy>
  <cp:revision>157</cp:revision>
  <dcterms:created xsi:type="dcterms:W3CDTF">2004-04-22T08:47:21Z</dcterms:created>
  <dcterms:modified xsi:type="dcterms:W3CDTF">2010-10-28T13:56:39Z</dcterms:modified>
</cp:coreProperties>
</file>