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332" r:id="rId2"/>
    <p:sldId id="338" r:id="rId3"/>
    <p:sldId id="339" r:id="rId4"/>
    <p:sldId id="341" r:id="rId5"/>
    <p:sldId id="355" r:id="rId6"/>
    <p:sldId id="345" r:id="rId7"/>
    <p:sldId id="431" r:id="rId8"/>
    <p:sldId id="445" r:id="rId9"/>
    <p:sldId id="426" r:id="rId10"/>
    <p:sldId id="430" r:id="rId11"/>
    <p:sldId id="428" r:id="rId12"/>
    <p:sldId id="429" r:id="rId13"/>
    <p:sldId id="342" r:id="rId14"/>
    <p:sldId id="358" r:id="rId15"/>
    <p:sldId id="361" r:id="rId16"/>
    <p:sldId id="370" r:id="rId17"/>
    <p:sldId id="381" r:id="rId18"/>
    <p:sldId id="302" r:id="rId19"/>
    <p:sldId id="360" r:id="rId20"/>
    <p:sldId id="437" r:id="rId21"/>
    <p:sldId id="362" r:id="rId22"/>
    <p:sldId id="436" r:id="rId23"/>
    <p:sldId id="364" r:id="rId24"/>
    <p:sldId id="367" r:id="rId25"/>
    <p:sldId id="438" r:id="rId26"/>
    <p:sldId id="376" r:id="rId27"/>
    <p:sldId id="380" r:id="rId28"/>
    <p:sldId id="414" r:id="rId29"/>
    <p:sldId id="439" r:id="rId30"/>
    <p:sldId id="432" r:id="rId31"/>
    <p:sldId id="415" r:id="rId32"/>
    <p:sldId id="440" r:id="rId33"/>
    <p:sldId id="419" r:id="rId34"/>
    <p:sldId id="441" r:id="rId35"/>
    <p:sldId id="433" r:id="rId36"/>
    <p:sldId id="422" r:id="rId37"/>
    <p:sldId id="423" r:id="rId38"/>
    <p:sldId id="424" r:id="rId39"/>
    <p:sldId id="444" r:id="rId40"/>
    <p:sldId id="384" r:id="rId41"/>
    <p:sldId id="409" r:id="rId42"/>
    <p:sldId id="442" r:id="rId43"/>
    <p:sldId id="403" r:id="rId44"/>
    <p:sldId id="388" r:id="rId45"/>
    <p:sldId id="391" r:id="rId46"/>
    <p:sldId id="435" r:id="rId47"/>
    <p:sldId id="443" r:id="rId48"/>
    <p:sldId id="397" r:id="rId49"/>
    <p:sldId id="401" r:id="rId50"/>
    <p:sldId id="402" r:id="rId51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FFCC00"/>
    <a:srgbClr val="33CCCC"/>
    <a:srgbClr val="009900"/>
    <a:srgbClr val="33CC33"/>
    <a:srgbClr val="EFF8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>
      <p:cViewPr>
        <p:scale>
          <a:sx n="75" d="100"/>
          <a:sy n="75" d="100"/>
        </p:scale>
        <p:origin x="-12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15C0CD09-5E93-415D-930B-35369311D5FB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6CA8729A-BED8-43A3-A0EB-ADEA81651B7E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2F5DE-424D-4464-8C41-86E683DCA487}" type="slidenum">
              <a:rPr lang="hu-HU"/>
              <a:pPr/>
              <a:t>2</a:t>
            </a:fld>
            <a:endParaRPr lang="hu-HU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A1FE1-5307-4A1D-B35B-F0ECEA49C0C8}" type="slidenum">
              <a:rPr lang="hu-HU"/>
              <a:pPr/>
              <a:t>21</a:t>
            </a:fld>
            <a:endParaRPr lang="hu-HU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u="sng"/>
              <a:t>Table 2. Determining the approximate cell number needed for each 35 mm culture plate.Sample SourceFinal Cell Number¹Stock Cell Number (10x final)Enriched CD34+ Cells5.0 x 102 - 2.0 x 103 5.0 x 103 - 2.0 x 104 Cord Blood5.0 x 103 - 2.5 x 104 5.0 x 104 - 2.5 x 105 Peripheral Blood1.0 x 105 - 2.0 x 105 1.0 x 106 - 2.0 x 106 Mobilized Peripheral Blood1.0 x 104 - 5.0 x 104 1.0 x 105 - 5.0 x 105 Bone Marrow (low-density)1.0 x 104 - 5.0 x 104 1.0 x 105 - 5.0 x 105 ¹ Final Cell Number per 35 mm Culture Plate (or 1.1 mL media)</a:t>
            </a:r>
            <a:br>
              <a:rPr lang="hu-HU" b="1" u="sng"/>
            </a:br>
            <a:r>
              <a:rPr lang="hu-HU" b="1" u="sng"/>
              <a:t>Note: The cell plating numbers listed above serve as a reference only. Optimal cell plating concentration should be determined by each laboratory for each cell type. </a:t>
            </a:r>
            <a:r>
              <a:rPr lang="hu-HU"/>
              <a:t/>
            </a:r>
            <a:br>
              <a:rPr lang="hu-HU"/>
            </a:br>
            <a:r>
              <a:rPr lang="hu-HU" b="1" u="sng"/>
              <a:t>Table 3. Volumes necessary for experiments using 35 mm culture platees in duplicate or triplicate. HSC001HSC002HSC003, HSC004, HSC005For experiments Using Cell </a:t>
            </a:r>
            <a:br>
              <a:rPr lang="hu-HU" b="1" u="sng"/>
            </a:br>
            <a:r>
              <a:rPr lang="hu-HU" b="1" u="sng"/>
              <a:t>Samples InDuplicateTriplicateDuplicateTriplicateDuplicateTriplicateMethylcellulose-based media </a:t>
            </a:r>
          </a:p>
          <a:p>
            <a:r>
              <a:rPr lang="hu-HU" b="1" u="sng"/>
              <a:t>1.4 mL2.1 mL2.7 mL3.6 mL3.0 mL4.0 mLCulture supplements or cytokines1.6 mL2.4 mL0.3 mL0.4 mLNone*None*Cells0.3 mL0.45 mL0.3 mL0.4 mL0.3 mL0.4 mL*No additional culture supplements or cytokines are needed.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9E1E5-8646-4D46-A4B5-71AB3A2E7715}" type="slidenum">
              <a:rPr lang="hu-HU"/>
              <a:pPr/>
              <a:t>26</a:t>
            </a:fld>
            <a:endParaRPr lang="hu-HU"/>
          </a:p>
        </p:txBody>
      </p:sp>
      <p:sp>
        <p:nvSpPr>
          <p:cNvPr id="20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Four-color flow cytometry and cytospin preparations of sorted subsets from synovium-rich tissue 14 days after adoptive transfer. The MHC IIhi cells </a:t>
            </a:r>
            <a:r>
              <a:rPr lang="hu-HU" b="1"/>
              <a:t>(a) </a:t>
            </a:r>
            <a:r>
              <a:rPr lang="hu-HU"/>
              <a:t>were analysed for expression of CD4 and/or CD11b </a:t>
            </a:r>
            <a:r>
              <a:rPr lang="hu-HU" b="1"/>
              <a:t>(b)</a:t>
            </a:r>
            <a:r>
              <a:rPr lang="hu-HU"/>
              <a:t>. The fourth fluorochrome was used to detect expression of either CD11c </a:t>
            </a:r>
            <a:r>
              <a:rPr lang="hu-HU" b="1"/>
              <a:t>(c) </a:t>
            </a:r>
            <a:r>
              <a:rPr lang="hu-HU"/>
              <a:t>or CD163 </a:t>
            </a:r>
            <a:r>
              <a:rPr lang="hu-HU" b="1"/>
              <a:t>(d) </a:t>
            </a:r>
            <a:r>
              <a:rPr lang="hu-HU"/>
              <a:t>by the CD11b+ subsets. </a:t>
            </a:r>
            <a:r>
              <a:rPr lang="hu-HU" b="1"/>
              <a:t>(e) </a:t>
            </a:r>
            <a:r>
              <a:rPr lang="hu-HU"/>
              <a:t>Giemsa-stained cytospin preparations of the sorted CD11b+CD4+ subpopulation consisted mainly of cells with dendritic cell (DC) (arrows) or monocyte-like (arrowhead) morphology with a few cells of typical macrophage morphology (inset). </a:t>
            </a:r>
            <a:r>
              <a:rPr lang="hu-HU" b="1"/>
              <a:t>(f) </a:t>
            </a:r>
            <a:r>
              <a:rPr lang="hu-HU"/>
              <a:t>Giemsa-stained cytospin preparations of the sorted CD11b+CD4- subpopulation consisted mainly of cells with DC (arrows) or monocyte-like (arrowhead and inset) morphology. The sorted CD11b-CD4+ </a:t>
            </a:r>
            <a:r>
              <a:rPr lang="hu-HU" b="1"/>
              <a:t>(g) </a:t>
            </a:r>
            <a:r>
              <a:rPr lang="hu-HU"/>
              <a:t>and CD11b-CD4- </a:t>
            </a:r>
            <a:r>
              <a:rPr lang="hu-HU" b="1"/>
              <a:t>(h) </a:t>
            </a:r>
            <a:r>
              <a:rPr lang="hu-HU"/>
              <a:t>cells had morphology consistent with that described for plasmacytoid DCs. Objective, × 60. MHC, major histocompatibility complex.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A9A00-AEBB-478C-A9C2-E00E84CAC4EE}" type="slidenum">
              <a:rPr lang="hu-HU"/>
              <a:pPr/>
              <a:t>29</a:t>
            </a:fld>
            <a:endParaRPr lang="hu-HU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Pokeweed mitogén az álkörmös = Phytolacca americanaból; a ConcanavalinA a kardbab = Concanavalia ensiformisból; a phytohemagglutinin a bab= Phaseolus vulgarisból származó lektin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433C1-09A3-4780-9FD0-ADAB84267AFC}" type="slidenum">
              <a:rPr lang="hu-HU"/>
              <a:pPr/>
              <a:t>34</a:t>
            </a:fld>
            <a:endParaRPr lang="hu-HU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Csak B sejt negatív szelekcióra alkalmas, mert az anti-CD3-mal szelektált T sejtek aktiválódnak.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A8B6A-B6B2-4D3F-A11E-DC0CBE811BBA}" type="slidenum">
              <a:rPr lang="hu-HU"/>
              <a:pPr/>
              <a:t>42</a:t>
            </a:fld>
            <a:endParaRPr lang="hu-HU"/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Yamanaka-koktél = Oct-3/4, SOX2, c-Myc és Klf4 géneket tartalmazó vektorok keveréke. Az ezzel történt transzfekció nyomán alakultak vissza a felnőtt, differenciálódott sejtek pluripotens őssejtekké. (Dr. Shinya Yamanaka dolgozta ki a módszert.)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B45DF-C24B-4B22-9623-B065531593BA}" type="slidenum">
              <a:rPr lang="hu-HU"/>
              <a:pPr/>
              <a:t>47</a:t>
            </a:fld>
            <a:endParaRPr lang="hu-HU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Májsejt-reaktorok is vannak, szervdonor hiányában pár hétig ezzel túlélhet a beteg.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1026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116739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6740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16741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6742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16743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16744" name="Rectangle 103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116745" name="Rectangle 10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7AEF06-4E53-43C8-A64B-C6898E4DA4D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25583-0564-4938-8D0F-9703D082C01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9C7E4-121B-4EBD-89D9-CECB9C13CBE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40D581-8479-43C3-BABE-62335EC8428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3C527B-3870-402A-B4AD-E2F76084197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DB130-A290-4563-8EBE-A14CFE17417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566D2-C73A-4630-B5BC-99951BD492C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5C0FA-C79E-4978-819F-365533BC853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8E24-7153-4754-A6B9-0B63B6C47CB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1758E-5EFA-47D7-836A-4C86BC38C67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41D6-4F24-4BC5-969A-49099120E78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5F502-904D-4928-93EB-9A6CC6E27FE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4F01C-A5EE-44DC-B84C-42CAD0E0F36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571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r>
              <a:rPr lang="hu-HU"/>
              <a:t>1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97079C5-BD04-4F71-89CF-D4CC395AE8D4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ancerci.com/content/6/1/24/figure/F5?highres=y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thritis-research.com/content/9/6/R120/figure/F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f/Ips_cells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857500"/>
            <a:ext cx="7772400" cy="1143000"/>
          </a:xfrm>
        </p:spPr>
        <p:txBody>
          <a:bodyPr/>
          <a:lstStyle/>
          <a:p>
            <a:r>
              <a:rPr lang="hu-HU" b="1">
                <a:solidFill>
                  <a:schemeClr val="bg2"/>
                </a:solidFill>
                <a:effectLst/>
              </a:rPr>
              <a:t>SEJT- ÉS SZÖVETTENYÉSZTÉS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8" name="Group 28"/>
          <p:cNvGrpSpPr>
            <a:grpSpLocks/>
          </p:cNvGrpSpPr>
          <p:nvPr/>
        </p:nvGrpSpPr>
        <p:grpSpPr bwMode="auto">
          <a:xfrm>
            <a:off x="1617663" y="620713"/>
            <a:ext cx="7583487" cy="6245225"/>
            <a:chOff x="1019" y="391"/>
            <a:chExt cx="4777" cy="3934"/>
          </a:xfrm>
        </p:grpSpPr>
        <p:grpSp>
          <p:nvGrpSpPr>
            <p:cNvPr id="235543" name="Group 23"/>
            <p:cNvGrpSpPr>
              <a:grpSpLocks/>
            </p:cNvGrpSpPr>
            <p:nvPr/>
          </p:nvGrpSpPr>
          <p:grpSpPr bwMode="auto">
            <a:xfrm>
              <a:off x="1019" y="391"/>
              <a:ext cx="3721" cy="3505"/>
              <a:chOff x="1019" y="391"/>
              <a:chExt cx="3721" cy="3505"/>
            </a:xfrm>
          </p:grpSpPr>
          <p:pic>
            <p:nvPicPr>
              <p:cNvPr id="235525" name="Picture 5" descr="1475-2867-6-24-5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6000" contrast="12000"/>
              </a:blip>
              <a:srcRect l="24265" t="6982" r="3223" b="19522"/>
              <a:stretch>
                <a:fillRect/>
              </a:stretch>
            </p:blipFill>
            <p:spPr bwMode="auto">
              <a:xfrm>
                <a:off x="1474" y="1207"/>
                <a:ext cx="2812" cy="190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35528" name="Line 8"/>
              <p:cNvSpPr>
                <a:spLocks noChangeShapeType="1"/>
              </p:cNvSpPr>
              <p:nvPr/>
            </p:nvSpPr>
            <p:spPr bwMode="auto">
              <a:xfrm flipV="1">
                <a:off x="1565" y="1933"/>
                <a:ext cx="181" cy="140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35529" name="Line 9"/>
              <p:cNvSpPr>
                <a:spLocks noChangeShapeType="1"/>
              </p:cNvSpPr>
              <p:nvPr/>
            </p:nvSpPr>
            <p:spPr bwMode="auto">
              <a:xfrm flipV="1">
                <a:off x="1565" y="2659"/>
                <a:ext cx="408" cy="68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35530" name="Line 10"/>
              <p:cNvSpPr>
                <a:spLocks noChangeShapeType="1"/>
              </p:cNvSpPr>
              <p:nvPr/>
            </p:nvSpPr>
            <p:spPr bwMode="auto">
              <a:xfrm flipV="1">
                <a:off x="1565" y="2296"/>
                <a:ext cx="2222" cy="1043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35534" name="Text Box 14"/>
              <p:cNvSpPr txBox="1">
                <a:spLocks noChangeArrowheads="1"/>
              </p:cNvSpPr>
              <p:nvPr/>
            </p:nvSpPr>
            <p:spPr bwMode="auto">
              <a:xfrm>
                <a:off x="1234" y="3684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hu-HU" b="0" baseline="30000"/>
                  <a:t>H</a:t>
                </a:r>
              </a:p>
            </p:txBody>
          </p:sp>
          <p:sp>
            <p:nvSpPr>
              <p:cNvPr id="235536" name="Text Box 16"/>
              <p:cNvSpPr txBox="1">
                <a:spLocks noChangeArrowheads="1"/>
              </p:cNvSpPr>
              <p:nvPr/>
            </p:nvSpPr>
            <p:spPr bwMode="auto">
              <a:xfrm>
                <a:off x="3865" y="3503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b="0" baseline="30000"/>
                  <a:t>H</a:t>
                </a:r>
              </a:p>
            </p:txBody>
          </p:sp>
          <p:sp>
            <p:nvSpPr>
              <p:cNvPr id="235539" name="Line 19"/>
              <p:cNvSpPr>
                <a:spLocks noChangeShapeType="1"/>
              </p:cNvSpPr>
              <p:nvPr/>
            </p:nvSpPr>
            <p:spPr bwMode="auto">
              <a:xfrm flipH="1">
                <a:off x="2336" y="1842"/>
                <a:ext cx="226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35540" name="Text Box 20"/>
              <p:cNvSpPr txBox="1">
                <a:spLocks noChangeArrowheads="1"/>
              </p:cNvSpPr>
              <p:nvPr/>
            </p:nvSpPr>
            <p:spPr bwMode="auto">
              <a:xfrm>
                <a:off x="2195" y="1623"/>
                <a:ext cx="7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1">
                <a:spAutoFit/>
              </a:bodyPr>
              <a:lstStyle/>
              <a:p>
                <a:pPr algn="l"/>
                <a:r>
                  <a:rPr lang="hu-HU"/>
                  <a:t>Élő sejt</a:t>
                </a:r>
              </a:p>
            </p:txBody>
          </p:sp>
          <p:sp>
            <p:nvSpPr>
              <p:cNvPr id="235541" name="Text Box 21"/>
              <p:cNvSpPr txBox="1">
                <a:spLocks noChangeArrowheads="1"/>
              </p:cNvSpPr>
              <p:nvPr/>
            </p:nvSpPr>
            <p:spPr bwMode="auto">
              <a:xfrm>
                <a:off x="1156" y="3324"/>
                <a:ext cx="12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>
                    <a:solidFill>
                      <a:schemeClr val="bg2"/>
                    </a:solidFill>
                  </a:rPr>
                  <a:t>Halott sejtek</a:t>
                </a:r>
              </a:p>
            </p:txBody>
          </p:sp>
          <p:sp>
            <p:nvSpPr>
              <p:cNvPr id="235542" name="Text Box 22"/>
              <p:cNvSpPr txBox="1">
                <a:spLocks noChangeArrowheads="1"/>
              </p:cNvSpPr>
              <p:nvPr/>
            </p:nvSpPr>
            <p:spPr bwMode="auto">
              <a:xfrm>
                <a:off x="1019" y="391"/>
                <a:ext cx="372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chemeClr val="bg2"/>
                    </a:solidFill>
                  </a:rPr>
                  <a:t>TRIPÁNKÉK EXKLUZIÓ (KIZÁRÁS) = </a:t>
                </a:r>
              </a:p>
              <a:p>
                <a:r>
                  <a:rPr lang="hu-HU">
                    <a:solidFill>
                      <a:schemeClr val="bg2"/>
                    </a:solidFill>
                  </a:rPr>
                  <a:t>CSAK A HALOTT SEJTEK FESTŐDNEK</a:t>
                </a:r>
              </a:p>
            </p:txBody>
          </p:sp>
        </p:grpSp>
        <p:sp>
          <p:nvSpPr>
            <p:cNvPr id="235547" name="Text Box 27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18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61" name="Group 13"/>
          <p:cNvGrpSpPr>
            <a:grpSpLocks/>
          </p:cNvGrpSpPr>
          <p:nvPr/>
        </p:nvGrpSpPr>
        <p:grpSpPr bwMode="auto">
          <a:xfrm>
            <a:off x="0" y="0"/>
            <a:ext cx="9201150" cy="6865938"/>
            <a:chOff x="0" y="0"/>
            <a:chExt cx="5796" cy="4325"/>
          </a:xfrm>
        </p:grpSpPr>
        <p:grpSp>
          <p:nvGrpSpPr>
            <p:cNvPr id="232459" name="Group 11"/>
            <p:cNvGrpSpPr>
              <a:grpSpLocks/>
            </p:cNvGrpSpPr>
            <p:nvPr/>
          </p:nvGrpSpPr>
          <p:grpSpPr bwMode="auto">
            <a:xfrm>
              <a:off x="0" y="0"/>
              <a:ext cx="5575" cy="4246"/>
              <a:chOff x="0" y="0"/>
              <a:chExt cx="5575" cy="4246"/>
            </a:xfrm>
          </p:grpSpPr>
          <p:pic>
            <p:nvPicPr>
              <p:cNvPr id="232452" name="Picture 4" descr="Cell Count Dia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26" y="2160"/>
                <a:ext cx="3149" cy="2086"/>
              </a:xfrm>
              <a:prstGeom prst="rect">
                <a:avLst/>
              </a:prstGeom>
              <a:noFill/>
            </p:spPr>
          </p:pic>
          <p:pic>
            <p:nvPicPr>
              <p:cNvPr id="232453" name="Picture 5" descr="med(150)col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313" cy="2229"/>
              </a:xfrm>
              <a:prstGeom prst="rect">
                <a:avLst/>
              </a:prstGeom>
              <a:noFill/>
            </p:spPr>
          </p:pic>
          <p:sp>
            <p:nvSpPr>
              <p:cNvPr id="232454" name="AutoShape 6"/>
              <p:cNvSpPr>
                <a:spLocks/>
              </p:cNvSpPr>
              <p:nvPr/>
            </p:nvSpPr>
            <p:spPr bwMode="auto">
              <a:xfrm rot="-5400000">
                <a:off x="1133" y="1412"/>
                <a:ext cx="91" cy="1860"/>
              </a:xfrm>
              <a:prstGeom prst="leftBrace">
                <a:avLst>
                  <a:gd name="adj1" fmla="val 170330"/>
                  <a:gd name="adj2" fmla="val 50000"/>
                </a:avLst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32455" name="AutoShape 7"/>
              <p:cNvSpPr>
                <a:spLocks/>
              </p:cNvSpPr>
              <p:nvPr/>
            </p:nvSpPr>
            <p:spPr bwMode="auto">
              <a:xfrm rot="-10800000">
                <a:off x="2336" y="210"/>
                <a:ext cx="90" cy="1860"/>
              </a:xfrm>
              <a:prstGeom prst="leftBrace">
                <a:avLst>
                  <a:gd name="adj1" fmla="val 172222"/>
                  <a:gd name="adj2" fmla="val 50000"/>
                </a:avLst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32456" name="Text Box 8"/>
              <p:cNvSpPr txBox="1">
                <a:spLocks noChangeArrowheads="1"/>
              </p:cNvSpPr>
              <p:nvPr/>
            </p:nvSpPr>
            <p:spPr bwMode="auto">
              <a:xfrm>
                <a:off x="916" y="2478"/>
                <a:ext cx="5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1 mm</a:t>
                </a:r>
              </a:p>
            </p:txBody>
          </p:sp>
          <p:sp>
            <p:nvSpPr>
              <p:cNvPr id="232457" name="Text Box 9"/>
              <p:cNvSpPr txBox="1">
                <a:spLocks noChangeArrowheads="1"/>
              </p:cNvSpPr>
              <p:nvPr/>
            </p:nvSpPr>
            <p:spPr bwMode="auto">
              <a:xfrm>
                <a:off x="2480" y="1026"/>
                <a:ext cx="5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1 mm</a:t>
                </a:r>
              </a:p>
            </p:txBody>
          </p:sp>
          <p:sp>
            <p:nvSpPr>
              <p:cNvPr id="232458" name="Text Box 10"/>
              <p:cNvSpPr txBox="1">
                <a:spLocks noChangeArrowheads="1"/>
              </p:cNvSpPr>
              <p:nvPr/>
            </p:nvSpPr>
            <p:spPr bwMode="auto">
              <a:xfrm>
                <a:off x="0" y="3158"/>
                <a:ext cx="2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Az 1 mm</a:t>
                </a:r>
                <a:r>
                  <a:rPr lang="hu-HU" sz="2000" b="0" baseline="30000">
                    <a:solidFill>
                      <a:schemeClr val="bg2"/>
                    </a:solidFill>
                  </a:rPr>
                  <a:t>2</a:t>
                </a:r>
                <a:r>
                  <a:rPr lang="hu-HU" sz="2000" b="0">
                    <a:solidFill>
                      <a:schemeClr val="bg2"/>
                    </a:solidFill>
                  </a:rPr>
                  <a:t>-en számolandó sejtek</a:t>
                </a:r>
              </a:p>
            </p:txBody>
          </p:sp>
        </p:grp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19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735013" y="620713"/>
            <a:ext cx="8466137" cy="6245225"/>
            <a:chOff x="463" y="391"/>
            <a:chExt cx="5333" cy="3934"/>
          </a:xfrm>
        </p:grpSpPr>
        <p:pic>
          <p:nvPicPr>
            <p:cNvPr id="233476" name="Picture 4" descr="Haemocytometer Dimension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5" y="391"/>
              <a:ext cx="3330" cy="2220"/>
            </a:xfrm>
            <a:prstGeom prst="rect">
              <a:avLst/>
            </a:prstGeom>
            <a:noFill/>
          </p:spPr>
        </p:pic>
        <p:sp>
          <p:nvSpPr>
            <p:cNvPr id="233479" name="Text Box 7"/>
            <p:cNvSpPr txBox="1">
              <a:spLocks noChangeArrowheads="1"/>
            </p:cNvSpPr>
            <p:nvPr/>
          </p:nvSpPr>
          <p:spPr bwMode="auto">
            <a:xfrm>
              <a:off x="727" y="2432"/>
              <a:ext cx="4306" cy="74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chemeClr val="bg2"/>
                  </a:solidFill>
                </a:rPr>
                <a:t>A 3 vonallal határolt négyzet össztérfogata = </a:t>
              </a:r>
            </a:p>
            <a:p>
              <a:r>
                <a:rPr lang="hu-HU" b="0">
                  <a:solidFill>
                    <a:schemeClr val="bg2"/>
                  </a:solidFill>
                </a:rPr>
                <a:t>1 mm</a:t>
              </a:r>
              <a:r>
                <a:rPr lang="hu-HU" b="0" baseline="30000">
                  <a:solidFill>
                    <a:schemeClr val="bg2"/>
                  </a:solidFill>
                </a:rPr>
                <a:t>2 </a:t>
              </a:r>
              <a:r>
                <a:rPr lang="hu-HU" b="0">
                  <a:solidFill>
                    <a:schemeClr val="bg2"/>
                  </a:solidFill>
                </a:rPr>
                <a:t>x 0,1 mm = 0,1 mm</a:t>
              </a:r>
              <a:r>
                <a:rPr lang="hu-HU" b="0" baseline="30000">
                  <a:solidFill>
                    <a:schemeClr val="bg2"/>
                  </a:solidFill>
                </a:rPr>
                <a:t>3  </a:t>
              </a:r>
              <a:r>
                <a:rPr lang="hu-HU" b="0">
                  <a:solidFill>
                    <a:schemeClr val="bg2"/>
                  </a:solidFill>
                </a:rPr>
                <a:t>= 10</a:t>
              </a:r>
              <a:r>
                <a:rPr lang="hu-HU" b="0" baseline="30000">
                  <a:solidFill>
                    <a:schemeClr val="bg2"/>
                  </a:solidFill>
                </a:rPr>
                <a:t>-4</a:t>
              </a:r>
              <a:r>
                <a:rPr lang="hu-HU" b="0">
                  <a:solidFill>
                    <a:schemeClr val="bg2"/>
                  </a:solidFill>
                </a:rPr>
                <a:t> ml </a:t>
              </a:r>
            </a:p>
            <a:p>
              <a:r>
                <a:rPr lang="hu-HU" b="0">
                  <a:solidFill>
                    <a:schemeClr val="bg2"/>
                  </a:solidFill>
                </a:rPr>
                <a:t>(= 0,1 cm x 0,1 cm x 0,01 cm =10</a:t>
              </a:r>
              <a:r>
                <a:rPr lang="hu-HU" b="0" baseline="30000">
                  <a:solidFill>
                    <a:schemeClr val="bg2"/>
                  </a:solidFill>
                </a:rPr>
                <a:t>-4</a:t>
              </a:r>
              <a:r>
                <a:rPr lang="hu-HU" b="0">
                  <a:solidFill>
                    <a:schemeClr val="bg2"/>
                  </a:solidFill>
                </a:rPr>
                <a:t> cm</a:t>
              </a:r>
              <a:r>
                <a:rPr lang="hu-HU" b="0" baseline="30000">
                  <a:solidFill>
                    <a:schemeClr val="bg2"/>
                  </a:solidFill>
                </a:rPr>
                <a:t>3 </a:t>
              </a:r>
              <a:r>
                <a:rPr lang="hu-HU" b="0">
                  <a:solidFill>
                    <a:schemeClr val="bg2"/>
                  </a:solidFill>
                </a:rPr>
                <a:t>= 10</a:t>
              </a:r>
              <a:r>
                <a:rPr lang="hu-HU" b="0" baseline="30000">
                  <a:solidFill>
                    <a:schemeClr val="bg2"/>
                  </a:solidFill>
                </a:rPr>
                <a:t>-4</a:t>
              </a:r>
              <a:r>
                <a:rPr lang="hu-HU" b="0">
                  <a:solidFill>
                    <a:schemeClr val="bg2"/>
                  </a:solidFill>
                </a:rPr>
                <a:t> ml)</a:t>
              </a:r>
              <a:endParaRPr lang="hu-HU" b="0" baseline="30000">
                <a:solidFill>
                  <a:schemeClr val="bg2"/>
                </a:solidFill>
              </a:endParaRPr>
            </a:p>
          </p:txBody>
        </p:sp>
        <p:sp>
          <p:nvSpPr>
            <p:cNvPr id="233480" name="Text Box 8"/>
            <p:cNvSpPr txBox="1">
              <a:spLocks noChangeArrowheads="1"/>
            </p:cNvSpPr>
            <p:nvPr/>
          </p:nvSpPr>
          <p:spPr bwMode="auto">
            <a:xfrm>
              <a:off x="463" y="3503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hu-HU" b="0" baseline="30000"/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20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07" name="Group 19"/>
          <p:cNvGrpSpPr>
            <a:grpSpLocks/>
          </p:cNvGrpSpPr>
          <p:nvPr/>
        </p:nvGrpSpPr>
        <p:grpSpPr bwMode="auto">
          <a:xfrm>
            <a:off x="331788" y="549275"/>
            <a:ext cx="8869362" cy="6316663"/>
            <a:chOff x="209" y="346"/>
            <a:chExt cx="5587" cy="3979"/>
          </a:xfrm>
        </p:grpSpPr>
        <p:pic>
          <p:nvPicPr>
            <p:cNvPr id="114690" name="Picture 2" descr="seeding_cell_growth_curve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 t="18127"/>
            <a:stretch>
              <a:fillRect/>
            </a:stretch>
          </p:blipFill>
          <p:spPr bwMode="auto">
            <a:xfrm>
              <a:off x="1439" y="1198"/>
              <a:ext cx="3517" cy="2262"/>
            </a:xfrm>
            <a:prstGeom prst="rect">
              <a:avLst/>
            </a:prstGeom>
            <a:noFill/>
          </p:spPr>
        </p:pic>
        <p:sp>
          <p:nvSpPr>
            <p:cNvPr id="114691" name="Text Box 3"/>
            <p:cNvSpPr txBox="1">
              <a:spLocks noChangeArrowheads="1"/>
            </p:cNvSpPr>
            <p:nvPr/>
          </p:nvSpPr>
          <p:spPr bwMode="auto">
            <a:xfrm>
              <a:off x="209" y="346"/>
              <a:ext cx="53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2800">
                  <a:solidFill>
                    <a:schemeClr val="bg2"/>
                  </a:solidFill>
                </a:rPr>
                <a:t>SEJTSZÁM VÁLTOZÁS AZ IDŐ FÜGGVÉNYÉBEN</a:t>
              </a:r>
            </a:p>
          </p:txBody>
        </p:sp>
        <p:sp>
          <p:nvSpPr>
            <p:cNvPr id="114692" name="Rectangle 4"/>
            <p:cNvSpPr>
              <a:spLocks noChangeArrowheads="1"/>
            </p:cNvSpPr>
            <p:nvPr/>
          </p:nvSpPr>
          <p:spPr bwMode="auto">
            <a:xfrm>
              <a:off x="1967" y="2991"/>
              <a:ext cx="1344" cy="1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hu-HU">
                  <a:solidFill>
                    <a:srgbClr val="FF0000"/>
                  </a:solidFill>
                </a:rPr>
                <a:t>1. lag fázis</a:t>
              </a:r>
            </a:p>
          </p:txBody>
        </p:sp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1679" y="1695"/>
              <a:ext cx="816" cy="62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hu-HU">
                  <a:solidFill>
                    <a:srgbClr val="FF0000"/>
                  </a:solidFill>
                </a:rPr>
                <a:t>2. log</a:t>
              </a:r>
            </a:p>
            <a:p>
              <a:r>
                <a:rPr lang="hu-HU">
                  <a:solidFill>
                    <a:srgbClr val="FF0000"/>
                  </a:solidFill>
                </a:rPr>
                <a:t> fázis</a:t>
              </a:r>
            </a:p>
          </p:txBody>
        </p:sp>
        <p:sp>
          <p:nvSpPr>
            <p:cNvPr id="114696" name="Rectangle 8"/>
            <p:cNvSpPr>
              <a:spLocks noChangeArrowheads="1"/>
            </p:cNvSpPr>
            <p:nvPr/>
          </p:nvSpPr>
          <p:spPr bwMode="auto">
            <a:xfrm>
              <a:off x="3023" y="1263"/>
              <a:ext cx="1872" cy="1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hu-HU">
                  <a:solidFill>
                    <a:srgbClr val="FF0000"/>
                  </a:solidFill>
                </a:rPr>
                <a:t>3. plató fázis</a:t>
              </a:r>
            </a:p>
          </p:txBody>
        </p:sp>
        <p:sp>
          <p:nvSpPr>
            <p:cNvPr id="114698" name="Rectangle 10"/>
            <p:cNvSpPr>
              <a:spLocks noChangeArrowheads="1"/>
            </p:cNvSpPr>
            <p:nvPr/>
          </p:nvSpPr>
          <p:spPr bwMode="auto">
            <a:xfrm>
              <a:off x="3695" y="1935"/>
              <a:ext cx="1200" cy="86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hu-HU">
                  <a:solidFill>
                    <a:srgbClr val="FF0000"/>
                  </a:solidFill>
                </a:rPr>
                <a:t>tápcsere</a:t>
              </a:r>
            </a:p>
            <a:p>
              <a:r>
                <a:rPr lang="hu-HU">
                  <a:solidFill>
                    <a:srgbClr val="FF0000"/>
                  </a:solidFill>
                </a:rPr>
                <a:t> nélkül</a:t>
              </a:r>
            </a:p>
            <a:p>
              <a:r>
                <a:rPr lang="hu-HU">
                  <a:solidFill>
                    <a:srgbClr val="FF0000"/>
                  </a:solidFill>
                </a:rPr>
                <a:t>sejtpusztulás </a:t>
              </a:r>
            </a:p>
          </p:txBody>
        </p:sp>
        <p:sp>
          <p:nvSpPr>
            <p:cNvPr id="114699" name="Line 11"/>
            <p:cNvSpPr>
              <a:spLocks noChangeShapeType="1"/>
            </p:cNvSpPr>
            <p:nvPr/>
          </p:nvSpPr>
          <p:spPr bwMode="auto">
            <a:xfrm rot="21125313" flipH="1">
              <a:off x="2207" y="2127"/>
              <a:ext cx="336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 rot="21125313" flipH="1">
              <a:off x="2207" y="2112"/>
              <a:ext cx="336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4706" name="Text Box 18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22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77" name="Group 13"/>
          <p:cNvGrpSpPr>
            <a:grpSpLocks/>
          </p:cNvGrpSpPr>
          <p:nvPr/>
        </p:nvGrpSpPr>
        <p:grpSpPr bwMode="auto">
          <a:xfrm>
            <a:off x="0" y="-4763"/>
            <a:ext cx="9201150" cy="6870701"/>
            <a:chOff x="0" y="-3"/>
            <a:chExt cx="5796" cy="4328"/>
          </a:xfrm>
        </p:grpSpPr>
        <p:pic>
          <p:nvPicPr>
            <p:cNvPr id="139266" name="Picture 2" descr="96well-plate-fu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80" cy="1992"/>
            </a:xfrm>
            <a:prstGeom prst="rect">
              <a:avLst/>
            </a:prstGeom>
            <a:noFill/>
          </p:spPr>
        </p:pic>
        <p:pic>
          <p:nvPicPr>
            <p:cNvPr id="139268" name="Picture 4" descr="myeloma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3456" y="-3"/>
              <a:ext cx="2304" cy="1923"/>
            </a:xfrm>
            <a:prstGeom prst="rect">
              <a:avLst/>
            </a:prstGeom>
            <a:noFill/>
          </p:spPr>
        </p:pic>
        <p:pic>
          <p:nvPicPr>
            <p:cNvPr id="139271" name="Picture 7" descr="G412 hibridom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448"/>
              <a:ext cx="2160" cy="1872"/>
            </a:xfrm>
            <a:prstGeom prst="rect">
              <a:avLst/>
            </a:prstGeom>
            <a:noFill/>
          </p:spPr>
        </p:pic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1510" y="1628"/>
              <a:ext cx="1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b="0">
                  <a:solidFill>
                    <a:schemeClr val="bg2"/>
                  </a:solidFill>
                </a:rPr>
                <a:t>96 lyukú plate</a:t>
              </a:r>
            </a:p>
          </p:txBody>
        </p:sp>
        <p:sp>
          <p:nvSpPr>
            <p:cNvPr id="139273" name="Text Box 9"/>
            <p:cNvSpPr txBox="1">
              <a:spLocks noChangeArrowheads="1"/>
            </p:cNvSpPr>
            <p:nvPr/>
          </p:nvSpPr>
          <p:spPr bwMode="auto">
            <a:xfrm>
              <a:off x="3504" y="1580"/>
              <a:ext cx="1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b="0">
                  <a:solidFill>
                    <a:schemeClr val="folHlink"/>
                  </a:solidFill>
                </a:rPr>
                <a:t>myeloma sejtek</a:t>
              </a:r>
            </a:p>
          </p:txBody>
        </p:sp>
        <p:sp>
          <p:nvSpPr>
            <p:cNvPr id="139274" name="Text Box 10"/>
            <p:cNvSpPr txBox="1">
              <a:spLocks noChangeArrowheads="1"/>
            </p:cNvSpPr>
            <p:nvPr/>
          </p:nvSpPr>
          <p:spPr bwMode="auto">
            <a:xfrm>
              <a:off x="338" y="2492"/>
              <a:ext cx="16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chemeClr val="folHlink"/>
                  </a:solidFill>
                </a:rPr>
                <a:t>IgM termelő 4G12</a:t>
              </a:r>
            </a:p>
            <a:p>
              <a:r>
                <a:rPr lang="hu-HU" b="0">
                  <a:solidFill>
                    <a:schemeClr val="folHlink"/>
                  </a:solidFill>
                </a:rPr>
                <a:t> hybridoma sejtek</a:t>
              </a:r>
            </a:p>
          </p:txBody>
        </p:sp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2213" y="2614"/>
              <a:ext cx="3547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2800">
                  <a:solidFill>
                    <a:schemeClr val="bg2"/>
                  </a:solidFill>
                </a:rPr>
                <a:t>SZUSZPENZIÓS TENYÉSZET:</a:t>
              </a:r>
              <a:r>
                <a:rPr lang="hu-HU" sz="2800" b="0">
                  <a:solidFill>
                    <a:schemeClr val="bg2"/>
                  </a:solidFill>
                </a:rPr>
                <a:t> </a:t>
              </a:r>
            </a:p>
            <a:p>
              <a:pPr algn="l"/>
              <a:r>
                <a:rPr lang="hu-HU" sz="2800" b="0">
                  <a:solidFill>
                    <a:schemeClr val="bg2"/>
                  </a:solidFill>
                </a:rPr>
                <a:t>nem letapadó, úszó, általában</a:t>
              </a:r>
            </a:p>
            <a:p>
              <a:pPr algn="l"/>
              <a:r>
                <a:rPr lang="hu-HU" sz="2800" b="0">
                  <a:solidFill>
                    <a:schemeClr val="bg2"/>
                  </a:solidFill>
                </a:rPr>
                <a:t>hemopoetikus vagy erősen transz-</a:t>
              </a:r>
            </a:p>
            <a:p>
              <a:pPr algn="l"/>
              <a:r>
                <a:rPr lang="hu-HU" sz="2800" b="0">
                  <a:solidFill>
                    <a:schemeClr val="bg2"/>
                  </a:solidFill>
                </a:rPr>
                <a:t>formált daganatos sejtek, </a:t>
              </a:r>
            </a:p>
            <a:p>
              <a:pPr algn="l"/>
              <a:r>
                <a:rPr lang="hu-HU" sz="2800" b="0">
                  <a:solidFill>
                    <a:schemeClr val="bg2"/>
                  </a:solidFill>
                </a:rPr>
                <a:t>nem igényelnek speciális felületet.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23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41" name="Group 5"/>
          <p:cNvGrpSpPr>
            <a:grpSpLocks/>
          </p:cNvGrpSpPr>
          <p:nvPr/>
        </p:nvGrpSpPr>
        <p:grpSpPr bwMode="auto">
          <a:xfrm>
            <a:off x="1962150" y="381000"/>
            <a:ext cx="7239000" cy="6484938"/>
            <a:chOff x="1236" y="240"/>
            <a:chExt cx="4560" cy="4085"/>
          </a:xfrm>
        </p:grpSpPr>
        <p:pic>
          <p:nvPicPr>
            <p:cNvPr id="142339" name="Picture 3" descr="MONOCLONAL_ANTIBODIES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236" y="240"/>
              <a:ext cx="3288" cy="4080"/>
            </a:xfrm>
            <a:prstGeom prst="rect">
              <a:avLst/>
            </a:prstGeom>
            <a:noFill/>
          </p:spPr>
        </p:pic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25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96" name="Group 20"/>
          <p:cNvGrpSpPr>
            <a:grpSpLocks/>
          </p:cNvGrpSpPr>
          <p:nvPr/>
        </p:nvGrpSpPr>
        <p:grpSpPr bwMode="auto">
          <a:xfrm>
            <a:off x="1547813" y="303213"/>
            <a:ext cx="7653337" cy="6562725"/>
            <a:chOff x="975" y="191"/>
            <a:chExt cx="4821" cy="4134"/>
          </a:xfrm>
        </p:grpSpPr>
        <p:grpSp>
          <p:nvGrpSpPr>
            <p:cNvPr id="152594" name="Group 18"/>
            <p:cNvGrpSpPr>
              <a:grpSpLocks/>
            </p:cNvGrpSpPr>
            <p:nvPr/>
          </p:nvGrpSpPr>
          <p:grpSpPr bwMode="auto">
            <a:xfrm>
              <a:off x="975" y="191"/>
              <a:ext cx="4277" cy="3938"/>
              <a:chOff x="975" y="191"/>
              <a:chExt cx="4277" cy="3938"/>
            </a:xfrm>
          </p:grpSpPr>
          <p:grpSp>
            <p:nvGrpSpPr>
              <p:cNvPr id="152593" name="Group 17"/>
              <p:cNvGrpSpPr>
                <a:grpSpLocks/>
              </p:cNvGrpSpPr>
              <p:nvPr/>
            </p:nvGrpSpPr>
            <p:grpSpPr bwMode="auto">
              <a:xfrm>
                <a:off x="975" y="191"/>
                <a:ext cx="4277" cy="3938"/>
                <a:chOff x="975" y="191"/>
                <a:chExt cx="4277" cy="3938"/>
              </a:xfrm>
            </p:grpSpPr>
            <p:pic>
              <p:nvPicPr>
                <p:cNvPr id="152578" name="Picture 2" descr="An external file that holds a picture, illustration, etc., usually as some form of binary object. The name of referred object is ch4f33.jpg. 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6000"/>
                </a:blip>
                <a:srcRect/>
                <a:stretch>
                  <a:fillRect/>
                </a:stretch>
              </p:blipFill>
              <p:spPr bwMode="auto">
                <a:xfrm>
                  <a:off x="975" y="191"/>
                  <a:ext cx="3504" cy="3896"/>
                </a:xfrm>
                <a:prstGeom prst="rect">
                  <a:avLst/>
                </a:prstGeom>
                <a:noFill/>
              </p:spPr>
            </p:pic>
            <p:sp>
              <p:nvSpPr>
                <p:cNvPr id="15257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238" y="191"/>
                  <a:ext cx="474" cy="17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Antigén</a:t>
                  </a:r>
                </a:p>
              </p:txBody>
            </p:sp>
            <p:sp>
              <p:nvSpPr>
                <p:cNvPr id="15258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93" y="1370"/>
                  <a:ext cx="558" cy="17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Lépsejtek</a:t>
                  </a:r>
                </a:p>
              </p:txBody>
            </p:sp>
            <p:sp>
              <p:nvSpPr>
                <p:cNvPr id="15258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47" y="3956"/>
                  <a:ext cx="623" cy="17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Ellenanyag</a:t>
                  </a:r>
                </a:p>
              </p:txBody>
            </p:sp>
            <p:sp>
              <p:nvSpPr>
                <p:cNvPr id="15258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34" y="3956"/>
                  <a:ext cx="623" cy="17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Ellenanyag</a:t>
                  </a:r>
                </a:p>
              </p:txBody>
            </p:sp>
            <p:sp>
              <p:nvSpPr>
                <p:cNvPr id="15258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43" y="1370"/>
                  <a:ext cx="824" cy="17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Myeloma sejtek</a:t>
                  </a:r>
                </a:p>
              </p:txBody>
            </p:sp>
            <p:sp>
              <p:nvSpPr>
                <p:cNvPr id="15258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52" y="191"/>
                  <a:ext cx="996" cy="28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hu-HU" sz="1200">
                      <a:solidFill>
                        <a:schemeClr val="bg2"/>
                      </a:solidFill>
                    </a:rPr>
                    <a:t>Myeloma sejtvonal </a:t>
                  </a:r>
                </a:p>
                <a:p>
                  <a:r>
                    <a:rPr lang="hu-HU" sz="1200">
                      <a:solidFill>
                        <a:schemeClr val="bg2"/>
                      </a:solidFill>
                    </a:rPr>
                    <a:t>tenyészete </a:t>
                  </a:r>
                </a:p>
              </p:txBody>
            </p:sp>
            <p:sp>
              <p:nvSpPr>
                <p:cNvPr id="15258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69" y="1634"/>
                  <a:ext cx="1252" cy="288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Hibrid sejtek szelekciója </a:t>
                  </a:r>
                </a:p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és felszaporítása</a:t>
                  </a:r>
                </a:p>
              </p:txBody>
            </p:sp>
            <p:sp>
              <p:nvSpPr>
                <p:cNvPr id="15258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81" y="599"/>
                  <a:ext cx="539" cy="40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Sejtfúzió</a:t>
                  </a:r>
                </a:p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polietilén</a:t>
                  </a:r>
                </a:p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glikolban</a:t>
                  </a:r>
                </a:p>
              </p:txBody>
            </p:sp>
            <p:sp>
              <p:nvSpPr>
                <p:cNvPr id="15258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" y="2491"/>
                  <a:ext cx="853" cy="28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A kívánt klónok </a:t>
                  </a:r>
                </a:p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felszaporítása</a:t>
                  </a:r>
                </a:p>
              </p:txBody>
            </p:sp>
            <p:sp>
              <p:nvSpPr>
                <p:cNvPr id="15258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92" y="2747"/>
                  <a:ext cx="512" cy="28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hu-HU" sz="1200">
                      <a:solidFill>
                        <a:schemeClr val="bg2"/>
                      </a:solidFill>
                    </a:rPr>
                    <a:t>Tumor-</a:t>
                  </a:r>
                </a:p>
                <a:p>
                  <a:r>
                    <a:rPr lang="hu-HU" sz="1200">
                      <a:solidFill>
                        <a:schemeClr val="bg2"/>
                      </a:solidFill>
                    </a:rPr>
                    <a:t>indukció</a:t>
                  </a:r>
                </a:p>
              </p:txBody>
            </p:sp>
            <p:sp>
              <p:nvSpPr>
                <p:cNvPr id="1525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59" y="2413"/>
                  <a:ext cx="1293" cy="28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Fagyasztás</a:t>
                  </a:r>
                </a:p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Visszavétel fagyasztásból</a:t>
                  </a:r>
                </a:p>
              </p:txBody>
            </p:sp>
            <p:sp>
              <p:nvSpPr>
                <p:cNvPr id="1525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63" y="2043"/>
                  <a:ext cx="1631" cy="288"/>
                </a:xfrm>
                <a:prstGeom prst="rect">
                  <a:avLst/>
                </a:prstGeom>
                <a:solidFill>
                  <a:srgbClr val="99FF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A kívánt specifitású ellenanyagot</a:t>
                  </a:r>
                </a:p>
                <a:p>
                  <a:pPr algn="l"/>
                  <a:r>
                    <a:rPr lang="hu-HU" sz="1200">
                      <a:solidFill>
                        <a:schemeClr val="bg2"/>
                      </a:solidFill>
                    </a:rPr>
                    <a:t>termelő sejtek kiválasztása</a:t>
                  </a:r>
                </a:p>
              </p:txBody>
            </p:sp>
          </p:grpSp>
          <p:sp>
            <p:nvSpPr>
              <p:cNvPr id="152592" name="Text Box 16"/>
              <p:cNvSpPr txBox="1">
                <a:spLocks noChangeArrowheads="1"/>
              </p:cNvSpPr>
              <p:nvPr/>
            </p:nvSpPr>
            <p:spPr bwMode="auto">
              <a:xfrm>
                <a:off x="1135" y="2795"/>
                <a:ext cx="632" cy="28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200">
                    <a:solidFill>
                      <a:schemeClr val="bg2"/>
                    </a:solidFill>
                  </a:rPr>
                  <a:t>Tenyésztés</a:t>
                </a:r>
                <a:endParaRPr lang="hu-HU" sz="1400">
                  <a:solidFill>
                    <a:schemeClr val="bg2"/>
                  </a:solidFill>
                </a:endParaRPr>
              </a:p>
              <a:p>
                <a:r>
                  <a:rPr lang="hu-HU" sz="1200">
                    <a:solidFill>
                      <a:schemeClr val="bg2"/>
                    </a:solidFill>
                  </a:rPr>
                  <a:t>in vitro</a:t>
                </a:r>
              </a:p>
            </p:txBody>
          </p:sp>
        </p:grpSp>
        <p:sp>
          <p:nvSpPr>
            <p:cNvPr id="152595" name="Text Box 19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28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7" name="Group 7"/>
          <p:cNvGrpSpPr>
            <a:grpSpLocks/>
          </p:cNvGrpSpPr>
          <p:nvPr/>
        </p:nvGrpSpPr>
        <p:grpSpPr bwMode="auto">
          <a:xfrm>
            <a:off x="147638" y="908050"/>
            <a:ext cx="9067800" cy="5957888"/>
            <a:chOff x="93" y="572"/>
            <a:chExt cx="5712" cy="3753"/>
          </a:xfrm>
        </p:grpSpPr>
        <p:sp>
          <p:nvSpPr>
            <p:cNvPr id="163844" name="Text Box 4"/>
            <p:cNvSpPr txBox="1">
              <a:spLocks noChangeArrowheads="1"/>
            </p:cNvSpPr>
            <p:nvPr/>
          </p:nvSpPr>
          <p:spPr bwMode="auto">
            <a:xfrm>
              <a:off x="907" y="572"/>
              <a:ext cx="39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2800">
                  <a:solidFill>
                    <a:schemeClr val="bg2"/>
                  </a:solidFill>
                </a:rPr>
                <a:t>SPECIÁLIS TENYÉSZTÉSI TÍPUSOK</a:t>
              </a:r>
            </a:p>
          </p:txBody>
        </p:sp>
        <p:sp>
          <p:nvSpPr>
            <p:cNvPr id="163845" name="Text Box 5"/>
            <p:cNvSpPr txBox="1">
              <a:spLocks noChangeArrowheads="1"/>
            </p:cNvSpPr>
            <p:nvPr/>
          </p:nvSpPr>
          <p:spPr bwMode="auto">
            <a:xfrm>
              <a:off x="93" y="1344"/>
              <a:ext cx="5712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</a:t>
              </a:r>
              <a:r>
                <a:rPr lang="hu-HU" i="1">
                  <a:solidFill>
                    <a:schemeClr val="bg2"/>
                  </a:solidFill>
                </a:rPr>
                <a:t>Feeder layer</a:t>
              </a:r>
              <a:r>
                <a:rPr lang="hu-HU" b="0">
                  <a:solidFill>
                    <a:schemeClr val="bg2"/>
                  </a:solidFill>
                </a:rPr>
                <a:t> = Tápláló sejtréteg = sejtosztódásában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 gátolt, de még élő sejtek használata ES sejtekhez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</a:t>
              </a:r>
              <a:r>
                <a:rPr lang="hu-HU" i="1">
                  <a:solidFill>
                    <a:schemeClr val="bg2"/>
                  </a:solidFill>
                </a:rPr>
                <a:t>Tömegtenyészet</a:t>
              </a:r>
              <a:r>
                <a:rPr lang="hu-HU" b="0">
                  <a:solidFill>
                    <a:schemeClr val="bg2"/>
                  </a:solidFill>
                </a:rPr>
                <a:t> (spinner flaskák, sejtgyárak, bioreaktorok stb.)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</a:t>
              </a:r>
              <a:r>
                <a:rPr lang="hu-HU" i="1">
                  <a:solidFill>
                    <a:schemeClr val="bg2"/>
                  </a:solidFill>
                </a:rPr>
                <a:t>Mikrogyöngy</a:t>
              </a:r>
              <a:r>
                <a:rPr lang="hu-HU" b="0">
                  <a:solidFill>
                    <a:schemeClr val="bg2"/>
                  </a:solidFill>
                </a:rPr>
                <a:t>ön való tenyésztés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</a:t>
              </a:r>
              <a:r>
                <a:rPr lang="hu-HU" i="1">
                  <a:solidFill>
                    <a:schemeClr val="bg2"/>
                  </a:solidFill>
                </a:rPr>
                <a:t>Szemi-szolid médiumban</a:t>
              </a:r>
              <a:r>
                <a:rPr lang="hu-HU" b="0">
                  <a:solidFill>
                    <a:schemeClr val="bg2"/>
                  </a:solidFill>
                </a:rPr>
                <a:t> (elsősorban metilcellulóz tartalmú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 tápban) való tenyésztés hemopoetikus sejtekhez</a:t>
              </a:r>
            </a:p>
          </p:txBody>
        </p:sp>
        <p:sp>
          <p:nvSpPr>
            <p:cNvPr id="163846" name="Text Box 6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30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8" name="Group 6"/>
          <p:cNvGrpSpPr>
            <a:grpSpLocks/>
          </p:cNvGrpSpPr>
          <p:nvPr/>
        </p:nvGrpSpPr>
        <p:grpSpPr bwMode="auto">
          <a:xfrm>
            <a:off x="0" y="0"/>
            <a:ext cx="9201150" cy="6865938"/>
            <a:chOff x="0" y="0"/>
            <a:chExt cx="5796" cy="4325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66562" name="Picture 2" descr="es1R'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2000" contrast="5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40" cy="2311"/>
              </a:xfrm>
              <a:prstGeom prst="rect">
                <a:avLst/>
              </a:prstGeom>
              <a:noFill/>
            </p:spPr>
          </p:pic>
          <p:pic>
            <p:nvPicPr>
              <p:cNvPr id="66564" name="Picture 4" descr="File001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0000" contrast="30000"/>
              </a:blip>
              <a:srcRect/>
              <a:stretch>
                <a:fillRect/>
              </a:stretch>
            </p:blipFill>
            <p:spPr bwMode="auto">
              <a:xfrm>
                <a:off x="2783" y="2265"/>
                <a:ext cx="2977" cy="2055"/>
              </a:xfrm>
              <a:prstGeom prst="rect">
                <a:avLst/>
              </a:prstGeom>
              <a:noFill/>
            </p:spPr>
          </p:pic>
          <p:sp>
            <p:nvSpPr>
              <p:cNvPr id="66567" name="Text Box 7"/>
              <p:cNvSpPr txBox="1">
                <a:spLocks noChangeArrowheads="1"/>
              </p:cNvSpPr>
              <p:nvPr/>
            </p:nvSpPr>
            <p:spPr bwMode="auto">
              <a:xfrm>
                <a:off x="108" y="2876"/>
                <a:ext cx="259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b="0">
                    <a:solidFill>
                      <a:schemeClr val="bg2"/>
                    </a:solidFill>
                  </a:rPr>
                  <a:t>D3 ES (embrionális ős)sejtek</a:t>
                </a:r>
              </a:p>
              <a:p>
                <a:r>
                  <a:rPr lang="hu-HU" b="0">
                    <a:solidFill>
                      <a:schemeClr val="bg2"/>
                    </a:solidFill>
                  </a:rPr>
                  <a:t>fibroblaszt feeder layeren </a:t>
                </a:r>
              </a:p>
            </p:txBody>
          </p:sp>
          <p:sp>
            <p:nvSpPr>
              <p:cNvPr id="66568" name="Text Box 8"/>
              <p:cNvSpPr txBox="1">
                <a:spLocks noChangeArrowheads="1"/>
              </p:cNvSpPr>
              <p:nvPr/>
            </p:nvSpPr>
            <p:spPr bwMode="auto">
              <a:xfrm>
                <a:off x="3517" y="812"/>
                <a:ext cx="215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b="0">
                    <a:solidFill>
                      <a:schemeClr val="bg2"/>
                    </a:solidFill>
                  </a:rPr>
                  <a:t>R1 ES sejtek fibroblaszt</a:t>
                </a:r>
              </a:p>
              <a:p>
                <a:r>
                  <a:rPr lang="hu-HU" b="0">
                    <a:solidFill>
                      <a:schemeClr val="bg2"/>
                    </a:solidFill>
                  </a:rPr>
                  <a:t>feeder layeren</a:t>
                </a:r>
              </a:p>
            </p:txBody>
          </p:sp>
          <p:sp>
            <p:nvSpPr>
              <p:cNvPr id="66569" name="Oval 9"/>
              <p:cNvSpPr>
                <a:spLocks noChangeArrowheads="1"/>
              </p:cNvSpPr>
              <p:nvPr/>
            </p:nvSpPr>
            <p:spPr bwMode="auto">
              <a:xfrm rot="181120">
                <a:off x="336" y="288"/>
                <a:ext cx="672" cy="432"/>
              </a:xfrm>
              <a:prstGeom prst="ellips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570" name="Oval 10"/>
              <p:cNvSpPr>
                <a:spLocks noChangeArrowheads="1"/>
              </p:cNvSpPr>
              <p:nvPr/>
            </p:nvSpPr>
            <p:spPr bwMode="auto">
              <a:xfrm rot="181120">
                <a:off x="3408" y="720"/>
                <a:ext cx="623" cy="430"/>
              </a:xfrm>
              <a:prstGeom prst="ellips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572" name="Oval 12"/>
              <p:cNvSpPr>
                <a:spLocks noChangeArrowheads="1"/>
              </p:cNvSpPr>
              <p:nvPr/>
            </p:nvSpPr>
            <p:spPr bwMode="auto">
              <a:xfrm>
                <a:off x="3840" y="3648"/>
                <a:ext cx="432" cy="384"/>
              </a:xfrm>
              <a:prstGeom prst="ellips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573" name="Oval 13"/>
              <p:cNvSpPr>
                <a:spLocks noChangeArrowheads="1"/>
              </p:cNvSpPr>
              <p:nvPr/>
            </p:nvSpPr>
            <p:spPr bwMode="auto">
              <a:xfrm>
                <a:off x="0" y="2832"/>
                <a:ext cx="720" cy="384"/>
              </a:xfrm>
              <a:prstGeom prst="ellips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66914" name="Line 2"/>
              <p:cNvSpPr>
                <a:spLocks noChangeShapeType="1"/>
              </p:cNvSpPr>
              <p:nvPr/>
            </p:nvSpPr>
            <p:spPr bwMode="auto">
              <a:xfrm flipH="1">
                <a:off x="2699" y="1344"/>
                <a:ext cx="1451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166915" name="Line 3"/>
              <p:cNvSpPr>
                <a:spLocks noChangeShapeType="1"/>
              </p:cNvSpPr>
              <p:nvPr/>
            </p:nvSpPr>
            <p:spPr bwMode="auto">
              <a:xfrm>
                <a:off x="1655" y="3430"/>
                <a:ext cx="1951" cy="22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</p:grpSp>
        <p:sp>
          <p:nvSpPr>
            <p:cNvPr id="166917" name="Text Box 5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31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8" name="Group 6"/>
          <p:cNvGrpSpPr>
            <a:grpSpLocks/>
          </p:cNvGrpSpPr>
          <p:nvPr/>
        </p:nvGrpSpPr>
        <p:grpSpPr bwMode="auto">
          <a:xfrm>
            <a:off x="1346200" y="-6350"/>
            <a:ext cx="7854950" cy="6872288"/>
            <a:chOff x="848" y="-4"/>
            <a:chExt cx="4948" cy="4329"/>
          </a:xfrm>
        </p:grpSpPr>
        <p:pic>
          <p:nvPicPr>
            <p:cNvPr id="141314" name="Picture 2" descr="bewachsener_MC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1170" y="450"/>
              <a:ext cx="3419" cy="3419"/>
            </a:xfrm>
            <a:prstGeom prst="rect">
              <a:avLst/>
            </a:prstGeom>
            <a:noFill/>
          </p:spPr>
        </p:pic>
        <p:sp>
          <p:nvSpPr>
            <p:cNvPr id="141315" name="Text Box 3"/>
            <p:cNvSpPr txBox="1">
              <a:spLocks noChangeArrowheads="1"/>
            </p:cNvSpPr>
            <p:nvPr/>
          </p:nvSpPr>
          <p:spPr bwMode="auto">
            <a:xfrm>
              <a:off x="848" y="-4"/>
              <a:ext cx="38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MIKROGYÖNGYÖN TENYÉSZŐ  SEJTEK </a:t>
              </a:r>
            </a:p>
          </p:txBody>
        </p:sp>
        <p:sp>
          <p:nvSpPr>
            <p:cNvPr id="141316" name="Rectangle 4"/>
            <p:cNvSpPr>
              <a:spLocks noChangeArrowheads="1"/>
            </p:cNvSpPr>
            <p:nvPr/>
          </p:nvSpPr>
          <p:spPr bwMode="auto">
            <a:xfrm>
              <a:off x="1689" y="4028"/>
              <a:ext cx="2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Sytox orange magfestés</a:t>
              </a:r>
            </a:p>
          </p:txBody>
        </p:sp>
        <p:sp>
          <p:nvSpPr>
            <p:cNvPr id="141317" name="Text Box 5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32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>
                <a:solidFill>
                  <a:schemeClr val="bg2"/>
                </a:solidFill>
                <a:effectLst/>
              </a:rPr>
              <a:t>SEJTTENYÉSZTÉS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u-HU" sz="2800" b="1">
                <a:solidFill>
                  <a:schemeClr val="bg2"/>
                </a:solidFill>
                <a:latin typeface="Arial" charset="0"/>
              </a:rPr>
              <a:t>A  sejtek szervezeten kívüli, in vitro </a:t>
            </a:r>
          </a:p>
          <a:p>
            <a:pPr marL="0" indent="0">
              <a:buFont typeface="Wingdings" pitchFamily="2" charset="2"/>
              <a:buNone/>
            </a:pPr>
            <a:r>
              <a:rPr lang="hu-HU" sz="2800" b="1">
                <a:solidFill>
                  <a:schemeClr val="bg2"/>
                </a:solidFill>
                <a:latin typeface="Arial" charset="0"/>
              </a:rPr>
              <a:t>(=üvegben) szaporítása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09600" y="3297238"/>
            <a:ext cx="50292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800">
                <a:solidFill>
                  <a:schemeClr val="hlink"/>
                </a:solidFill>
              </a:rPr>
              <a:t>ELŐNYEI:</a:t>
            </a:r>
          </a:p>
          <a:p>
            <a:pPr algn="l"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hu-HU">
                <a:solidFill>
                  <a:srgbClr val="FFFF00"/>
                </a:solidFill>
              </a:rPr>
              <a:t> </a:t>
            </a:r>
            <a:r>
              <a:rPr lang="hu-HU">
                <a:solidFill>
                  <a:schemeClr val="bg2"/>
                </a:solidFill>
              </a:rPr>
              <a:t>Jól definiált és módosítható   </a:t>
            </a:r>
          </a:p>
          <a:p>
            <a:pPr algn="l">
              <a:spcBef>
                <a:spcPct val="50000"/>
              </a:spcBef>
            </a:pPr>
            <a:r>
              <a:rPr lang="hu-HU">
                <a:solidFill>
                  <a:schemeClr val="bg2"/>
                </a:solidFill>
              </a:rPr>
              <a:t>  környezet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bg2"/>
                </a:solidFill>
              </a:rPr>
              <a:t> Meghatározott sejttípusok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bg2"/>
                </a:solidFill>
              </a:rPr>
              <a:t> Nagy mennyiségű sejt nyerhető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bg2"/>
                </a:solidFill>
              </a:rPr>
              <a:t> Sok sejtfunkció  vizsgálható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hu-HU">
              <a:solidFill>
                <a:schemeClr val="bg2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791200" y="3344863"/>
            <a:ext cx="2816225" cy="19796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2800">
                <a:solidFill>
                  <a:srgbClr val="FF0000"/>
                </a:solidFill>
              </a:rPr>
              <a:t>TÍPUSAI:</a:t>
            </a:r>
          </a:p>
          <a:p>
            <a:pPr algn="l">
              <a:buClr>
                <a:srgbClr val="008000"/>
              </a:buClr>
              <a:buFontTx/>
              <a:buChar char="•"/>
            </a:pPr>
            <a:r>
              <a:rPr lang="hu-HU">
                <a:solidFill>
                  <a:srgbClr val="FFFF00"/>
                </a:solidFill>
              </a:rPr>
              <a:t> </a:t>
            </a:r>
            <a:r>
              <a:rPr lang="hu-HU">
                <a:solidFill>
                  <a:srgbClr val="008000"/>
                </a:solidFill>
              </a:rPr>
              <a:t>Primer tenyészet</a:t>
            </a:r>
          </a:p>
          <a:p>
            <a:pPr algn="l">
              <a:buClr>
                <a:srgbClr val="FF00FF"/>
              </a:buClr>
              <a:buFontTx/>
              <a:buChar char="•"/>
            </a:pPr>
            <a:r>
              <a:rPr lang="hu-HU">
                <a:solidFill>
                  <a:srgbClr val="FFCCFF"/>
                </a:solidFill>
              </a:rPr>
              <a:t> </a:t>
            </a:r>
            <a:r>
              <a:rPr lang="hu-HU">
                <a:solidFill>
                  <a:srgbClr val="FF00FF"/>
                </a:solidFill>
              </a:rPr>
              <a:t>Sejttörzs</a:t>
            </a:r>
          </a:p>
          <a:p>
            <a:pPr algn="l">
              <a:buClr>
                <a:srgbClr val="FFCC00"/>
              </a:buClr>
              <a:buFontTx/>
              <a:buChar char="•"/>
            </a:pPr>
            <a:r>
              <a:rPr lang="hu-HU">
                <a:solidFill>
                  <a:srgbClr val="FFFF00"/>
                </a:solidFill>
              </a:rPr>
              <a:t> </a:t>
            </a:r>
            <a:r>
              <a:rPr lang="hu-HU">
                <a:solidFill>
                  <a:srgbClr val="FF9900"/>
                </a:solidFill>
              </a:rPr>
              <a:t>Sejtvonal</a:t>
            </a:r>
          </a:p>
          <a:p>
            <a:pPr algn="l"/>
            <a:endParaRPr lang="hu-HU">
              <a:solidFill>
                <a:srgbClr val="FF99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869363" y="65611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8470900" y="20955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30" name="Group 2"/>
          <p:cNvGrpSpPr>
            <a:grpSpLocks/>
          </p:cNvGrpSpPr>
          <p:nvPr/>
        </p:nvGrpSpPr>
        <p:grpSpPr bwMode="auto">
          <a:xfrm>
            <a:off x="1331913" y="404813"/>
            <a:ext cx="7869237" cy="6461125"/>
            <a:chOff x="839" y="255"/>
            <a:chExt cx="4957" cy="4070"/>
          </a:xfrm>
        </p:grpSpPr>
        <p:pic>
          <p:nvPicPr>
            <p:cNvPr id="252931" name="Picture 3" descr="T4136-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56"/>
              <a:ext cx="3841" cy="2996"/>
            </a:xfrm>
            <a:prstGeom prst="rect">
              <a:avLst/>
            </a:prstGeom>
            <a:noFill/>
          </p:spPr>
        </p:pic>
        <p:sp>
          <p:nvSpPr>
            <p:cNvPr id="252932" name="Text Box 4"/>
            <p:cNvSpPr txBox="1">
              <a:spLocks noChangeArrowheads="1"/>
            </p:cNvSpPr>
            <p:nvPr/>
          </p:nvSpPr>
          <p:spPr bwMode="auto">
            <a:xfrm>
              <a:off x="1827" y="255"/>
              <a:ext cx="21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Sejtgyár = cell factory</a:t>
              </a:r>
            </a:p>
          </p:txBody>
        </p:sp>
        <p:sp>
          <p:nvSpPr>
            <p:cNvPr id="252933" name="Text Box 5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35</a:t>
              </a:r>
            </a:p>
          </p:txBody>
        </p:sp>
      </p:grp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381125" y="6165850"/>
            <a:ext cx="652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2000" b="0">
                <a:solidFill>
                  <a:schemeClr val="bg2"/>
                </a:solidFill>
              </a:rPr>
              <a:t>10 tenyésztőtálca, 6320 cm</a:t>
            </a:r>
            <a:r>
              <a:rPr lang="hu-HU" sz="2000" b="0" baseline="30000">
                <a:solidFill>
                  <a:schemeClr val="bg2"/>
                </a:solidFill>
              </a:rPr>
              <a:t>2</a:t>
            </a:r>
            <a:r>
              <a:rPr lang="hu-HU" sz="2000" b="0">
                <a:solidFill>
                  <a:schemeClr val="bg2"/>
                </a:solidFill>
              </a:rPr>
              <a:t> felület, 2000 ml tápfolyadék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8" name="Group 18"/>
          <p:cNvGrpSpPr>
            <a:grpSpLocks/>
          </p:cNvGrpSpPr>
          <p:nvPr/>
        </p:nvGrpSpPr>
        <p:grpSpPr bwMode="auto">
          <a:xfrm>
            <a:off x="179388" y="549275"/>
            <a:ext cx="9021762" cy="6316663"/>
            <a:chOff x="113" y="346"/>
            <a:chExt cx="5683" cy="3979"/>
          </a:xfrm>
        </p:grpSpPr>
        <p:grpSp>
          <p:nvGrpSpPr>
            <p:cNvPr id="143376" name="Group 16"/>
            <p:cNvGrpSpPr>
              <a:grpSpLocks/>
            </p:cNvGrpSpPr>
            <p:nvPr/>
          </p:nvGrpSpPr>
          <p:grpSpPr bwMode="auto">
            <a:xfrm>
              <a:off x="113" y="346"/>
              <a:ext cx="5356" cy="3974"/>
              <a:chOff x="113" y="346"/>
              <a:chExt cx="5356" cy="3974"/>
            </a:xfrm>
          </p:grpSpPr>
          <p:grpSp>
            <p:nvGrpSpPr>
              <p:cNvPr id="143374" name="Group 14"/>
              <p:cNvGrpSpPr>
                <a:grpSpLocks/>
              </p:cNvGrpSpPr>
              <p:nvPr/>
            </p:nvGrpSpPr>
            <p:grpSpPr bwMode="auto">
              <a:xfrm>
                <a:off x="113" y="346"/>
                <a:ext cx="5356" cy="2693"/>
                <a:chOff x="113" y="346"/>
                <a:chExt cx="5356" cy="2693"/>
              </a:xfrm>
            </p:grpSpPr>
            <p:pic>
              <p:nvPicPr>
                <p:cNvPr id="143366" name="Picture 6" descr="Figure 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18000"/>
                </a:blip>
                <a:srcRect t="4234"/>
                <a:stretch>
                  <a:fillRect/>
                </a:stretch>
              </p:blipFill>
              <p:spPr bwMode="auto">
                <a:xfrm>
                  <a:off x="113" y="981"/>
                  <a:ext cx="2496" cy="2058"/>
                </a:xfrm>
                <a:prstGeom prst="rect">
                  <a:avLst/>
                </a:prstGeom>
                <a:solidFill>
                  <a:schemeClr val="tx1"/>
                </a:solidFill>
                <a:ln/>
                <a:effectLst/>
              </p:spPr>
            </p:pic>
            <p:pic>
              <p:nvPicPr>
                <p:cNvPr id="143369" name="Picture 9" descr="Fig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6000" contrast="12000"/>
                </a:blip>
                <a:srcRect b="6772"/>
                <a:stretch>
                  <a:fillRect/>
                </a:stretch>
              </p:blipFill>
              <p:spPr bwMode="auto">
                <a:xfrm>
                  <a:off x="3061" y="935"/>
                  <a:ext cx="2405" cy="1996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1433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0" y="346"/>
                  <a:ext cx="517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hu-HU">
                      <a:solidFill>
                        <a:schemeClr val="bg2"/>
                      </a:solidFill>
                    </a:rPr>
                    <a:t>SZEMI-SZOLID MÉDIUMBAN TÖRTÉNŐ TENYÉSZTÉS I.</a:t>
                  </a:r>
                </a:p>
              </p:txBody>
            </p:sp>
            <p:sp>
              <p:nvSpPr>
                <p:cNvPr id="1433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89" y="962"/>
                  <a:ext cx="345" cy="15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>
                  <a:spAutoFit/>
                </a:bodyPr>
                <a:lstStyle/>
                <a:p>
                  <a:pPr algn="l"/>
                  <a:r>
                    <a:rPr lang="hu-HU" sz="1000">
                      <a:solidFill>
                        <a:schemeClr val="bg2"/>
                      </a:solidFill>
                      <a:latin typeface="Arial Unicode MS" pitchFamily="34" charset="-128"/>
                    </a:rPr>
                    <a:t>medium</a:t>
                  </a:r>
                </a:p>
              </p:txBody>
            </p:sp>
          </p:grpSp>
          <p:sp>
            <p:nvSpPr>
              <p:cNvPr id="143375" name="Text Box 15"/>
              <p:cNvSpPr txBox="1">
                <a:spLocks noChangeArrowheads="1"/>
              </p:cNvSpPr>
              <p:nvPr/>
            </p:nvSpPr>
            <p:spPr bwMode="auto">
              <a:xfrm>
                <a:off x="1294" y="3110"/>
                <a:ext cx="3171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2000" b="0">
                    <a:solidFill>
                      <a:schemeClr val="hlink"/>
                    </a:solidFill>
                  </a:rPr>
                  <a:t>Szemi-szolid médium</a:t>
                </a:r>
                <a:r>
                  <a:rPr lang="hu-HU" sz="2000" b="0">
                    <a:solidFill>
                      <a:schemeClr val="bg2"/>
                    </a:solidFill>
                  </a:rPr>
                  <a:t> = metilcellulóz alapú </a:t>
                </a:r>
              </a:p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fél-folyékony táp, nem engedi a sejtek </a:t>
                </a:r>
              </a:p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aljzathoz tapadását, de biztosítja a </a:t>
                </a:r>
              </a:p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tápanyagokat és utánozza a csontvelői </a:t>
                </a:r>
              </a:p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környezetet, általában a hemopoetikus </a:t>
                </a:r>
              </a:p>
              <a:p>
                <a:pPr algn="l"/>
                <a:r>
                  <a:rPr lang="hu-HU" sz="2000" b="0">
                    <a:solidFill>
                      <a:schemeClr val="bg2"/>
                    </a:solidFill>
                  </a:rPr>
                  <a:t>őssejtek tenyésztéséhez használják </a:t>
                </a:r>
              </a:p>
            </p:txBody>
          </p:sp>
        </p:grpSp>
        <p:sp>
          <p:nvSpPr>
            <p:cNvPr id="143377" name="Text Box 17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36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BF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692150"/>
            <a:ext cx="2990850" cy="2352675"/>
          </a:xfrm>
          <a:prstGeom prst="rect">
            <a:avLst/>
          </a:prstGeom>
          <a:noFill/>
        </p:spPr>
      </p:pic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6318250" y="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>
                <a:solidFill>
                  <a:schemeClr val="bg2"/>
                </a:solidFill>
              </a:rPr>
              <a:t>CFU-E</a:t>
            </a:r>
          </a:p>
        </p:txBody>
      </p:sp>
      <p:pic>
        <p:nvPicPr>
          <p:cNvPr id="251908" name="Picture 4" descr="BFUEghi"/>
          <p:cNvPicPr>
            <a:picLocks noChangeAspect="1" noChangeArrowheads="1"/>
          </p:cNvPicPr>
          <p:nvPr/>
        </p:nvPicPr>
        <p:blipFill>
          <a:blip r:embed="rId3" cstate="print"/>
          <a:srcRect b="50473"/>
          <a:stretch>
            <a:fillRect/>
          </a:stretch>
        </p:blipFill>
        <p:spPr bwMode="auto">
          <a:xfrm>
            <a:off x="611188" y="796925"/>
            <a:ext cx="3024187" cy="2271713"/>
          </a:xfrm>
          <a:prstGeom prst="rect">
            <a:avLst/>
          </a:prstGeom>
          <a:noFill/>
        </p:spPr>
      </p:pic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1636713" y="0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>
                <a:solidFill>
                  <a:schemeClr val="bg2"/>
                </a:solidFill>
              </a:rPr>
              <a:t>BFU-E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712788" y="404813"/>
            <a:ext cx="296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600">
                <a:solidFill>
                  <a:schemeClr val="bg2"/>
                </a:solidFill>
              </a:rPr>
              <a:t>Burst forming unit- erythroid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5376863" y="333375"/>
            <a:ext cx="305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600">
                <a:solidFill>
                  <a:schemeClr val="bg2"/>
                </a:solidFill>
              </a:rPr>
              <a:t>Colony forming unit erythroid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8820150" y="656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38</a:t>
            </a:r>
          </a:p>
        </p:txBody>
      </p:sp>
      <p:pic>
        <p:nvPicPr>
          <p:cNvPr id="251913" name="Picture 9" descr="CFU-GEMM"/>
          <p:cNvPicPr>
            <a:picLocks noChangeAspect="1" noChangeArrowheads="1"/>
          </p:cNvPicPr>
          <p:nvPr/>
        </p:nvPicPr>
        <p:blipFill>
          <a:blip r:embed="rId4" cstate="print">
            <a:lum bright="12000" contrast="24000"/>
          </a:blip>
          <a:srcRect/>
          <a:stretch>
            <a:fillRect/>
          </a:stretch>
        </p:blipFill>
        <p:spPr bwMode="auto">
          <a:xfrm>
            <a:off x="538163" y="3252788"/>
            <a:ext cx="3386137" cy="2336800"/>
          </a:xfrm>
          <a:prstGeom prst="rect">
            <a:avLst/>
          </a:prstGeom>
          <a:noFill/>
        </p:spPr>
      </p:pic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1077913" y="5589588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>
                <a:solidFill>
                  <a:schemeClr val="bg2"/>
                </a:solidFill>
              </a:rPr>
              <a:t>CFU- GEMM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0" y="6032500"/>
            <a:ext cx="4487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600">
                <a:solidFill>
                  <a:schemeClr val="bg2"/>
                </a:solidFill>
              </a:rPr>
              <a:t>CFU - GEMM = colony forming unit – </a:t>
            </a:r>
          </a:p>
          <a:p>
            <a:pPr algn="l"/>
            <a:r>
              <a:rPr lang="hu-HU" sz="1600">
                <a:solidFill>
                  <a:schemeClr val="bg2"/>
                </a:solidFill>
              </a:rPr>
              <a:t>granulocita, eritrocita, monocita, makrofág =</a:t>
            </a:r>
          </a:p>
          <a:p>
            <a:pPr algn="l"/>
            <a:r>
              <a:rPr lang="hu-HU" sz="1600">
                <a:solidFill>
                  <a:schemeClr val="bg2"/>
                </a:solidFill>
              </a:rPr>
              <a:t>Multipotens progenitor sejtek</a:t>
            </a:r>
          </a:p>
        </p:txBody>
      </p:sp>
      <p:pic>
        <p:nvPicPr>
          <p:cNvPr id="251916" name="Picture 12" descr="CFU-GM"/>
          <p:cNvPicPr>
            <a:picLocks noChangeAspect="1" noChangeArrowheads="1"/>
          </p:cNvPicPr>
          <p:nvPr/>
        </p:nvPicPr>
        <p:blipFill>
          <a:blip r:embed="rId5" cstate="print">
            <a:lum bright="6000" contrast="36000"/>
          </a:blip>
          <a:srcRect/>
          <a:stretch>
            <a:fillRect/>
          </a:stretch>
        </p:blipFill>
        <p:spPr bwMode="auto">
          <a:xfrm>
            <a:off x="5292725" y="3284538"/>
            <a:ext cx="3382963" cy="2278062"/>
          </a:xfrm>
          <a:prstGeom prst="rect">
            <a:avLst/>
          </a:prstGeom>
          <a:noFill/>
        </p:spPr>
      </p:pic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6226175" y="553085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>
                <a:solidFill>
                  <a:schemeClr val="bg2"/>
                </a:solidFill>
              </a:rPr>
              <a:t>CFU- GM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6129338" y="6048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hu-HU" b="0"/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5651500" y="6032500"/>
            <a:ext cx="29289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u-HU" sz="1600">
                <a:solidFill>
                  <a:schemeClr val="bg2"/>
                </a:solidFill>
              </a:rPr>
              <a:t>CFU - GM = colony forming unit – granulocita,  makrofág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6" name="Group 8"/>
          <p:cNvGrpSpPr>
            <a:grpSpLocks/>
          </p:cNvGrpSpPr>
          <p:nvPr/>
        </p:nvGrpSpPr>
        <p:grpSpPr bwMode="auto">
          <a:xfrm>
            <a:off x="639763" y="1052513"/>
            <a:ext cx="8561387" cy="5813425"/>
            <a:chOff x="403" y="663"/>
            <a:chExt cx="5393" cy="3662"/>
          </a:xfrm>
        </p:grpSpPr>
        <p:sp>
          <p:nvSpPr>
            <p:cNvPr id="145412" name="Text Box 4"/>
            <p:cNvSpPr txBox="1">
              <a:spLocks noChangeArrowheads="1"/>
            </p:cNvSpPr>
            <p:nvPr/>
          </p:nvSpPr>
          <p:spPr bwMode="auto">
            <a:xfrm>
              <a:off x="403" y="663"/>
              <a:ext cx="495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>
                  <a:solidFill>
                    <a:schemeClr val="bg2"/>
                  </a:solidFill>
                </a:rPr>
                <a:t>SZUSZPENZIÓS TENYÉSZETEK SEJTJEINEK</a:t>
              </a:r>
            </a:p>
            <a:p>
              <a:r>
                <a:rPr lang="hu-HU" sz="2800">
                  <a:solidFill>
                    <a:schemeClr val="bg2"/>
                  </a:solidFill>
                </a:rPr>
                <a:t> VIZSGÁLATA</a:t>
              </a:r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645" y="1945"/>
              <a:ext cx="159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hu-HU">
                  <a:solidFill>
                    <a:schemeClr val="bg2"/>
                  </a:solidFill>
                </a:rPr>
                <a:t> Kenet</a:t>
              </a:r>
            </a:p>
            <a:p>
              <a:pPr algn="l">
                <a:buFontTx/>
                <a:buChar char="•"/>
              </a:pPr>
              <a:r>
                <a:rPr lang="hu-HU">
                  <a:solidFill>
                    <a:schemeClr val="bg2"/>
                  </a:solidFill>
                </a:rPr>
                <a:t> Vastagcsepp</a:t>
              </a:r>
            </a:p>
            <a:p>
              <a:pPr algn="l">
                <a:buFontTx/>
                <a:buChar char="•"/>
              </a:pPr>
              <a:r>
                <a:rPr lang="hu-HU">
                  <a:solidFill>
                    <a:schemeClr val="bg2"/>
                  </a:solidFill>
                </a:rPr>
                <a:t> Cytocentrifuga</a:t>
              </a:r>
            </a:p>
          </p:txBody>
        </p:sp>
        <p:sp>
          <p:nvSpPr>
            <p:cNvPr id="145415" name="Text Box 7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40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1871663" y="476250"/>
            <a:ext cx="7329487" cy="6389688"/>
            <a:chOff x="1179" y="300"/>
            <a:chExt cx="4617" cy="4025"/>
          </a:xfrm>
        </p:grpSpPr>
        <p:pic>
          <p:nvPicPr>
            <p:cNvPr id="149506" name="Picture 2" descr="blood_07"/>
            <p:cNvPicPr>
              <a:picLocks noChangeAspect="1" noChangeArrowheads="1"/>
            </p:cNvPicPr>
            <p:nvPr/>
          </p:nvPicPr>
          <p:blipFill>
            <a:blip r:embed="rId2" cstate="print"/>
            <a:srcRect b="14668"/>
            <a:stretch>
              <a:fillRect/>
            </a:stretch>
          </p:blipFill>
          <p:spPr bwMode="auto">
            <a:xfrm>
              <a:off x="1179" y="1026"/>
              <a:ext cx="3402" cy="2903"/>
            </a:xfrm>
            <a:prstGeom prst="rect">
              <a:avLst/>
            </a:prstGeom>
            <a:noFill/>
          </p:spPr>
        </p:pic>
        <p:sp>
          <p:nvSpPr>
            <p:cNvPr id="149507" name="Text Box 3"/>
            <p:cNvSpPr txBox="1">
              <a:spLocks noChangeArrowheads="1"/>
            </p:cNvSpPr>
            <p:nvPr/>
          </p:nvSpPr>
          <p:spPr bwMode="auto">
            <a:xfrm>
              <a:off x="2370" y="3702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 b="0"/>
                <a:t>Kenetkészítés</a:t>
              </a:r>
            </a:p>
          </p:txBody>
        </p:sp>
        <p:sp>
          <p:nvSpPr>
            <p:cNvPr id="149508" name="Text Box 4"/>
            <p:cNvSpPr txBox="1">
              <a:spLocks noChangeArrowheads="1"/>
            </p:cNvSpPr>
            <p:nvPr/>
          </p:nvSpPr>
          <p:spPr bwMode="auto">
            <a:xfrm>
              <a:off x="1634" y="300"/>
              <a:ext cx="2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2800">
                  <a:solidFill>
                    <a:schemeClr val="bg2"/>
                  </a:solidFill>
                </a:rPr>
                <a:t>VÉRKENET KÉSZÍTÉS</a:t>
              </a:r>
            </a:p>
          </p:txBody>
        </p:sp>
        <p:sp>
          <p:nvSpPr>
            <p:cNvPr id="149509" name="Text Box 5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41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1244412500783_Cytospin4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88913"/>
            <a:ext cx="4284662" cy="3046412"/>
          </a:xfrm>
          <a:noFill/>
          <a:ln/>
        </p:spPr>
      </p:pic>
      <p:pic>
        <p:nvPicPr>
          <p:cNvPr id="253955" name="Picture 3" descr="cytospin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lum bright="12000" contrast="42000"/>
          </a:blip>
          <a:srcRect/>
          <a:stretch>
            <a:fillRect/>
          </a:stretch>
        </p:blipFill>
        <p:spPr>
          <a:xfrm>
            <a:off x="323850" y="0"/>
            <a:ext cx="4608513" cy="3457575"/>
          </a:xfrm>
          <a:noFill/>
          <a:ln/>
        </p:spPr>
      </p:pic>
      <p:pic>
        <p:nvPicPr>
          <p:cNvPr id="253956" name="Picture 4" descr="Cytology Funnels for the Shandon CytoSpin® Centrifuge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>
          <a:xfrm>
            <a:off x="3757613" y="4076700"/>
            <a:ext cx="2536825" cy="1992313"/>
          </a:xfrm>
          <a:noFill/>
          <a:ln/>
        </p:spPr>
      </p:pic>
      <p:pic>
        <p:nvPicPr>
          <p:cNvPr id="253957" name="Picture 5" descr="Cytology Spin Sli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76700"/>
            <a:ext cx="2808287" cy="1930400"/>
          </a:xfrm>
          <a:prstGeom prst="rect">
            <a:avLst/>
          </a:prstGeom>
          <a:noFill/>
        </p:spPr>
      </p:pic>
      <p:pic>
        <p:nvPicPr>
          <p:cNvPr id="253958" name="Picture 6" descr="CellCli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221163"/>
            <a:ext cx="2160588" cy="1822450"/>
          </a:xfrm>
          <a:prstGeom prst="rect">
            <a:avLst/>
          </a:prstGeom>
          <a:noFill/>
        </p:spPr>
      </p:pic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2811463" y="6400800"/>
            <a:ext cx="351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>
                <a:solidFill>
                  <a:schemeClr val="bg2"/>
                </a:solidFill>
              </a:rPr>
              <a:t>CITOCENTRIFUGÁLÁS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8820150" y="656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42</a:t>
            </a:r>
          </a:p>
        </p:txBody>
      </p:sp>
      <p:pic>
        <p:nvPicPr>
          <p:cNvPr id="253961" name="Picture 9" descr="cytospin by freakpower."/>
          <p:cNvPicPr>
            <a:picLocks noChangeAspect="1" noChangeArrowheads="1"/>
          </p:cNvPicPr>
          <p:nvPr/>
        </p:nvPicPr>
        <p:blipFill>
          <a:blip r:embed="rId7" cstate="print"/>
          <a:srcRect t="45955" r="42566"/>
          <a:stretch>
            <a:fillRect/>
          </a:stretch>
        </p:blipFill>
        <p:spPr bwMode="auto">
          <a:xfrm>
            <a:off x="3779838" y="2420938"/>
            <a:ext cx="4249737" cy="2998787"/>
          </a:xfrm>
          <a:prstGeom prst="rect">
            <a:avLst/>
          </a:prstGeom>
          <a:noFill/>
        </p:spPr>
      </p:pic>
      <p:pic>
        <p:nvPicPr>
          <p:cNvPr id="253962" name="Picture 10" descr="FP1290"/>
          <p:cNvPicPr>
            <a:picLocks noChangeAspect="1" noChangeArrowheads="1"/>
          </p:cNvPicPr>
          <p:nvPr>
            <p:ph sz="quarter" idx="4"/>
          </p:nvPr>
        </p:nvPicPr>
        <p:blipFill>
          <a:blip r:embed="rId8" cstate="print">
            <a:lum bright="-6000" contrast="36000"/>
          </a:blip>
          <a:srcRect/>
          <a:stretch>
            <a:fillRect/>
          </a:stretch>
        </p:blipFill>
        <p:spPr>
          <a:xfrm>
            <a:off x="827088" y="2312988"/>
            <a:ext cx="2849562" cy="31321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46" name="Group 26"/>
          <p:cNvGrpSpPr>
            <a:grpSpLocks/>
          </p:cNvGrpSpPr>
          <p:nvPr/>
        </p:nvGrpSpPr>
        <p:grpSpPr bwMode="auto">
          <a:xfrm>
            <a:off x="106363" y="620713"/>
            <a:ext cx="9094787" cy="6245225"/>
            <a:chOff x="67" y="391"/>
            <a:chExt cx="5729" cy="3934"/>
          </a:xfrm>
        </p:grpSpPr>
        <p:grpSp>
          <p:nvGrpSpPr>
            <p:cNvPr id="158744" name="Group 24"/>
            <p:cNvGrpSpPr>
              <a:grpSpLocks/>
            </p:cNvGrpSpPr>
            <p:nvPr/>
          </p:nvGrpSpPr>
          <p:grpSpPr bwMode="auto">
            <a:xfrm>
              <a:off x="67" y="391"/>
              <a:ext cx="5625" cy="3813"/>
              <a:chOff x="67" y="391"/>
              <a:chExt cx="5625" cy="3813"/>
            </a:xfrm>
          </p:grpSpPr>
          <p:pic>
            <p:nvPicPr>
              <p:cNvPr id="158734" name="Picture 14" descr="ar2328-4-l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6000" contrast="12000"/>
              </a:blip>
              <a:srcRect/>
              <a:stretch>
                <a:fillRect/>
              </a:stretch>
            </p:blipFill>
            <p:spPr bwMode="auto">
              <a:xfrm>
                <a:off x="67" y="798"/>
                <a:ext cx="5625" cy="2723"/>
              </a:xfrm>
              <a:prstGeom prst="rect">
                <a:avLst/>
              </a:prstGeom>
              <a:noFill/>
            </p:spPr>
          </p:pic>
          <p:sp>
            <p:nvSpPr>
              <p:cNvPr id="158735" name="Text Box 15"/>
              <p:cNvSpPr txBox="1">
                <a:spLocks noChangeArrowheads="1"/>
              </p:cNvSpPr>
              <p:nvPr/>
            </p:nvSpPr>
            <p:spPr bwMode="auto">
              <a:xfrm>
                <a:off x="1888" y="391"/>
                <a:ext cx="19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b="0">
                    <a:solidFill>
                      <a:schemeClr val="bg2"/>
                    </a:solidFill>
                  </a:rPr>
                  <a:t>FACS hisztogrammok</a:t>
                </a:r>
              </a:p>
            </p:txBody>
          </p:sp>
          <p:sp>
            <p:nvSpPr>
              <p:cNvPr id="158736" name="Text Box 16"/>
              <p:cNvSpPr txBox="1">
                <a:spLocks noChangeArrowheads="1"/>
              </p:cNvSpPr>
              <p:nvPr/>
            </p:nvSpPr>
            <p:spPr bwMode="auto">
              <a:xfrm>
                <a:off x="1253" y="3475"/>
                <a:ext cx="32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b="0">
                    <a:solidFill>
                      <a:schemeClr val="bg2"/>
                    </a:solidFill>
                  </a:rPr>
                  <a:t>Giemsa festett citocentrifugált sejtek </a:t>
                </a:r>
              </a:p>
            </p:txBody>
          </p:sp>
          <p:sp>
            <p:nvSpPr>
              <p:cNvPr id="158737" name="Text Box 17"/>
              <p:cNvSpPr txBox="1">
                <a:spLocks noChangeArrowheads="1"/>
              </p:cNvSpPr>
              <p:nvPr/>
            </p:nvSpPr>
            <p:spPr bwMode="auto">
              <a:xfrm>
                <a:off x="146" y="3775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endParaRPr lang="hu-HU" b="0" baseline="30000"/>
              </a:p>
            </p:txBody>
          </p:sp>
          <p:sp>
            <p:nvSpPr>
              <p:cNvPr id="158743" name="Text Box 23"/>
              <p:cNvSpPr txBox="1">
                <a:spLocks noChangeArrowheads="1"/>
              </p:cNvSpPr>
              <p:nvPr/>
            </p:nvSpPr>
            <p:spPr bwMode="auto">
              <a:xfrm>
                <a:off x="1043" y="3838"/>
                <a:ext cx="367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600" b="0">
                    <a:solidFill>
                      <a:schemeClr val="bg2"/>
                    </a:solidFill>
                  </a:rPr>
                  <a:t>Nyilak = dentritikus sejtek; nyílhegyek = monocita-szerű sejtek;</a:t>
                </a:r>
              </a:p>
              <a:p>
                <a:pPr algn="l"/>
                <a:r>
                  <a:rPr lang="hu-HU" sz="1600" b="0">
                    <a:solidFill>
                      <a:schemeClr val="bg2"/>
                    </a:solidFill>
                  </a:rPr>
                  <a:t>inzertek = makrofágok (e), monocita-szerű sejtek (f)  </a:t>
                </a:r>
              </a:p>
            </p:txBody>
          </p:sp>
        </p:grpSp>
        <p:sp>
          <p:nvSpPr>
            <p:cNvPr id="158745" name="Text Box 25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43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395288" y="692150"/>
            <a:ext cx="8805862" cy="6173788"/>
            <a:chOff x="249" y="436"/>
            <a:chExt cx="5547" cy="3889"/>
          </a:xfrm>
        </p:grpSpPr>
        <p:grpSp>
          <p:nvGrpSpPr>
            <p:cNvPr id="162826" name="Group 10"/>
            <p:cNvGrpSpPr>
              <a:grpSpLocks/>
            </p:cNvGrpSpPr>
            <p:nvPr/>
          </p:nvGrpSpPr>
          <p:grpSpPr bwMode="auto">
            <a:xfrm>
              <a:off x="249" y="436"/>
              <a:ext cx="5097" cy="3716"/>
              <a:chOff x="249" y="436"/>
              <a:chExt cx="5097" cy="3716"/>
            </a:xfrm>
          </p:grpSpPr>
          <p:pic>
            <p:nvPicPr>
              <p:cNvPr id="162820" name="Picture 4" descr="Unfortunately we are unable to provide accessible alternative text for this. If you require assistance to access this image, please contact help@nature.com or the author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 contrast="18000"/>
              </a:blip>
              <a:srcRect l="6563" t="66147" r="50037" b="1526"/>
              <a:stretch>
                <a:fillRect/>
              </a:stretch>
            </p:blipFill>
            <p:spPr bwMode="auto">
              <a:xfrm>
                <a:off x="249" y="1275"/>
                <a:ext cx="2223" cy="1770"/>
              </a:xfrm>
              <a:prstGeom prst="rect">
                <a:avLst/>
              </a:prstGeom>
              <a:noFill/>
            </p:spPr>
          </p:pic>
          <p:pic>
            <p:nvPicPr>
              <p:cNvPr id="16282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 contrast="18000"/>
              </a:blip>
              <a:srcRect/>
              <a:stretch>
                <a:fillRect/>
              </a:stretch>
            </p:blipFill>
            <p:spPr bwMode="auto">
              <a:xfrm>
                <a:off x="2744" y="1103"/>
                <a:ext cx="2602" cy="2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2822" name="Text Box 6"/>
              <p:cNvSpPr txBox="1">
                <a:spLocks noChangeArrowheads="1"/>
              </p:cNvSpPr>
              <p:nvPr/>
            </p:nvSpPr>
            <p:spPr bwMode="auto">
              <a:xfrm>
                <a:off x="2018" y="436"/>
                <a:ext cx="15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>
                    <a:solidFill>
                      <a:schemeClr val="bg2"/>
                    </a:solidFill>
                  </a:rPr>
                  <a:t>Dil-LDL felvétel</a:t>
                </a:r>
              </a:p>
            </p:txBody>
          </p:sp>
          <p:sp>
            <p:nvSpPr>
              <p:cNvPr id="162823" name="Text Box 7"/>
              <p:cNvSpPr txBox="1">
                <a:spLocks noChangeArrowheads="1"/>
              </p:cNvSpPr>
              <p:nvPr/>
            </p:nvSpPr>
            <p:spPr bwMode="auto">
              <a:xfrm>
                <a:off x="839" y="3294"/>
                <a:ext cx="9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>
                    <a:solidFill>
                      <a:schemeClr val="bg2"/>
                    </a:solidFill>
                  </a:rPr>
                  <a:t>Makrofág</a:t>
                </a:r>
              </a:p>
            </p:txBody>
          </p:sp>
          <p:sp>
            <p:nvSpPr>
              <p:cNvPr id="162824" name="Text Box 8"/>
              <p:cNvSpPr txBox="1">
                <a:spLocks noChangeArrowheads="1"/>
              </p:cNvSpPr>
              <p:nvPr/>
            </p:nvSpPr>
            <p:spPr bwMode="auto">
              <a:xfrm>
                <a:off x="3515" y="3294"/>
                <a:ext cx="137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>
                    <a:solidFill>
                      <a:schemeClr val="bg2"/>
                    </a:solidFill>
                  </a:rPr>
                  <a:t>Endothel  sejt</a:t>
                </a:r>
              </a:p>
            </p:txBody>
          </p:sp>
          <p:sp>
            <p:nvSpPr>
              <p:cNvPr id="162825" name="Text Box 9"/>
              <p:cNvSpPr txBox="1">
                <a:spLocks noChangeArrowheads="1"/>
              </p:cNvSpPr>
              <p:nvPr/>
            </p:nvSpPr>
            <p:spPr bwMode="auto">
              <a:xfrm>
                <a:off x="838" y="3748"/>
                <a:ext cx="40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800" b="0">
                    <a:solidFill>
                      <a:schemeClr val="bg2"/>
                    </a:solidFill>
                  </a:rPr>
                  <a:t>DiI-LDL = fluorokrómmal jelölt LDL (low density lipoprotein). </a:t>
                </a:r>
              </a:p>
              <a:p>
                <a:r>
                  <a:rPr lang="hu-HU" sz="1800" b="0">
                    <a:solidFill>
                      <a:schemeClr val="bg2"/>
                    </a:solidFill>
                  </a:rPr>
                  <a:t>Felvételére csak a makrofágok és az endothel sejtek képesek.</a:t>
                </a:r>
              </a:p>
            </p:txBody>
          </p:sp>
        </p:grpSp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44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8" name="Group 6"/>
          <p:cNvGrpSpPr>
            <a:grpSpLocks/>
          </p:cNvGrpSpPr>
          <p:nvPr/>
        </p:nvGrpSpPr>
        <p:grpSpPr bwMode="auto">
          <a:xfrm>
            <a:off x="525463" y="195263"/>
            <a:ext cx="8675687" cy="6670675"/>
            <a:chOff x="331" y="123"/>
            <a:chExt cx="5465" cy="4202"/>
          </a:xfrm>
        </p:grpSpPr>
        <p:graphicFrame>
          <p:nvGraphicFramePr>
            <p:cNvPr id="218114" name="Object 2"/>
            <p:cNvGraphicFramePr>
              <a:graphicFrameLocks noChangeAspect="1"/>
            </p:cNvGraphicFramePr>
            <p:nvPr/>
          </p:nvGraphicFramePr>
          <p:xfrm>
            <a:off x="3923" y="123"/>
            <a:ext cx="1314" cy="4073"/>
          </p:xfrm>
          <a:graphic>
            <a:graphicData uri="http://schemas.openxmlformats.org/presentationml/2006/ole">
              <p:oleObj spid="_x0000_s218114" name="Photo Editor fénykép" r:id="rId3" imgW="2085714" imgH="6466667" progId="MSPhotoEd.3">
                <p:embed/>
              </p:oleObj>
            </a:graphicData>
          </a:graphic>
        </p:graphicFrame>
        <p:sp>
          <p:nvSpPr>
            <p:cNvPr id="218115" name="Text Box 3"/>
            <p:cNvSpPr txBox="1">
              <a:spLocks noChangeArrowheads="1"/>
            </p:cNvSpPr>
            <p:nvPr/>
          </p:nvSpPr>
          <p:spPr bwMode="auto">
            <a:xfrm>
              <a:off x="331" y="1901"/>
              <a:ext cx="321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chemeClr val="bg2"/>
                  </a:solidFill>
                </a:rPr>
                <a:t>Antigének T sejt proliferációt fokozó </a:t>
              </a:r>
            </a:p>
            <a:p>
              <a:r>
                <a:rPr lang="hu-HU" b="0">
                  <a:solidFill>
                    <a:schemeClr val="bg2"/>
                  </a:solidFill>
                </a:rPr>
                <a:t>hatásának kimutatása</a:t>
              </a:r>
            </a:p>
          </p:txBody>
        </p:sp>
        <p:sp>
          <p:nvSpPr>
            <p:cNvPr id="218116" name="Text Box 4"/>
            <p:cNvSpPr txBox="1">
              <a:spLocks noChangeArrowheads="1"/>
            </p:cNvSpPr>
            <p:nvPr/>
          </p:nvSpPr>
          <p:spPr bwMode="auto">
            <a:xfrm>
              <a:off x="1034" y="2886"/>
              <a:ext cx="16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chemeClr val="bg2"/>
                  </a:solidFill>
                </a:rPr>
                <a:t> </a:t>
              </a:r>
              <a:r>
                <a:rPr lang="hu-HU">
                  <a:solidFill>
                    <a:schemeClr val="hlink"/>
                  </a:solidFill>
                </a:rPr>
                <a:t>Specifikus hatás</a:t>
              </a:r>
            </a:p>
          </p:txBody>
        </p:sp>
        <p:sp>
          <p:nvSpPr>
            <p:cNvPr id="218117" name="Text Box 5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45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978" name="Group 2"/>
          <p:cNvGraphicFramePr>
            <a:graphicFrameLocks noGrp="1"/>
          </p:cNvGraphicFramePr>
          <p:nvPr/>
        </p:nvGraphicFramePr>
        <p:xfrm>
          <a:off x="2100263" y="1125538"/>
          <a:ext cx="6096000" cy="480466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MITOGÉN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CÉLSEJT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Concanavalin A (ConA)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 sejtek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Phytohem-agglutinin (PHA)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 sejtek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Pokeweed mitogén (PWM)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 és B sejtek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Lipopoliszacharid (LPS)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 sejtek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4998" name="AutoShape 22"/>
          <p:cNvSpPr>
            <a:spLocks/>
          </p:cNvSpPr>
          <p:nvPr/>
        </p:nvSpPr>
        <p:spPr bwMode="auto">
          <a:xfrm>
            <a:off x="1619250" y="2060575"/>
            <a:ext cx="360363" cy="2881313"/>
          </a:xfrm>
          <a:prstGeom prst="leftBrace">
            <a:avLst>
              <a:gd name="adj1" fmla="val 66630"/>
              <a:gd name="adj2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4999" name="Text Box 23"/>
          <p:cNvSpPr txBox="1">
            <a:spLocks noChangeArrowheads="1"/>
          </p:cNvSpPr>
          <p:nvPr/>
        </p:nvSpPr>
        <p:spPr bwMode="auto">
          <a:xfrm rot="16200000">
            <a:off x="163513" y="3302000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2000" b="0" i="1">
                <a:solidFill>
                  <a:schemeClr val="bg2"/>
                </a:solidFill>
              </a:rPr>
              <a:t>Növényi eredetűek</a:t>
            </a:r>
          </a:p>
        </p:txBody>
      </p:sp>
      <p:sp>
        <p:nvSpPr>
          <p:cNvPr id="255000" name="Text Box 24"/>
          <p:cNvSpPr txBox="1">
            <a:spLocks noChangeArrowheads="1"/>
          </p:cNvSpPr>
          <p:nvPr/>
        </p:nvSpPr>
        <p:spPr bwMode="auto">
          <a:xfrm>
            <a:off x="468313" y="5157788"/>
            <a:ext cx="1427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0" i="1">
                <a:solidFill>
                  <a:schemeClr val="bg2"/>
                </a:solidFill>
              </a:rPr>
              <a:t>Bakteriális </a:t>
            </a:r>
          </a:p>
          <a:p>
            <a:r>
              <a:rPr lang="hu-HU" sz="2000" b="0" i="1">
                <a:solidFill>
                  <a:schemeClr val="bg2"/>
                </a:solidFill>
              </a:rPr>
              <a:t>eredetű</a:t>
            </a:r>
          </a:p>
        </p:txBody>
      </p:sp>
      <p:sp>
        <p:nvSpPr>
          <p:cNvPr id="255001" name="Text Box 25"/>
          <p:cNvSpPr txBox="1">
            <a:spLocks noChangeArrowheads="1"/>
          </p:cNvSpPr>
          <p:nvPr/>
        </p:nvSpPr>
        <p:spPr bwMode="auto">
          <a:xfrm>
            <a:off x="1455738" y="207963"/>
            <a:ext cx="661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>
                <a:solidFill>
                  <a:schemeClr val="bg2"/>
                </a:solidFill>
              </a:rPr>
              <a:t>Limfociták blasztosítására használt anyagok</a:t>
            </a:r>
          </a:p>
        </p:txBody>
      </p:sp>
      <p:sp>
        <p:nvSpPr>
          <p:cNvPr id="255002" name="Text Box 26"/>
          <p:cNvSpPr txBox="1">
            <a:spLocks noChangeArrowheads="1"/>
          </p:cNvSpPr>
          <p:nvPr/>
        </p:nvSpPr>
        <p:spPr bwMode="auto">
          <a:xfrm>
            <a:off x="373063" y="6156325"/>
            <a:ext cx="839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0">
                <a:solidFill>
                  <a:schemeClr val="bg2"/>
                </a:solidFill>
              </a:rPr>
              <a:t>Sejtproliferációt indukáló hatásuk hasonló az antigének által kiváltotthoz, </a:t>
            </a:r>
          </a:p>
          <a:p>
            <a:r>
              <a:rPr lang="hu-HU" sz="2000" b="0">
                <a:solidFill>
                  <a:schemeClr val="bg2"/>
                </a:solidFill>
              </a:rPr>
              <a:t>de</a:t>
            </a:r>
            <a:r>
              <a:rPr lang="hu-HU" sz="2000" b="0">
                <a:solidFill>
                  <a:schemeClr val="hlink"/>
                </a:solidFill>
              </a:rPr>
              <a:t> aspecifikus</a:t>
            </a:r>
          </a:p>
        </p:txBody>
      </p:sp>
      <p:sp>
        <p:nvSpPr>
          <p:cNvPr id="255003" name="Text Box 27"/>
          <p:cNvSpPr txBox="1">
            <a:spLocks noChangeArrowheads="1"/>
          </p:cNvSpPr>
          <p:nvPr/>
        </p:nvSpPr>
        <p:spPr bwMode="auto">
          <a:xfrm>
            <a:off x="8820150" y="656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62" name="Group 46"/>
          <p:cNvGrpSpPr>
            <a:grpSpLocks/>
          </p:cNvGrpSpPr>
          <p:nvPr/>
        </p:nvGrpSpPr>
        <p:grpSpPr bwMode="auto">
          <a:xfrm>
            <a:off x="0" y="485775"/>
            <a:ext cx="9151938" cy="6380163"/>
            <a:chOff x="0" y="306"/>
            <a:chExt cx="5765" cy="4019"/>
          </a:xfrm>
        </p:grpSpPr>
        <p:grpSp>
          <p:nvGrpSpPr>
            <p:cNvPr id="111660" name="Group 44"/>
            <p:cNvGrpSpPr>
              <a:grpSpLocks/>
            </p:cNvGrpSpPr>
            <p:nvPr/>
          </p:nvGrpSpPr>
          <p:grpSpPr bwMode="auto">
            <a:xfrm>
              <a:off x="0" y="306"/>
              <a:ext cx="5680" cy="3722"/>
              <a:chOff x="0" y="306"/>
              <a:chExt cx="5680" cy="3722"/>
            </a:xfrm>
          </p:grpSpPr>
          <p:sp>
            <p:nvSpPr>
              <p:cNvPr id="111618" name="Text Box 2"/>
              <p:cNvSpPr txBox="1">
                <a:spLocks noChangeArrowheads="1"/>
              </p:cNvSpPr>
              <p:nvPr/>
            </p:nvSpPr>
            <p:spPr bwMode="auto">
              <a:xfrm>
                <a:off x="2016" y="306"/>
                <a:ext cx="162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hu-HU" sz="3200">
                    <a:solidFill>
                      <a:srgbClr val="FF00FF"/>
                    </a:solidFill>
                  </a:rPr>
                  <a:t>SEJTTÖRZS</a:t>
                </a:r>
                <a:endParaRPr lang="en-US" sz="3200">
                  <a:solidFill>
                    <a:srgbClr val="FF00FF"/>
                  </a:solidFill>
                </a:endParaRPr>
              </a:p>
            </p:txBody>
          </p:sp>
          <p:sp>
            <p:nvSpPr>
              <p:cNvPr id="111619" name="Text Box 3"/>
              <p:cNvSpPr txBox="1">
                <a:spLocks noChangeArrowheads="1"/>
              </p:cNvSpPr>
              <p:nvPr/>
            </p:nvSpPr>
            <p:spPr bwMode="auto">
              <a:xfrm>
                <a:off x="1056" y="859"/>
                <a:ext cx="238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>
                  <a:buFontTx/>
                  <a:buChar char="•"/>
                </a:pPr>
                <a:r>
                  <a:rPr lang="en-US">
                    <a:solidFill>
                      <a:schemeClr val="bg2"/>
                    </a:solidFill>
                  </a:rPr>
                  <a:t> </a:t>
                </a:r>
                <a:r>
                  <a:rPr lang="hu-HU" b="0">
                    <a:solidFill>
                      <a:schemeClr val="bg2"/>
                    </a:solidFill>
                  </a:rPr>
                  <a:t>Primer tenyészetből</a:t>
                </a:r>
                <a:r>
                  <a:rPr lang="hu-HU" sz="2800" b="0">
                    <a:solidFill>
                      <a:schemeClr val="bg2"/>
                    </a:solidFill>
                  </a:rPr>
                  <a:t> </a:t>
                </a:r>
                <a:r>
                  <a:rPr lang="hu-HU" b="0">
                    <a:solidFill>
                      <a:schemeClr val="bg2"/>
                    </a:solidFill>
                  </a:rPr>
                  <a:t>ered</a:t>
                </a:r>
                <a:endParaRPr lang="en-US" b="0">
                  <a:solidFill>
                    <a:schemeClr val="bg2"/>
                  </a:solidFill>
                </a:endParaRPr>
              </a:p>
            </p:txBody>
          </p:sp>
          <p:sp>
            <p:nvSpPr>
              <p:cNvPr id="111621" name="Freeform 5"/>
              <p:cNvSpPr>
                <a:spLocks/>
              </p:cNvSpPr>
              <p:nvPr/>
            </p:nvSpPr>
            <p:spPr bwMode="auto">
              <a:xfrm>
                <a:off x="288" y="1627"/>
                <a:ext cx="561" cy="394"/>
              </a:xfrm>
              <a:custGeom>
                <a:avLst/>
                <a:gdLst/>
                <a:ahLst/>
                <a:cxnLst>
                  <a:cxn ang="0">
                    <a:pos x="6" y="288"/>
                  </a:cxn>
                  <a:cxn ang="0">
                    <a:pos x="102" y="53"/>
                  </a:cxn>
                  <a:cxn ang="0">
                    <a:pos x="230" y="32"/>
                  </a:cxn>
                  <a:cxn ang="0">
                    <a:pos x="294" y="10"/>
                  </a:cxn>
                  <a:cxn ang="0">
                    <a:pos x="326" y="0"/>
                  </a:cxn>
                  <a:cxn ang="0">
                    <a:pos x="486" y="42"/>
                  </a:cxn>
                  <a:cxn ang="0">
                    <a:pos x="400" y="320"/>
                  </a:cxn>
                  <a:cxn ang="0">
                    <a:pos x="251" y="362"/>
                  </a:cxn>
                  <a:cxn ang="0">
                    <a:pos x="187" y="384"/>
                  </a:cxn>
                  <a:cxn ang="0">
                    <a:pos x="155" y="394"/>
                  </a:cxn>
                  <a:cxn ang="0">
                    <a:pos x="80" y="373"/>
                  </a:cxn>
                  <a:cxn ang="0">
                    <a:pos x="16" y="330"/>
                  </a:cxn>
                  <a:cxn ang="0">
                    <a:pos x="6" y="288"/>
                  </a:cxn>
                </a:cxnLst>
                <a:rect l="0" t="0" r="r" b="b"/>
                <a:pathLst>
                  <a:path w="561" h="394">
                    <a:moveTo>
                      <a:pt x="6" y="288"/>
                    </a:moveTo>
                    <a:cubicBezTo>
                      <a:pt x="16" y="232"/>
                      <a:pt x="41" y="73"/>
                      <a:pt x="102" y="53"/>
                    </a:cubicBezTo>
                    <a:cubicBezTo>
                      <a:pt x="164" y="31"/>
                      <a:pt x="122" y="43"/>
                      <a:pt x="230" y="32"/>
                    </a:cubicBezTo>
                    <a:cubicBezTo>
                      <a:pt x="251" y="24"/>
                      <a:pt x="272" y="17"/>
                      <a:pt x="294" y="10"/>
                    </a:cubicBezTo>
                    <a:cubicBezTo>
                      <a:pt x="304" y="6"/>
                      <a:pt x="326" y="0"/>
                      <a:pt x="326" y="0"/>
                    </a:cubicBezTo>
                    <a:cubicBezTo>
                      <a:pt x="386" y="8"/>
                      <a:pt x="429" y="24"/>
                      <a:pt x="486" y="42"/>
                    </a:cubicBezTo>
                    <a:cubicBezTo>
                      <a:pt x="561" y="120"/>
                      <a:pt x="483" y="273"/>
                      <a:pt x="400" y="320"/>
                    </a:cubicBezTo>
                    <a:cubicBezTo>
                      <a:pt x="359" y="342"/>
                      <a:pt x="294" y="347"/>
                      <a:pt x="251" y="362"/>
                    </a:cubicBezTo>
                    <a:cubicBezTo>
                      <a:pt x="229" y="369"/>
                      <a:pt x="208" y="376"/>
                      <a:pt x="187" y="384"/>
                    </a:cubicBezTo>
                    <a:cubicBezTo>
                      <a:pt x="176" y="387"/>
                      <a:pt x="155" y="394"/>
                      <a:pt x="155" y="394"/>
                    </a:cubicBezTo>
                    <a:cubicBezTo>
                      <a:pt x="145" y="391"/>
                      <a:pt x="91" y="380"/>
                      <a:pt x="80" y="373"/>
                    </a:cubicBezTo>
                    <a:cubicBezTo>
                      <a:pt x="0" y="319"/>
                      <a:pt x="92" y="356"/>
                      <a:pt x="16" y="330"/>
                    </a:cubicBezTo>
                    <a:cubicBezTo>
                      <a:pt x="12" y="316"/>
                      <a:pt x="6" y="288"/>
                      <a:pt x="6" y="288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22" name="Text Box 6"/>
              <p:cNvSpPr txBox="1">
                <a:spLocks noChangeArrowheads="1"/>
              </p:cNvSpPr>
              <p:nvPr/>
            </p:nvSpPr>
            <p:spPr bwMode="auto">
              <a:xfrm>
                <a:off x="0" y="2108"/>
                <a:ext cx="1359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hu-HU" i="1">
                    <a:solidFill>
                      <a:schemeClr val="bg2"/>
                    </a:solidFill>
                  </a:rPr>
                  <a:t>Szövetdarab</a:t>
                </a:r>
              </a:p>
              <a:p>
                <a:pPr algn="l" eaLnBrk="0" hangingPunct="0"/>
                <a:r>
                  <a:rPr lang="hu-HU" i="1">
                    <a:solidFill>
                      <a:schemeClr val="bg2"/>
                    </a:solidFill>
                  </a:rPr>
                  <a:t>=explantátum</a:t>
                </a:r>
                <a:endParaRPr lang="en-US" i="1">
                  <a:solidFill>
                    <a:schemeClr val="bg2"/>
                  </a:solidFill>
                </a:endParaRPr>
              </a:p>
            </p:txBody>
          </p:sp>
          <p:sp>
            <p:nvSpPr>
              <p:cNvPr id="111624" name="Text Box 8"/>
              <p:cNvSpPr txBox="1">
                <a:spLocks noChangeArrowheads="1"/>
              </p:cNvSpPr>
              <p:nvPr/>
            </p:nvSpPr>
            <p:spPr bwMode="auto">
              <a:xfrm>
                <a:off x="913" y="1590"/>
                <a:ext cx="86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hu-HU" b="0">
                    <a:solidFill>
                      <a:schemeClr val="bg2"/>
                    </a:solidFill>
                  </a:rPr>
                  <a:t>Sejtek</a:t>
                </a:r>
                <a:r>
                  <a:rPr lang="hu-HU">
                    <a:solidFill>
                      <a:schemeClr val="bg2"/>
                    </a:solidFill>
                  </a:rPr>
                  <a:t> </a:t>
                </a:r>
              </a:p>
              <a:p>
                <a:pPr eaLnBrk="0" hangingPunct="0"/>
                <a:r>
                  <a:rPr lang="hu-HU" b="0">
                    <a:solidFill>
                      <a:schemeClr val="bg2"/>
                    </a:solidFill>
                  </a:rPr>
                  <a:t>izolálása</a:t>
                </a:r>
                <a:endParaRPr lang="en-US" b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111625" name="Group 9"/>
              <p:cNvGrpSpPr>
                <a:grpSpLocks/>
              </p:cNvGrpSpPr>
              <p:nvPr/>
            </p:nvGrpSpPr>
            <p:grpSpPr bwMode="auto">
              <a:xfrm>
                <a:off x="1895" y="1781"/>
                <a:ext cx="768" cy="554"/>
                <a:chOff x="2304" y="1803"/>
                <a:chExt cx="768" cy="554"/>
              </a:xfrm>
            </p:grpSpPr>
            <p:sp>
              <p:nvSpPr>
                <p:cNvPr id="111626" name="Freeform 10"/>
                <p:cNvSpPr>
                  <a:spLocks/>
                </p:cNvSpPr>
                <p:nvPr/>
              </p:nvSpPr>
              <p:spPr bwMode="auto">
                <a:xfrm rot="3515357">
                  <a:off x="2544" y="1824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27" name="Freeform 11"/>
                <p:cNvSpPr>
                  <a:spLocks/>
                </p:cNvSpPr>
                <p:nvPr/>
              </p:nvSpPr>
              <p:spPr bwMode="auto">
                <a:xfrm rot="-4155505">
                  <a:off x="2496" y="1968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28" name="Freeform 12"/>
                <p:cNvSpPr>
                  <a:spLocks/>
                </p:cNvSpPr>
                <p:nvPr/>
              </p:nvSpPr>
              <p:spPr bwMode="auto">
                <a:xfrm rot="4346527">
                  <a:off x="2736" y="1824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29" name="Freeform 13"/>
                <p:cNvSpPr>
                  <a:spLocks/>
                </p:cNvSpPr>
                <p:nvPr/>
              </p:nvSpPr>
              <p:spPr bwMode="auto">
                <a:xfrm>
                  <a:off x="2448" y="2160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30" name="Freeform 14"/>
                <p:cNvSpPr>
                  <a:spLocks/>
                </p:cNvSpPr>
                <p:nvPr/>
              </p:nvSpPr>
              <p:spPr bwMode="auto">
                <a:xfrm>
                  <a:off x="2688" y="2016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31" name="Freeform 15"/>
                <p:cNvSpPr>
                  <a:spLocks/>
                </p:cNvSpPr>
                <p:nvPr/>
              </p:nvSpPr>
              <p:spPr bwMode="auto">
                <a:xfrm rot="-857669">
                  <a:off x="2688" y="2160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32" name="Freeform 16"/>
                <p:cNvSpPr>
                  <a:spLocks/>
                </p:cNvSpPr>
                <p:nvPr/>
              </p:nvSpPr>
              <p:spPr bwMode="auto">
                <a:xfrm>
                  <a:off x="2928" y="1968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33" name="Freeform 17"/>
                <p:cNvSpPr>
                  <a:spLocks/>
                </p:cNvSpPr>
                <p:nvPr/>
              </p:nvSpPr>
              <p:spPr bwMode="auto">
                <a:xfrm>
                  <a:off x="2304" y="1968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34" name="Freeform 18"/>
                <p:cNvSpPr>
                  <a:spLocks/>
                </p:cNvSpPr>
                <p:nvPr/>
              </p:nvSpPr>
              <p:spPr bwMode="auto">
                <a:xfrm>
                  <a:off x="2880" y="2160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35" name="Freeform 19"/>
                <p:cNvSpPr>
                  <a:spLocks/>
                </p:cNvSpPr>
                <p:nvPr/>
              </p:nvSpPr>
              <p:spPr bwMode="auto">
                <a:xfrm>
                  <a:off x="2544" y="2256"/>
                  <a:ext cx="144" cy="101"/>
                </a:xfrm>
                <a:custGeom>
                  <a:avLst/>
                  <a:gdLst/>
                  <a:ahLst/>
                  <a:cxnLst>
                    <a:cxn ang="0">
                      <a:pos x="6" y="288"/>
                    </a:cxn>
                    <a:cxn ang="0">
                      <a:pos x="102" y="53"/>
                    </a:cxn>
                    <a:cxn ang="0">
                      <a:pos x="230" y="32"/>
                    </a:cxn>
                    <a:cxn ang="0">
                      <a:pos x="294" y="10"/>
                    </a:cxn>
                    <a:cxn ang="0">
                      <a:pos x="326" y="0"/>
                    </a:cxn>
                    <a:cxn ang="0">
                      <a:pos x="486" y="42"/>
                    </a:cxn>
                    <a:cxn ang="0">
                      <a:pos x="400" y="320"/>
                    </a:cxn>
                    <a:cxn ang="0">
                      <a:pos x="251" y="362"/>
                    </a:cxn>
                    <a:cxn ang="0">
                      <a:pos x="187" y="384"/>
                    </a:cxn>
                    <a:cxn ang="0">
                      <a:pos x="155" y="394"/>
                    </a:cxn>
                    <a:cxn ang="0">
                      <a:pos x="80" y="373"/>
                    </a:cxn>
                    <a:cxn ang="0">
                      <a:pos x="16" y="330"/>
                    </a:cxn>
                    <a:cxn ang="0">
                      <a:pos x="6" y="288"/>
                    </a:cxn>
                  </a:cxnLst>
                  <a:rect l="0" t="0" r="r" b="b"/>
                  <a:pathLst>
                    <a:path w="561" h="394">
                      <a:moveTo>
                        <a:pt x="6" y="288"/>
                      </a:moveTo>
                      <a:cubicBezTo>
                        <a:pt x="16" y="232"/>
                        <a:pt x="41" y="73"/>
                        <a:pt x="102" y="53"/>
                      </a:cubicBezTo>
                      <a:cubicBezTo>
                        <a:pt x="164" y="31"/>
                        <a:pt x="122" y="43"/>
                        <a:pt x="230" y="32"/>
                      </a:cubicBezTo>
                      <a:cubicBezTo>
                        <a:pt x="251" y="24"/>
                        <a:pt x="272" y="17"/>
                        <a:pt x="294" y="10"/>
                      </a:cubicBezTo>
                      <a:cubicBezTo>
                        <a:pt x="304" y="6"/>
                        <a:pt x="326" y="0"/>
                        <a:pt x="326" y="0"/>
                      </a:cubicBezTo>
                      <a:cubicBezTo>
                        <a:pt x="386" y="8"/>
                        <a:pt x="429" y="24"/>
                        <a:pt x="486" y="42"/>
                      </a:cubicBezTo>
                      <a:cubicBezTo>
                        <a:pt x="561" y="120"/>
                        <a:pt x="483" y="273"/>
                        <a:pt x="400" y="320"/>
                      </a:cubicBezTo>
                      <a:cubicBezTo>
                        <a:pt x="359" y="342"/>
                        <a:pt x="294" y="347"/>
                        <a:pt x="251" y="362"/>
                      </a:cubicBezTo>
                      <a:cubicBezTo>
                        <a:pt x="229" y="369"/>
                        <a:pt x="208" y="376"/>
                        <a:pt x="187" y="384"/>
                      </a:cubicBezTo>
                      <a:cubicBezTo>
                        <a:pt x="176" y="387"/>
                        <a:pt x="155" y="394"/>
                        <a:pt x="155" y="394"/>
                      </a:cubicBezTo>
                      <a:cubicBezTo>
                        <a:pt x="145" y="391"/>
                        <a:pt x="91" y="380"/>
                        <a:pt x="80" y="373"/>
                      </a:cubicBezTo>
                      <a:cubicBezTo>
                        <a:pt x="0" y="319"/>
                        <a:pt x="92" y="356"/>
                        <a:pt x="16" y="330"/>
                      </a:cubicBezTo>
                      <a:cubicBezTo>
                        <a:pt x="12" y="316"/>
                        <a:pt x="6" y="288"/>
                        <a:pt x="6" y="288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11636" name="Line 20"/>
              <p:cNvSpPr>
                <a:spLocks noChangeShapeType="1"/>
              </p:cNvSpPr>
              <p:nvPr/>
            </p:nvSpPr>
            <p:spPr bwMode="auto">
              <a:xfrm>
                <a:off x="1127" y="216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37" name="Text Box 21"/>
              <p:cNvSpPr txBox="1">
                <a:spLocks noChangeArrowheads="1"/>
              </p:cNvSpPr>
              <p:nvPr/>
            </p:nvSpPr>
            <p:spPr bwMode="auto">
              <a:xfrm>
                <a:off x="1920" y="2402"/>
                <a:ext cx="6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hu-HU" b="0">
                    <a:solidFill>
                      <a:schemeClr val="bg2"/>
                    </a:solidFill>
                  </a:rPr>
                  <a:t>sejtek</a:t>
                </a:r>
                <a:endParaRPr lang="en-US" b="0">
                  <a:solidFill>
                    <a:schemeClr val="bg2"/>
                  </a:solidFill>
                </a:endParaRPr>
              </a:p>
            </p:txBody>
          </p:sp>
          <p:sp>
            <p:nvSpPr>
              <p:cNvPr id="111639" name="Line 23"/>
              <p:cNvSpPr>
                <a:spLocks noChangeShapeType="1"/>
              </p:cNvSpPr>
              <p:nvPr/>
            </p:nvSpPr>
            <p:spPr bwMode="auto">
              <a:xfrm>
                <a:off x="2757" y="181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0" name="Text Box 24"/>
              <p:cNvSpPr txBox="1">
                <a:spLocks noChangeArrowheads="1"/>
              </p:cNvSpPr>
              <p:nvPr/>
            </p:nvSpPr>
            <p:spPr bwMode="auto">
              <a:xfrm>
                <a:off x="2589" y="1340"/>
                <a:ext cx="98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hu-HU" b="0">
                    <a:solidFill>
                      <a:schemeClr val="bg2"/>
                    </a:solidFill>
                  </a:rPr>
                  <a:t>Sejtek</a:t>
                </a:r>
              </a:p>
              <a:p>
                <a:pPr eaLnBrk="0" hangingPunct="0"/>
                <a:r>
                  <a:rPr lang="hu-HU" b="0">
                    <a:solidFill>
                      <a:schemeClr val="bg2"/>
                    </a:solidFill>
                  </a:rPr>
                  <a:t> kiültetése</a:t>
                </a:r>
                <a:endParaRPr lang="en-US" b="0">
                  <a:solidFill>
                    <a:schemeClr val="bg2"/>
                  </a:solidFill>
                </a:endParaRPr>
              </a:p>
            </p:txBody>
          </p:sp>
          <p:sp>
            <p:nvSpPr>
              <p:cNvPr id="111641" name="Oval 25"/>
              <p:cNvSpPr>
                <a:spLocks noChangeArrowheads="1"/>
              </p:cNvSpPr>
              <p:nvPr/>
            </p:nvSpPr>
            <p:spPr bwMode="auto">
              <a:xfrm>
                <a:off x="3566" y="1912"/>
                <a:ext cx="1488" cy="157"/>
              </a:xfrm>
              <a:prstGeom prst="ellipse">
                <a:avLst/>
              </a:prstGeom>
              <a:solidFill>
                <a:srgbClr val="DDDDDD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2" name="Line 26"/>
              <p:cNvSpPr>
                <a:spLocks noChangeShapeType="1"/>
              </p:cNvSpPr>
              <p:nvPr/>
            </p:nvSpPr>
            <p:spPr bwMode="auto">
              <a:xfrm rot="20839330" flipH="1">
                <a:off x="3544" y="1842"/>
                <a:ext cx="33" cy="14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3" name="Line 27"/>
              <p:cNvSpPr>
                <a:spLocks noChangeShapeType="1"/>
              </p:cNvSpPr>
              <p:nvPr/>
            </p:nvSpPr>
            <p:spPr bwMode="auto">
              <a:xfrm>
                <a:off x="5057" y="1842"/>
                <a:ext cx="4" cy="14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4" name="Freeform 28"/>
              <p:cNvSpPr>
                <a:spLocks/>
              </p:cNvSpPr>
              <p:nvPr/>
            </p:nvSpPr>
            <p:spPr bwMode="auto">
              <a:xfrm>
                <a:off x="3573" y="1989"/>
                <a:ext cx="1488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48"/>
                  </a:cxn>
                  <a:cxn ang="0">
                    <a:pos x="576" y="48"/>
                  </a:cxn>
                  <a:cxn ang="0">
                    <a:pos x="720" y="48"/>
                  </a:cxn>
                  <a:cxn ang="0">
                    <a:pos x="912" y="0"/>
                  </a:cxn>
                </a:cxnLst>
                <a:rect l="0" t="0" r="r" b="b"/>
                <a:pathLst>
                  <a:path w="912" h="56">
                    <a:moveTo>
                      <a:pt x="0" y="0"/>
                    </a:moveTo>
                    <a:cubicBezTo>
                      <a:pt x="48" y="20"/>
                      <a:pt x="96" y="40"/>
                      <a:pt x="192" y="48"/>
                    </a:cubicBezTo>
                    <a:cubicBezTo>
                      <a:pt x="288" y="56"/>
                      <a:pt x="488" y="48"/>
                      <a:pt x="576" y="48"/>
                    </a:cubicBezTo>
                    <a:cubicBezTo>
                      <a:pt x="664" y="48"/>
                      <a:pt x="664" y="55"/>
                      <a:pt x="720" y="48"/>
                    </a:cubicBezTo>
                    <a:cubicBezTo>
                      <a:pt x="775" y="40"/>
                      <a:pt x="843" y="20"/>
                      <a:pt x="912" y="0"/>
                    </a:cubicBezTo>
                  </a:path>
                </a:pathLst>
              </a:custGeom>
              <a:noFill/>
              <a:ln w="28575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5" name="Freeform 29"/>
              <p:cNvSpPr>
                <a:spLocks/>
              </p:cNvSpPr>
              <p:nvPr/>
            </p:nvSpPr>
            <p:spPr bwMode="auto">
              <a:xfrm rot="2001522">
                <a:off x="3573" y="1910"/>
                <a:ext cx="157" cy="110"/>
              </a:xfrm>
              <a:custGeom>
                <a:avLst/>
                <a:gdLst/>
                <a:ahLst/>
                <a:cxnLst>
                  <a:cxn ang="0">
                    <a:pos x="6" y="288"/>
                  </a:cxn>
                  <a:cxn ang="0">
                    <a:pos x="102" y="53"/>
                  </a:cxn>
                  <a:cxn ang="0">
                    <a:pos x="230" y="32"/>
                  </a:cxn>
                  <a:cxn ang="0">
                    <a:pos x="294" y="10"/>
                  </a:cxn>
                  <a:cxn ang="0">
                    <a:pos x="326" y="0"/>
                  </a:cxn>
                  <a:cxn ang="0">
                    <a:pos x="486" y="42"/>
                  </a:cxn>
                  <a:cxn ang="0">
                    <a:pos x="400" y="320"/>
                  </a:cxn>
                  <a:cxn ang="0">
                    <a:pos x="251" y="362"/>
                  </a:cxn>
                  <a:cxn ang="0">
                    <a:pos x="187" y="384"/>
                  </a:cxn>
                  <a:cxn ang="0">
                    <a:pos x="155" y="394"/>
                  </a:cxn>
                  <a:cxn ang="0">
                    <a:pos x="80" y="373"/>
                  </a:cxn>
                  <a:cxn ang="0">
                    <a:pos x="16" y="330"/>
                  </a:cxn>
                  <a:cxn ang="0">
                    <a:pos x="6" y="288"/>
                  </a:cxn>
                </a:cxnLst>
                <a:rect l="0" t="0" r="r" b="b"/>
                <a:pathLst>
                  <a:path w="561" h="394">
                    <a:moveTo>
                      <a:pt x="6" y="288"/>
                    </a:moveTo>
                    <a:cubicBezTo>
                      <a:pt x="16" y="232"/>
                      <a:pt x="41" y="73"/>
                      <a:pt x="102" y="53"/>
                    </a:cubicBezTo>
                    <a:cubicBezTo>
                      <a:pt x="164" y="31"/>
                      <a:pt x="122" y="43"/>
                      <a:pt x="230" y="32"/>
                    </a:cubicBezTo>
                    <a:cubicBezTo>
                      <a:pt x="251" y="24"/>
                      <a:pt x="272" y="17"/>
                      <a:pt x="294" y="10"/>
                    </a:cubicBezTo>
                    <a:cubicBezTo>
                      <a:pt x="304" y="6"/>
                      <a:pt x="326" y="0"/>
                      <a:pt x="326" y="0"/>
                    </a:cubicBezTo>
                    <a:cubicBezTo>
                      <a:pt x="386" y="8"/>
                      <a:pt x="429" y="24"/>
                      <a:pt x="486" y="42"/>
                    </a:cubicBezTo>
                    <a:cubicBezTo>
                      <a:pt x="561" y="120"/>
                      <a:pt x="483" y="273"/>
                      <a:pt x="400" y="320"/>
                    </a:cubicBezTo>
                    <a:cubicBezTo>
                      <a:pt x="359" y="342"/>
                      <a:pt x="294" y="347"/>
                      <a:pt x="251" y="362"/>
                    </a:cubicBezTo>
                    <a:cubicBezTo>
                      <a:pt x="229" y="369"/>
                      <a:pt x="208" y="376"/>
                      <a:pt x="187" y="384"/>
                    </a:cubicBezTo>
                    <a:cubicBezTo>
                      <a:pt x="176" y="387"/>
                      <a:pt x="155" y="394"/>
                      <a:pt x="155" y="394"/>
                    </a:cubicBezTo>
                    <a:cubicBezTo>
                      <a:pt x="145" y="391"/>
                      <a:pt x="91" y="380"/>
                      <a:pt x="80" y="373"/>
                    </a:cubicBezTo>
                    <a:cubicBezTo>
                      <a:pt x="0" y="319"/>
                      <a:pt x="92" y="356"/>
                      <a:pt x="16" y="330"/>
                    </a:cubicBezTo>
                    <a:cubicBezTo>
                      <a:pt x="12" y="316"/>
                      <a:pt x="6" y="288"/>
                      <a:pt x="6" y="288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6" name="Freeform 30"/>
              <p:cNvSpPr>
                <a:spLocks/>
              </p:cNvSpPr>
              <p:nvPr/>
            </p:nvSpPr>
            <p:spPr bwMode="auto">
              <a:xfrm rot="2001522">
                <a:off x="4485" y="1963"/>
                <a:ext cx="156" cy="109"/>
              </a:xfrm>
              <a:custGeom>
                <a:avLst/>
                <a:gdLst/>
                <a:ahLst/>
                <a:cxnLst>
                  <a:cxn ang="0">
                    <a:pos x="6" y="288"/>
                  </a:cxn>
                  <a:cxn ang="0">
                    <a:pos x="102" y="53"/>
                  </a:cxn>
                  <a:cxn ang="0">
                    <a:pos x="230" y="32"/>
                  </a:cxn>
                  <a:cxn ang="0">
                    <a:pos x="294" y="10"/>
                  </a:cxn>
                  <a:cxn ang="0">
                    <a:pos x="326" y="0"/>
                  </a:cxn>
                  <a:cxn ang="0">
                    <a:pos x="486" y="42"/>
                  </a:cxn>
                  <a:cxn ang="0">
                    <a:pos x="400" y="320"/>
                  </a:cxn>
                  <a:cxn ang="0">
                    <a:pos x="251" y="362"/>
                  </a:cxn>
                  <a:cxn ang="0">
                    <a:pos x="187" y="384"/>
                  </a:cxn>
                  <a:cxn ang="0">
                    <a:pos x="155" y="394"/>
                  </a:cxn>
                  <a:cxn ang="0">
                    <a:pos x="80" y="373"/>
                  </a:cxn>
                  <a:cxn ang="0">
                    <a:pos x="16" y="330"/>
                  </a:cxn>
                  <a:cxn ang="0">
                    <a:pos x="6" y="288"/>
                  </a:cxn>
                </a:cxnLst>
                <a:rect l="0" t="0" r="r" b="b"/>
                <a:pathLst>
                  <a:path w="561" h="394">
                    <a:moveTo>
                      <a:pt x="6" y="288"/>
                    </a:moveTo>
                    <a:cubicBezTo>
                      <a:pt x="16" y="232"/>
                      <a:pt x="41" y="73"/>
                      <a:pt x="102" y="53"/>
                    </a:cubicBezTo>
                    <a:cubicBezTo>
                      <a:pt x="164" y="31"/>
                      <a:pt x="122" y="43"/>
                      <a:pt x="230" y="32"/>
                    </a:cubicBezTo>
                    <a:cubicBezTo>
                      <a:pt x="251" y="24"/>
                      <a:pt x="272" y="17"/>
                      <a:pt x="294" y="10"/>
                    </a:cubicBezTo>
                    <a:cubicBezTo>
                      <a:pt x="304" y="6"/>
                      <a:pt x="326" y="0"/>
                      <a:pt x="326" y="0"/>
                    </a:cubicBezTo>
                    <a:cubicBezTo>
                      <a:pt x="386" y="8"/>
                      <a:pt x="429" y="24"/>
                      <a:pt x="486" y="42"/>
                    </a:cubicBezTo>
                    <a:cubicBezTo>
                      <a:pt x="561" y="120"/>
                      <a:pt x="483" y="273"/>
                      <a:pt x="400" y="320"/>
                    </a:cubicBezTo>
                    <a:cubicBezTo>
                      <a:pt x="359" y="342"/>
                      <a:pt x="294" y="347"/>
                      <a:pt x="251" y="362"/>
                    </a:cubicBezTo>
                    <a:cubicBezTo>
                      <a:pt x="229" y="369"/>
                      <a:pt x="208" y="376"/>
                      <a:pt x="187" y="384"/>
                    </a:cubicBezTo>
                    <a:cubicBezTo>
                      <a:pt x="176" y="387"/>
                      <a:pt x="155" y="394"/>
                      <a:pt x="155" y="394"/>
                    </a:cubicBezTo>
                    <a:cubicBezTo>
                      <a:pt x="145" y="391"/>
                      <a:pt x="91" y="380"/>
                      <a:pt x="80" y="373"/>
                    </a:cubicBezTo>
                    <a:cubicBezTo>
                      <a:pt x="0" y="319"/>
                      <a:pt x="92" y="356"/>
                      <a:pt x="16" y="330"/>
                    </a:cubicBezTo>
                    <a:cubicBezTo>
                      <a:pt x="12" y="316"/>
                      <a:pt x="6" y="288"/>
                      <a:pt x="6" y="288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7" name="Freeform 31"/>
              <p:cNvSpPr>
                <a:spLocks/>
              </p:cNvSpPr>
              <p:nvPr/>
            </p:nvSpPr>
            <p:spPr bwMode="auto">
              <a:xfrm rot="1364705">
                <a:off x="4197" y="1963"/>
                <a:ext cx="156" cy="109"/>
              </a:xfrm>
              <a:custGeom>
                <a:avLst/>
                <a:gdLst/>
                <a:ahLst/>
                <a:cxnLst>
                  <a:cxn ang="0">
                    <a:pos x="6" y="288"/>
                  </a:cxn>
                  <a:cxn ang="0">
                    <a:pos x="102" y="53"/>
                  </a:cxn>
                  <a:cxn ang="0">
                    <a:pos x="230" y="32"/>
                  </a:cxn>
                  <a:cxn ang="0">
                    <a:pos x="294" y="10"/>
                  </a:cxn>
                  <a:cxn ang="0">
                    <a:pos x="326" y="0"/>
                  </a:cxn>
                  <a:cxn ang="0">
                    <a:pos x="486" y="42"/>
                  </a:cxn>
                  <a:cxn ang="0">
                    <a:pos x="400" y="320"/>
                  </a:cxn>
                  <a:cxn ang="0">
                    <a:pos x="251" y="362"/>
                  </a:cxn>
                  <a:cxn ang="0">
                    <a:pos x="187" y="384"/>
                  </a:cxn>
                  <a:cxn ang="0">
                    <a:pos x="155" y="394"/>
                  </a:cxn>
                  <a:cxn ang="0">
                    <a:pos x="80" y="373"/>
                  </a:cxn>
                  <a:cxn ang="0">
                    <a:pos x="16" y="330"/>
                  </a:cxn>
                  <a:cxn ang="0">
                    <a:pos x="6" y="288"/>
                  </a:cxn>
                </a:cxnLst>
                <a:rect l="0" t="0" r="r" b="b"/>
                <a:pathLst>
                  <a:path w="561" h="394">
                    <a:moveTo>
                      <a:pt x="6" y="288"/>
                    </a:moveTo>
                    <a:cubicBezTo>
                      <a:pt x="16" y="232"/>
                      <a:pt x="41" y="73"/>
                      <a:pt x="102" y="53"/>
                    </a:cubicBezTo>
                    <a:cubicBezTo>
                      <a:pt x="164" y="31"/>
                      <a:pt x="122" y="43"/>
                      <a:pt x="230" y="32"/>
                    </a:cubicBezTo>
                    <a:cubicBezTo>
                      <a:pt x="251" y="24"/>
                      <a:pt x="272" y="17"/>
                      <a:pt x="294" y="10"/>
                    </a:cubicBezTo>
                    <a:cubicBezTo>
                      <a:pt x="304" y="6"/>
                      <a:pt x="326" y="0"/>
                      <a:pt x="326" y="0"/>
                    </a:cubicBezTo>
                    <a:cubicBezTo>
                      <a:pt x="386" y="8"/>
                      <a:pt x="429" y="24"/>
                      <a:pt x="486" y="42"/>
                    </a:cubicBezTo>
                    <a:cubicBezTo>
                      <a:pt x="561" y="120"/>
                      <a:pt x="483" y="273"/>
                      <a:pt x="400" y="320"/>
                    </a:cubicBezTo>
                    <a:cubicBezTo>
                      <a:pt x="359" y="342"/>
                      <a:pt x="294" y="347"/>
                      <a:pt x="251" y="362"/>
                    </a:cubicBezTo>
                    <a:cubicBezTo>
                      <a:pt x="229" y="369"/>
                      <a:pt x="208" y="376"/>
                      <a:pt x="187" y="384"/>
                    </a:cubicBezTo>
                    <a:cubicBezTo>
                      <a:pt x="176" y="387"/>
                      <a:pt x="155" y="394"/>
                      <a:pt x="155" y="394"/>
                    </a:cubicBezTo>
                    <a:cubicBezTo>
                      <a:pt x="145" y="391"/>
                      <a:pt x="91" y="380"/>
                      <a:pt x="80" y="373"/>
                    </a:cubicBezTo>
                    <a:cubicBezTo>
                      <a:pt x="0" y="319"/>
                      <a:pt x="92" y="356"/>
                      <a:pt x="16" y="330"/>
                    </a:cubicBezTo>
                    <a:cubicBezTo>
                      <a:pt x="12" y="316"/>
                      <a:pt x="6" y="288"/>
                      <a:pt x="6" y="288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8" name="Freeform 32"/>
              <p:cNvSpPr>
                <a:spLocks/>
              </p:cNvSpPr>
              <p:nvPr/>
            </p:nvSpPr>
            <p:spPr bwMode="auto">
              <a:xfrm rot="2001522">
                <a:off x="3861" y="1963"/>
                <a:ext cx="157" cy="109"/>
              </a:xfrm>
              <a:custGeom>
                <a:avLst/>
                <a:gdLst/>
                <a:ahLst/>
                <a:cxnLst>
                  <a:cxn ang="0">
                    <a:pos x="6" y="288"/>
                  </a:cxn>
                  <a:cxn ang="0">
                    <a:pos x="102" y="53"/>
                  </a:cxn>
                  <a:cxn ang="0">
                    <a:pos x="230" y="32"/>
                  </a:cxn>
                  <a:cxn ang="0">
                    <a:pos x="294" y="10"/>
                  </a:cxn>
                  <a:cxn ang="0">
                    <a:pos x="326" y="0"/>
                  </a:cxn>
                  <a:cxn ang="0">
                    <a:pos x="486" y="42"/>
                  </a:cxn>
                  <a:cxn ang="0">
                    <a:pos x="400" y="320"/>
                  </a:cxn>
                  <a:cxn ang="0">
                    <a:pos x="251" y="362"/>
                  </a:cxn>
                  <a:cxn ang="0">
                    <a:pos x="187" y="384"/>
                  </a:cxn>
                  <a:cxn ang="0">
                    <a:pos x="155" y="394"/>
                  </a:cxn>
                  <a:cxn ang="0">
                    <a:pos x="80" y="373"/>
                  </a:cxn>
                  <a:cxn ang="0">
                    <a:pos x="16" y="330"/>
                  </a:cxn>
                  <a:cxn ang="0">
                    <a:pos x="6" y="288"/>
                  </a:cxn>
                </a:cxnLst>
                <a:rect l="0" t="0" r="r" b="b"/>
                <a:pathLst>
                  <a:path w="561" h="394">
                    <a:moveTo>
                      <a:pt x="6" y="288"/>
                    </a:moveTo>
                    <a:cubicBezTo>
                      <a:pt x="16" y="232"/>
                      <a:pt x="41" y="73"/>
                      <a:pt x="102" y="53"/>
                    </a:cubicBezTo>
                    <a:cubicBezTo>
                      <a:pt x="164" y="31"/>
                      <a:pt x="122" y="43"/>
                      <a:pt x="230" y="32"/>
                    </a:cubicBezTo>
                    <a:cubicBezTo>
                      <a:pt x="251" y="24"/>
                      <a:pt x="272" y="17"/>
                      <a:pt x="294" y="10"/>
                    </a:cubicBezTo>
                    <a:cubicBezTo>
                      <a:pt x="304" y="6"/>
                      <a:pt x="326" y="0"/>
                      <a:pt x="326" y="0"/>
                    </a:cubicBezTo>
                    <a:cubicBezTo>
                      <a:pt x="386" y="8"/>
                      <a:pt x="429" y="24"/>
                      <a:pt x="486" y="42"/>
                    </a:cubicBezTo>
                    <a:cubicBezTo>
                      <a:pt x="561" y="120"/>
                      <a:pt x="483" y="273"/>
                      <a:pt x="400" y="320"/>
                    </a:cubicBezTo>
                    <a:cubicBezTo>
                      <a:pt x="359" y="342"/>
                      <a:pt x="294" y="347"/>
                      <a:pt x="251" y="362"/>
                    </a:cubicBezTo>
                    <a:cubicBezTo>
                      <a:pt x="229" y="369"/>
                      <a:pt x="208" y="376"/>
                      <a:pt x="187" y="384"/>
                    </a:cubicBezTo>
                    <a:cubicBezTo>
                      <a:pt x="176" y="387"/>
                      <a:pt x="155" y="394"/>
                      <a:pt x="155" y="394"/>
                    </a:cubicBezTo>
                    <a:cubicBezTo>
                      <a:pt x="145" y="391"/>
                      <a:pt x="91" y="380"/>
                      <a:pt x="80" y="373"/>
                    </a:cubicBezTo>
                    <a:cubicBezTo>
                      <a:pt x="0" y="319"/>
                      <a:pt x="92" y="356"/>
                      <a:pt x="16" y="330"/>
                    </a:cubicBezTo>
                    <a:cubicBezTo>
                      <a:pt x="12" y="316"/>
                      <a:pt x="6" y="288"/>
                      <a:pt x="6" y="288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49" name="Freeform 33"/>
              <p:cNvSpPr>
                <a:spLocks/>
              </p:cNvSpPr>
              <p:nvPr/>
            </p:nvSpPr>
            <p:spPr bwMode="auto">
              <a:xfrm rot="-317368">
                <a:off x="4826" y="1910"/>
                <a:ext cx="155" cy="108"/>
              </a:xfrm>
              <a:custGeom>
                <a:avLst/>
                <a:gdLst/>
                <a:ahLst/>
                <a:cxnLst>
                  <a:cxn ang="0">
                    <a:pos x="6" y="288"/>
                  </a:cxn>
                  <a:cxn ang="0">
                    <a:pos x="102" y="53"/>
                  </a:cxn>
                  <a:cxn ang="0">
                    <a:pos x="230" y="32"/>
                  </a:cxn>
                  <a:cxn ang="0">
                    <a:pos x="294" y="10"/>
                  </a:cxn>
                  <a:cxn ang="0">
                    <a:pos x="326" y="0"/>
                  </a:cxn>
                  <a:cxn ang="0">
                    <a:pos x="486" y="42"/>
                  </a:cxn>
                  <a:cxn ang="0">
                    <a:pos x="400" y="320"/>
                  </a:cxn>
                  <a:cxn ang="0">
                    <a:pos x="251" y="362"/>
                  </a:cxn>
                  <a:cxn ang="0">
                    <a:pos x="187" y="384"/>
                  </a:cxn>
                  <a:cxn ang="0">
                    <a:pos x="155" y="394"/>
                  </a:cxn>
                  <a:cxn ang="0">
                    <a:pos x="80" y="373"/>
                  </a:cxn>
                  <a:cxn ang="0">
                    <a:pos x="16" y="330"/>
                  </a:cxn>
                  <a:cxn ang="0">
                    <a:pos x="6" y="288"/>
                  </a:cxn>
                </a:cxnLst>
                <a:rect l="0" t="0" r="r" b="b"/>
                <a:pathLst>
                  <a:path w="561" h="394">
                    <a:moveTo>
                      <a:pt x="6" y="288"/>
                    </a:moveTo>
                    <a:cubicBezTo>
                      <a:pt x="16" y="232"/>
                      <a:pt x="41" y="73"/>
                      <a:pt x="102" y="53"/>
                    </a:cubicBezTo>
                    <a:cubicBezTo>
                      <a:pt x="164" y="31"/>
                      <a:pt x="122" y="43"/>
                      <a:pt x="230" y="32"/>
                    </a:cubicBezTo>
                    <a:cubicBezTo>
                      <a:pt x="251" y="24"/>
                      <a:pt x="272" y="17"/>
                      <a:pt x="294" y="10"/>
                    </a:cubicBezTo>
                    <a:cubicBezTo>
                      <a:pt x="304" y="6"/>
                      <a:pt x="326" y="0"/>
                      <a:pt x="326" y="0"/>
                    </a:cubicBezTo>
                    <a:cubicBezTo>
                      <a:pt x="386" y="8"/>
                      <a:pt x="429" y="24"/>
                      <a:pt x="486" y="42"/>
                    </a:cubicBezTo>
                    <a:cubicBezTo>
                      <a:pt x="561" y="120"/>
                      <a:pt x="483" y="273"/>
                      <a:pt x="400" y="320"/>
                    </a:cubicBezTo>
                    <a:cubicBezTo>
                      <a:pt x="359" y="342"/>
                      <a:pt x="294" y="347"/>
                      <a:pt x="251" y="362"/>
                    </a:cubicBezTo>
                    <a:cubicBezTo>
                      <a:pt x="229" y="369"/>
                      <a:pt x="208" y="376"/>
                      <a:pt x="187" y="384"/>
                    </a:cubicBezTo>
                    <a:cubicBezTo>
                      <a:pt x="176" y="387"/>
                      <a:pt x="155" y="394"/>
                      <a:pt x="155" y="394"/>
                    </a:cubicBezTo>
                    <a:cubicBezTo>
                      <a:pt x="145" y="391"/>
                      <a:pt x="91" y="380"/>
                      <a:pt x="80" y="373"/>
                    </a:cubicBezTo>
                    <a:cubicBezTo>
                      <a:pt x="0" y="319"/>
                      <a:pt x="92" y="356"/>
                      <a:pt x="16" y="330"/>
                    </a:cubicBezTo>
                    <a:cubicBezTo>
                      <a:pt x="12" y="316"/>
                      <a:pt x="6" y="288"/>
                      <a:pt x="6" y="288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50" name="Freeform 34"/>
              <p:cNvSpPr>
                <a:spLocks/>
              </p:cNvSpPr>
              <p:nvPr/>
            </p:nvSpPr>
            <p:spPr bwMode="auto">
              <a:xfrm>
                <a:off x="3581" y="1832"/>
                <a:ext cx="1472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4" y="21"/>
                  </a:cxn>
                  <a:cxn ang="0">
                    <a:pos x="112" y="32"/>
                  </a:cxn>
                  <a:cxn ang="0">
                    <a:pos x="251" y="53"/>
                  </a:cxn>
                  <a:cxn ang="0">
                    <a:pos x="603" y="43"/>
                  </a:cxn>
                  <a:cxn ang="0">
                    <a:pos x="832" y="27"/>
                  </a:cxn>
                  <a:cxn ang="0">
                    <a:pos x="902" y="0"/>
                  </a:cxn>
                </a:cxnLst>
                <a:rect l="0" t="0" r="r" b="b"/>
                <a:pathLst>
                  <a:path w="902" h="53">
                    <a:moveTo>
                      <a:pt x="0" y="5"/>
                    </a:moveTo>
                    <a:cubicBezTo>
                      <a:pt x="22" y="13"/>
                      <a:pt x="39" y="17"/>
                      <a:pt x="64" y="21"/>
                    </a:cubicBezTo>
                    <a:cubicBezTo>
                      <a:pt x="84" y="28"/>
                      <a:pt x="90" y="38"/>
                      <a:pt x="112" y="32"/>
                    </a:cubicBezTo>
                    <a:cubicBezTo>
                      <a:pt x="159" y="38"/>
                      <a:pt x="202" y="48"/>
                      <a:pt x="251" y="53"/>
                    </a:cubicBezTo>
                    <a:cubicBezTo>
                      <a:pt x="369" y="47"/>
                      <a:pt x="485" y="52"/>
                      <a:pt x="603" y="43"/>
                    </a:cubicBezTo>
                    <a:cubicBezTo>
                      <a:pt x="689" y="48"/>
                      <a:pt x="747" y="32"/>
                      <a:pt x="832" y="27"/>
                    </a:cubicBezTo>
                    <a:cubicBezTo>
                      <a:pt x="842" y="24"/>
                      <a:pt x="902" y="11"/>
                      <a:pt x="902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1651" name="Text Box 35"/>
              <p:cNvSpPr txBox="1">
                <a:spLocks noChangeArrowheads="1"/>
              </p:cNvSpPr>
              <p:nvPr/>
            </p:nvSpPr>
            <p:spPr bwMode="auto">
              <a:xfrm>
                <a:off x="4581" y="1244"/>
                <a:ext cx="109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hu-HU" b="0">
                    <a:solidFill>
                      <a:schemeClr val="bg2"/>
                    </a:solidFill>
                  </a:rPr>
                  <a:t>tápfolyadék</a:t>
                </a:r>
                <a:endParaRPr lang="en-US" b="0">
                  <a:solidFill>
                    <a:schemeClr val="bg2"/>
                  </a:solidFill>
                </a:endParaRPr>
              </a:p>
            </p:txBody>
          </p:sp>
          <p:sp>
            <p:nvSpPr>
              <p:cNvPr id="111652" name="Text Box 36"/>
              <p:cNvSpPr txBox="1">
                <a:spLocks noChangeArrowheads="1"/>
              </p:cNvSpPr>
              <p:nvPr/>
            </p:nvSpPr>
            <p:spPr bwMode="auto">
              <a:xfrm>
                <a:off x="3552" y="2300"/>
                <a:ext cx="1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hu-HU" b="0">
                    <a:solidFill>
                      <a:schemeClr val="bg2"/>
                    </a:solidFill>
                  </a:rPr>
                  <a:t>tenyésztőedény</a:t>
                </a:r>
                <a:endParaRPr lang="en-US" b="0">
                  <a:solidFill>
                    <a:schemeClr val="bg2"/>
                  </a:solidFill>
                </a:endParaRPr>
              </a:p>
            </p:txBody>
          </p:sp>
          <p:sp>
            <p:nvSpPr>
              <p:cNvPr id="111653" name="Line 37"/>
              <p:cNvSpPr>
                <a:spLocks noChangeShapeType="1"/>
              </p:cNvSpPr>
              <p:nvPr/>
            </p:nvSpPr>
            <p:spPr bwMode="auto">
              <a:xfrm flipH="1">
                <a:off x="4725" y="1483"/>
                <a:ext cx="96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11654" name="Group 38"/>
              <p:cNvGrpSpPr>
                <a:grpSpLocks/>
              </p:cNvGrpSpPr>
              <p:nvPr/>
            </p:nvGrpSpPr>
            <p:grpSpPr bwMode="auto">
              <a:xfrm>
                <a:off x="823" y="2924"/>
                <a:ext cx="3992" cy="1104"/>
                <a:chOff x="624" y="2737"/>
                <a:chExt cx="3992" cy="1104"/>
              </a:xfrm>
            </p:grpSpPr>
            <p:sp>
              <p:nvSpPr>
                <p:cNvPr id="11165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24" y="2737"/>
                  <a:ext cx="393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buFontTx/>
                    <a:buChar char="•"/>
                  </a:pPr>
                  <a:r>
                    <a:rPr lang="en-US">
                      <a:solidFill>
                        <a:schemeClr val="bg2"/>
                      </a:solidFill>
                    </a:rPr>
                    <a:t> </a:t>
                  </a:r>
                  <a:r>
                    <a:rPr lang="hu-HU" b="0">
                      <a:solidFill>
                        <a:schemeClr val="bg2"/>
                      </a:solidFill>
                    </a:rPr>
                    <a:t>A letapadt sejtek osztódnak és növekednek</a:t>
                  </a:r>
                  <a:endParaRPr lang="en-US" b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1165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24" y="3121"/>
                  <a:ext cx="369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buFontTx/>
                    <a:buChar char="•"/>
                  </a:pPr>
                  <a:r>
                    <a:rPr lang="en-US">
                      <a:solidFill>
                        <a:schemeClr val="bg2"/>
                      </a:solidFill>
                    </a:rPr>
                    <a:t> </a:t>
                  </a:r>
                  <a:r>
                    <a:rPr lang="hu-HU" b="0">
                      <a:solidFill>
                        <a:schemeClr val="bg2"/>
                      </a:solidFill>
                    </a:rPr>
                    <a:t>Tápfolyadék szükséges a növekedéshez</a:t>
                  </a:r>
                  <a:endParaRPr lang="en-US" b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1165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24" y="3553"/>
                  <a:ext cx="39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buFontTx/>
                    <a:buChar char="•"/>
                  </a:pPr>
                  <a:r>
                    <a:rPr lang="en-US">
                      <a:solidFill>
                        <a:schemeClr val="bg2"/>
                      </a:solidFill>
                    </a:rPr>
                    <a:t> </a:t>
                  </a:r>
                  <a:r>
                    <a:rPr lang="hu-HU">
                      <a:solidFill>
                        <a:schemeClr val="bg2"/>
                      </a:solidFill>
                    </a:rPr>
                    <a:t>50-100 osztódás után a sejtek meghalnak</a:t>
                  </a:r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111659" name="Oval 43"/>
              <p:cNvSpPr>
                <a:spLocks noChangeArrowheads="1"/>
              </p:cNvSpPr>
              <p:nvPr/>
            </p:nvSpPr>
            <p:spPr bwMode="auto">
              <a:xfrm>
                <a:off x="3560" y="1752"/>
                <a:ext cx="1488" cy="157"/>
              </a:xfrm>
              <a:prstGeom prst="ellips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11661" name="Text Box 45"/>
            <p:cNvSpPr txBox="1">
              <a:spLocks noChangeArrowheads="1"/>
            </p:cNvSpPr>
            <p:nvPr/>
          </p:nvSpPr>
          <p:spPr bwMode="auto">
            <a:xfrm>
              <a:off x="5587" y="413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chemeClr val="bg2"/>
                </a:solidFill>
                <a:effectLst/>
              </a:rPr>
              <a:t>Sejtszeparálás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hu-HU" sz="2400">
                <a:solidFill>
                  <a:schemeClr val="bg2"/>
                </a:solidFill>
                <a:latin typeface="Arial" charset="0"/>
              </a:rPr>
              <a:t>Sűrűségradiensen</a:t>
            </a:r>
          </a:p>
          <a:p>
            <a:pPr>
              <a:buClr>
                <a:schemeClr val="bg2"/>
              </a:buClr>
            </a:pPr>
            <a:r>
              <a:rPr lang="hu-HU" sz="2400">
                <a:solidFill>
                  <a:schemeClr val="bg2"/>
                </a:solidFill>
                <a:latin typeface="Arial" charset="0"/>
              </a:rPr>
              <a:t>Mágneses mikrogyöngyök segítségével</a:t>
            </a:r>
          </a:p>
          <a:p>
            <a:pPr>
              <a:buClr>
                <a:schemeClr val="bg2"/>
              </a:buClr>
            </a:pPr>
            <a:r>
              <a:rPr lang="hu-HU" sz="2400">
                <a:solidFill>
                  <a:schemeClr val="bg2"/>
                </a:solidFill>
                <a:latin typeface="Arial" charset="0"/>
              </a:rPr>
              <a:t>Rozettaképzéssel</a:t>
            </a:r>
          </a:p>
          <a:p>
            <a:pPr>
              <a:buClr>
                <a:schemeClr val="bg2"/>
              </a:buClr>
            </a:pPr>
            <a:r>
              <a:rPr lang="hu-HU" sz="2400">
                <a:solidFill>
                  <a:schemeClr val="bg2"/>
                </a:solidFill>
                <a:latin typeface="Arial" charset="0"/>
              </a:rPr>
              <a:t>FACS -szal</a:t>
            </a: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8820150" y="656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43" name="Group 7"/>
          <p:cNvGrpSpPr>
            <a:grpSpLocks/>
          </p:cNvGrpSpPr>
          <p:nvPr/>
        </p:nvGrpSpPr>
        <p:grpSpPr bwMode="auto">
          <a:xfrm>
            <a:off x="1260475" y="404813"/>
            <a:ext cx="7940675" cy="6461125"/>
            <a:chOff x="794" y="255"/>
            <a:chExt cx="5002" cy="4070"/>
          </a:xfrm>
        </p:grpSpPr>
        <p:graphicFrame>
          <p:nvGraphicFramePr>
            <p:cNvPr id="219140" name="Object 4"/>
            <p:cNvGraphicFramePr>
              <a:graphicFrameLocks noChangeAspect="1"/>
            </p:cNvGraphicFramePr>
            <p:nvPr/>
          </p:nvGraphicFramePr>
          <p:xfrm>
            <a:off x="1275" y="1215"/>
            <a:ext cx="3210" cy="1890"/>
          </p:xfrm>
          <a:graphic>
            <a:graphicData uri="http://schemas.openxmlformats.org/presentationml/2006/ole">
              <p:oleObj spid="_x0000_s219140" name="Photo Editor fénykép" r:id="rId3" imgW="5095238" imgH="3000000" progId="MSPhotoEd.3">
                <p:embed/>
              </p:oleObj>
            </a:graphicData>
          </a:graphic>
        </p:graphicFrame>
        <p:sp>
          <p:nvSpPr>
            <p:cNvPr id="219141" name="Text Box 5"/>
            <p:cNvSpPr txBox="1">
              <a:spLocks noChangeArrowheads="1"/>
            </p:cNvSpPr>
            <p:nvPr/>
          </p:nvSpPr>
          <p:spPr bwMode="auto">
            <a:xfrm>
              <a:off x="794" y="255"/>
              <a:ext cx="41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bg2"/>
                  </a:solidFill>
                </a:rPr>
                <a:t>Sűrűséggradiens révén történő </a:t>
              </a:r>
            </a:p>
            <a:p>
              <a:r>
                <a:rPr lang="hu-HU">
                  <a:solidFill>
                    <a:schemeClr val="bg2"/>
                  </a:solidFill>
                </a:rPr>
                <a:t>fehérvérsejt (limfocita, monocita) szeparálás</a:t>
              </a:r>
            </a:p>
          </p:txBody>
        </p:sp>
        <p:sp>
          <p:nvSpPr>
            <p:cNvPr id="219142" name="Text Box 6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49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2"/>
          <p:cNvGrpSpPr>
            <a:grpSpLocks/>
          </p:cNvGrpSpPr>
          <p:nvPr/>
        </p:nvGrpSpPr>
        <p:grpSpPr bwMode="auto">
          <a:xfrm>
            <a:off x="323850" y="620713"/>
            <a:ext cx="8877300" cy="6245225"/>
            <a:chOff x="204" y="391"/>
            <a:chExt cx="5592" cy="3934"/>
          </a:xfrm>
        </p:grpSpPr>
        <p:grpSp>
          <p:nvGrpSpPr>
            <p:cNvPr id="257027" name="Group 3"/>
            <p:cNvGrpSpPr>
              <a:grpSpLocks/>
            </p:cNvGrpSpPr>
            <p:nvPr/>
          </p:nvGrpSpPr>
          <p:grpSpPr bwMode="auto">
            <a:xfrm>
              <a:off x="204" y="391"/>
              <a:ext cx="5592" cy="3934"/>
              <a:chOff x="204" y="391"/>
              <a:chExt cx="5592" cy="3934"/>
            </a:xfrm>
          </p:grpSpPr>
          <p:grpSp>
            <p:nvGrpSpPr>
              <p:cNvPr id="257028" name="Group 4"/>
              <p:cNvGrpSpPr>
                <a:grpSpLocks/>
              </p:cNvGrpSpPr>
              <p:nvPr/>
            </p:nvGrpSpPr>
            <p:grpSpPr bwMode="auto">
              <a:xfrm>
                <a:off x="204" y="658"/>
                <a:ext cx="5592" cy="3667"/>
                <a:chOff x="204" y="658"/>
                <a:chExt cx="5592" cy="3667"/>
              </a:xfrm>
            </p:grpSpPr>
            <p:grpSp>
              <p:nvGrpSpPr>
                <p:cNvPr id="257029" name="Group 5"/>
                <p:cNvGrpSpPr>
                  <a:grpSpLocks/>
                </p:cNvGrpSpPr>
                <p:nvPr/>
              </p:nvGrpSpPr>
              <p:grpSpPr bwMode="auto">
                <a:xfrm>
                  <a:off x="204" y="658"/>
                  <a:ext cx="5148" cy="3260"/>
                  <a:chOff x="204" y="658"/>
                  <a:chExt cx="5148" cy="3260"/>
                </a:xfrm>
              </p:grpSpPr>
              <p:grpSp>
                <p:nvGrpSpPr>
                  <p:cNvPr id="25703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04" y="658"/>
                    <a:ext cx="5148" cy="2889"/>
                    <a:chOff x="204" y="658"/>
                    <a:chExt cx="5148" cy="2889"/>
                  </a:xfrm>
                </p:grpSpPr>
                <p:pic>
                  <p:nvPicPr>
                    <p:cNvPr id="257031" name="Picture 7" descr="MACS technologie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lum bright="-12000" contrast="42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4" y="658"/>
                      <a:ext cx="5148" cy="288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</p:pic>
                <p:sp>
                  <p:nvSpPr>
                    <p:cNvPr id="257032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2" y="2419"/>
                      <a:ext cx="1517" cy="7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hu-HU" sz="1600" i="1" u="sng">
                          <a:solidFill>
                            <a:schemeClr val="bg2"/>
                          </a:solidFill>
                        </a:rPr>
                        <a:t>Mágneses jelölés</a:t>
                      </a:r>
                    </a:p>
                    <a:p>
                      <a:pPr algn="l">
                        <a:spcBef>
                          <a:spcPct val="30000"/>
                        </a:spcBef>
                      </a:pPr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Egy rövid inkubációs         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lépésben mikrogyön-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gyökkel mágnesesen 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jelöljük a sejteket.</a:t>
                      </a:r>
                    </a:p>
                  </p:txBody>
                </p:sp>
                <p:sp>
                  <p:nvSpPr>
                    <p:cNvPr id="257033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7" y="2432"/>
                      <a:ext cx="1469" cy="105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hu-HU" sz="1600" i="1" u="sng">
                          <a:solidFill>
                            <a:schemeClr val="bg2"/>
                          </a:solidFill>
                        </a:rPr>
                        <a:t>Mágneses szeparálás</a:t>
                      </a:r>
                    </a:p>
                    <a:p>
                      <a:pPr algn="l">
                        <a:spcBef>
                          <a:spcPct val="30000"/>
                        </a:spcBef>
                      </a:pPr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A sejteket MACS mágne-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ses szeparátorba helye-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zett oszlopon különítjük 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el.  Az átfolyó frakció már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nem tartalmazza  a jelölt 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sejteket.</a:t>
                      </a:r>
                    </a:p>
                  </p:txBody>
                </p:sp>
                <p:sp>
                  <p:nvSpPr>
                    <p:cNvPr id="257034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83" y="2416"/>
                      <a:ext cx="1532" cy="109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rIns="18000">
                      <a:spAutoFit/>
                    </a:bodyPr>
                    <a:lstStyle/>
                    <a:p>
                      <a:pPr algn="l"/>
                      <a:r>
                        <a:rPr lang="hu-HU" sz="1600" i="1" u="sng">
                          <a:solidFill>
                            <a:schemeClr val="bg2"/>
                          </a:solidFill>
                        </a:rPr>
                        <a:t>A jelölt sejtek kinyerése</a:t>
                      </a:r>
                    </a:p>
                    <a:p>
                      <a:pPr algn="l">
                        <a:spcBef>
                          <a:spcPct val="30000"/>
                        </a:spcBef>
                      </a:pPr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Ha az oszlopot kivesszük a 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mágneses szeparátorból, a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Visszatartott mágnesesen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jelölt sejtek egyszerűen ki-</a:t>
                      </a:r>
                    </a:p>
                    <a:p>
                      <a:pPr algn="l"/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folynak.</a:t>
                      </a:r>
                    </a:p>
                    <a:p>
                      <a:pPr algn="l">
                        <a:spcBef>
                          <a:spcPct val="30000"/>
                        </a:spcBef>
                      </a:pPr>
                      <a:r>
                        <a:rPr lang="hu-HU" sz="140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25703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5" y="3668"/>
                    <a:ext cx="144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hu-HU" sz="2000">
                        <a:solidFill>
                          <a:srgbClr val="009900"/>
                        </a:solidFill>
                      </a:rPr>
                      <a:t>Negatív szelekció</a:t>
                    </a:r>
                  </a:p>
                </p:txBody>
              </p:sp>
              <p:sp>
                <p:nvSpPr>
                  <p:cNvPr id="25703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3652"/>
                    <a:ext cx="138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hu-HU" sz="2000">
                        <a:solidFill>
                          <a:schemeClr val="hlink"/>
                        </a:solidFill>
                      </a:rPr>
                      <a:t>Pozitív szelekció</a:t>
                    </a:r>
                  </a:p>
                </p:txBody>
              </p:sp>
            </p:grpSp>
            <p:sp>
              <p:nvSpPr>
                <p:cNvPr id="2570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556" y="4133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hu-HU" sz="1400">
                      <a:solidFill>
                        <a:srgbClr val="000000"/>
                      </a:solidFill>
                    </a:rPr>
                    <a:t>51</a:t>
                  </a:r>
                </a:p>
              </p:txBody>
            </p:sp>
          </p:grpSp>
          <p:sp>
            <p:nvSpPr>
              <p:cNvPr id="257038" name="Text Box 14"/>
              <p:cNvSpPr txBox="1">
                <a:spLocks noChangeArrowheads="1"/>
              </p:cNvSpPr>
              <p:nvPr/>
            </p:nvSpPr>
            <p:spPr bwMode="auto">
              <a:xfrm>
                <a:off x="1358" y="815"/>
                <a:ext cx="5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000">
                    <a:solidFill>
                      <a:srgbClr val="000000"/>
                    </a:solidFill>
                  </a:rPr>
                  <a:t>ellenanyag</a:t>
                </a:r>
              </a:p>
            </p:txBody>
          </p:sp>
          <p:sp>
            <p:nvSpPr>
              <p:cNvPr id="257039" name="Text Box 15"/>
              <p:cNvSpPr txBox="1">
                <a:spLocks noChangeArrowheads="1"/>
              </p:cNvSpPr>
              <p:nvPr/>
            </p:nvSpPr>
            <p:spPr bwMode="auto">
              <a:xfrm>
                <a:off x="655" y="391"/>
                <a:ext cx="10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000">
                    <a:solidFill>
                      <a:srgbClr val="000000"/>
                    </a:solidFill>
                  </a:rPr>
                  <a:t>mágneses mikrogyöngy</a:t>
                </a:r>
              </a:p>
            </p:txBody>
          </p:sp>
          <p:sp>
            <p:nvSpPr>
              <p:cNvPr id="257040" name="Line 16"/>
              <p:cNvSpPr>
                <a:spLocks noChangeShapeType="1"/>
              </p:cNvSpPr>
              <p:nvPr/>
            </p:nvSpPr>
            <p:spPr bwMode="auto">
              <a:xfrm>
                <a:off x="1111" y="572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57041" name="Line 17"/>
              <p:cNvSpPr>
                <a:spLocks noChangeShapeType="1"/>
              </p:cNvSpPr>
              <p:nvPr/>
            </p:nvSpPr>
            <p:spPr bwMode="auto">
              <a:xfrm flipH="1">
                <a:off x="1247" y="914"/>
                <a:ext cx="137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57042" name="Text Box 18"/>
              <p:cNvSpPr txBox="1">
                <a:spLocks noChangeArrowheads="1"/>
              </p:cNvSpPr>
              <p:nvPr/>
            </p:nvSpPr>
            <p:spPr bwMode="auto">
              <a:xfrm>
                <a:off x="1111" y="1706"/>
                <a:ext cx="25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hu-HU" sz="1000">
                    <a:solidFill>
                      <a:srgbClr val="000000"/>
                    </a:solidFill>
                  </a:rPr>
                  <a:t>sejt</a:t>
                </a:r>
              </a:p>
            </p:txBody>
          </p:sp>
          <p:sp>
            <p:nvSpPr>
              <p:cNvPr id="257043" name="Line 19"/>
              <p:cNvSpPr>
                <a:spLocks noChangeShapeType="1"/>
              </p:cNvSpPr>
              <p:nvPr/>
            </p:nvSpPr>
            <p:spPr bwMode="auto">
              <a:xfrm flipV="1">
                <a:off x="1292" y="1616"/>
                <a:ext cx="137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57044" name="Line 20"/>
              <p:cNvSpPr>
                <a:spLocks noChangeShapeType="1"/>
              </p:cNvSpPr>
              <p:nvPr/>
            </p:nvSpPr>
            <p:spPr bwMode="auto">
              <a:xfrm flipV="1">
                <a:off x="1202" y="1389"/>
                <a:ext cx="0" cy="3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  <p:sp>
            <p:nvSpPr>
              <p:cNvPr id="257045" name="Line 21"/>
              <p:cNvSpPr>
                <a:spLocks noChangeShapeType="1"/>
              </p:cNvSpPr>
              <p:nvPr/>
            </p:nvSpPr>
            <p:spPr bwMode="auto">
              <a:xfrm flipH="1" flipV="1">
                <a:off x="975" y="1661"/>
                <a:ext cx="136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hu-HU"/>
              </a:p>
            </p:txBody>
          </p:sp>
        </p:grpSp>
        <p:sp>
          <p:nvSpPr>
            <p:cNvPr id="257046" name="Text Box 22"/>
            <p:cNvSpPr txBox="1">
              <a:spLocks noChangeArrowheads="1"/>
            </p:cNvSpPr>
            <p:nvPr/>
          </p:nvSpPr>
          <p:spPr bwMode="auto">
            <a:xfrm>
              <a:off x="3061" y="935"/>
              <a:ext cx="3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000" b="0">
                  <a:solidFill>
                    <a:schemeClr val="bg2"/>
                  </a:solidFill>
                </a:rPr>
                <a:t>mágnes</a:t>
              </a:r>
            </a:p>
          </p:txBody>
        </p:sp>
        <p:sp>
          <p:nvSpPr>
            <p:cNvPr id="257047" name="Line 23"/>
            <p:cNvSpPr>
              <a:spLocks noChangeShapeType="1"/>
            </p:cNvSpPr>
            <p:nvPr/>
          </p:nvSpPr>
          <p:spPr bwMode="auto">
            <a:xfrm flipH="1">
              <a:off x="2925" y="1026"/>
              <a:ext cx="18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68" name="Group 12"/>
          <p:cNvGrpSpPr>
            <a:grpSpLocks/>
          </p:cNvGrpSpPr>
          <p:nvPr/>
        </p:nvGrpSpPr>
        <p:grpSpPr bwMode="auto">
          <a:xfrm>
            <a:off x="755650" y="404813"/>
            <a:ext cx="8445500" cy="6461125"/>
            <a:chOff x="476" y="255"/>
            <a:chExt cx="5320" cy="4070"/>
          </a:xfrm>
        </p:grpSpPr>
        <p:pic>
          <p:nvPicPr>
            <p:cNvPr id="224261" name="Picture 5" descr="456"/>
            <p:cNvPicPr>
              <a:picLocks noChangeAspect="1" noChangeArrowheads="1"/>
            </p:cNvPicPr>
            <p:nvPr/>
          </p:nvPicPr>
          <p:blipFill>
            <a:blip r:embed="rId2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428" y="890"/>
              <a:ext cx="2903" cy="2903"/>
            </a:xfrm>
            <a:prstGeom prst="rect">
              <a:avLst/>
            </a:prstGeom>
            <a:noFill/>
          </p:spPr>
        </p:pic>
        <p:sp>
          <p:nvSpPr>
            <p:cNvPr id="224262" name="Text Box 6"/>
            <p:cNvSpPr txBox="1">
              <a:spLocks noChangeArrowheads="1"/>
            </p:cNvSpPr>
            <p:nvPr/>
          </p:nvSpPr>
          <p:spPr bwMode="auto">
            <a:xfrm>
              <a:off x="1524" y="255"/>
              <a:ext cx="27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MACS</a:t>
              </a:r>
              <a:r>
                <a:rPr lang="en-US" baseline="30000">
                  <a:solidFill>
                    <a:schemeClr val="bg2"/>
                  </a:solidFill>
                  <a:cs typeface="Arial" charset="0"/>
                </a:rPr>
                <a:t>®</a:t>
              </a:r>
              <a:r>
                <a:rPr lang="hu-HU" baseline="30000">
                  <a:solidFill>
                    <a:schemeClr val="bg2"/>
                  </a:solidFill>
                  <a:cs typeface="Arial" charset="0"/>
                </a:rPr>
                <a:t> </a:t>
              </a:r>
              <a:r>
                <a:rPr lang="hu-HU">
                  <a:solidFill>
                    <a:schemeClr val="bg2"/>
                  </a:solidFill>
                  <a:cs typeface="Arial" charset="0"/>
                </a:rPr>
                <a:t>szeparátor és oszlop</a:t>
              </a:r>
              <a:endParaRPr lang="en-US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224263" name="Text Box 7"/>
            <p:cNvSpPr txBox="1">
              <a:spLocks noChangeArrowheads="1"/>
            </p:cNvSpPr>
            <p:nvPr/>
          </p:nvSpPr>
          <p:spPr bwMode="auto">
            <a:xfrm>
              <a:off x="476" y="1752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>
                  <a:solidFill>
                    <a:schemeClr val="bg2"/>
                  </a:solidFill>
                </a:rPr>
                <a:t>mágnes</a:t>
              </a:r>
            </a:p>
          </p:txBody>
        </p:sp>
        <p:sp>
          <p:nvSpPr>
            <p:cNvPr id="224264" name="Line 8"/>
            <p:cNvSpPr>
              <a:spLocks noChangeShapeType="1"/>
            </p:cNvSpPr>
            <p:nvPr/>
          </p:nvSpPr>
          <p:spPr bwMode="auto">
            <a:xfrm>
              <a:off x="1292" y="1842"/>
              <a:ext cx="136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224265" name="Text Box 9"/>
            <p:cNvSpPr txBox="1">
              <a:spLocks noChangeArrowheads="1"/>
            </p:cNvSpPr>
            <p:nvPr/>
          </p:nvSpPr>
          <p:spPr bwMode="auto">
            <a:xfrm>
              <a:off x="4558" y="1298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>
                  <a:solidFill>
                    <a:schemeClr val="bg2"/>
                  </a:solidFill>
                </a:rPr>
                <a:t>oszlop</a:t>
              </a:r>
            </a:p>
          </p:txBody>
        </p:sp>
        <p:sp>
          <p:nvSpPr>
            <p:cNvPr id="224266" name="Line 10"/>
            <p:cNvSpPr>
              <a:spLocks noChangeShapeType="1"/>
            </p:cNvSpPr>
            <p:nvPr/>
          </p:nvSpPr>
          <p:spPr bwMode="auto">
            <a:xfrm flipH="1">
              <a:off x="2880" y="1434"/>
              <a:ext cx="154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224267" name="Text Box 11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52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50" name="Group 2"/>
          <p:cNvGrpSpPr>
            <a:grpSpLocks/>
          </p:cNvGrpSpPr>
          <p:nvPr/>
        </p:nvGrpSpPr>
        <p:grpSpPr bwMode="auto">
          <a:xfrm>
            <a:off x="1055688" y="1268413"/>
            <a:ext cx="8088312" cy="5975350"/>
            <a:chOff x="701" y="561"/>
            <a:chExt cx="5095" cy="3764"/>
          </a:xfrm>
        </p:grpSpPr>
        <p:pic>
          <p:nvPicPr>
            <p:cNvPr id="258051" name="Picture 3" descr="cellsort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" y="561"/>
              <a:ext cx="4357" cy="3198"/>
            </a:xfrm>
            <a:prstGeom prst="rect">
              <a:avLst/>
            </a:prstGeom>
            <a:noFill/>
          </p:spPr>
        </p:pic>
        <p:sp>
          <p:nvSpPr>
            <p:cNvPr id="258052" name="Text Box 4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chemeClr val="bg2"/>
                  </a:solidFill>
                </a:rPr>
                <a:t>54</a:t>
              </a:r>
            </a:p>
          </p:txBody>
        </p:sp>
      </p:grp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688975" y="188913"/>
            <a:ext cx="79089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hu-HU">
                <a:solidFill>
                  <a:schemeClr val="hlink"/>
                </a:solidFill>
              </a:rPr>
              <a:t>Csak B sejt negatív szelekcióra alkalmas, </a:t>
            </a:r>
          </a:p>
          <a:p>
            <a:pPr>
              <a:spcBef>
                <a:spcPct val="30000"/>
              </a:spcBef>
            </a:pPr>
            <a:r>
              <a:rPr lang="hu-HU">
                <a:solidFill>
                  <a:schemeClr val="hlink"/>
                </a:solidFill>
              </a:rPr>
              <a:t>mert az anti-CD3-mal szelektált T sejtek aktiválódnak.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1295400" y="476250"/>
            <a:ext cx="7905750" cy="6389688"/>
            <a:chOff x="816" y="300"/>
            <a:chExt cx="4980" cy="4025"/>
          </a:xfrm>
        </p:grpSpPr>
        <p:pic>
          <p:nvPicPr>
            <p:cNvPr id="243714" name="Picture 2" descr="stemcell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816" y="845"/>
              <a:ext cx="4128" cy="3072"/>
            </a:xfrm>
            <a:prstGeom prst="rect">
              <a:avLst/>
            </a:prstGeom>
            <a:noFill/>
          </p:spPr>
        </p:pic>
        <p:sp>
          <p:nvSpPr>
            <p:cNvPr id="243715" name="Text Box 3"/>
            <p:cNvSpPr txBox="1">
              <a:spLocks noChangeArrowheads="1"/>
            </p:cNvSpPr>
            <p:nvPr/>
          </p:nvSpPr>
          <p:spPr bwMode="auto">
            <a:xfrm>
              <a:off x="2154" y="300"/>
              <a:ext cx="1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Rozettaképzés</a:t>
              </a:r>
            </a:p>
          </p:txBody>
        </p:sp>
        <p:sp>
          <p:nvSpPr>
            <p:cNvPr id="243716" name="Text Box 4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56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13" name="Group 9"/>
          <p:cNvGrpSpPr>
            <a:grpSpLocks/>
          </p:cNvGrpSpPr>
          <p:nvPr/>
        </p:nvGrpSpPr>
        <p:grpSpPr bwMode="auto">
          <a:xfrm>
            <a:off x="1317625" y="620713"/>
            <a:ext cx="7883525" cy="6245225"/>
            <a:chOff x="830" y="391"/>
            <a:chExt cx="4966" cy="3934"/>
          </a:xfrm>
        </p:grpSpPr>
        <p:pic>
          <p:nvPicPr>
            <p:cNvPr id="226310" name="Picture 6" descr="figure-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42000"/>
            </a:blip>
            <a:srcRect t="50394"/>
            <a:stretch>
              <a:fillRect/>
            </a:stretch>
          </p:blipFill>
          <p:spPr bwMode="auto">
            <a:xfrm>
              <a:off x="830" y="845"/>
              <a:ext cx="4099" cy="2992"/>
            </a:xfrm>
            <a:prstGeom prst="rect">
              <a:avLst/>
            </a:prstGeom>
            <a:noFill/>
          </p:spPr>
        </p:pic>
        <p:sp>
          <p:nvSpPr>
            <p:cNvPr id="226311" name="Text Box 7"/>
            <p:cNvSpPr txBox="1">
              <a:spLocks noChangeArrowheads="1"/>
            </p:cNvSpPr>
            <p:nvPr/>
          </p:nvSpPr>
          <p:spPr bwMode="auto">
            <a:xfrm>
              <a:off x="2154" y="391"/>
              <a:ext cx="1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Rozettaképzés</a:t>
              </a:r>
            </a:p>
          </p:txBody>
        </p:sp>
        <p:sp>
          <p:nvSpPr>
            <p:cNvPr id="226312" name="Text Box 8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55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48" name="Group 20"/>
          <p:cNvGrpSpPr>
            <a:grpSpLocks/>
          </p:cNvGrpSpPr>
          <p:nvPr/>
        </p:nvGrpSpPr>
        <p:grpSpPr bwMode="auto">
          <a:xfrm>
            <a:off x="2195513" y="71438"/>
            <a:ext cx="7005637" cy="6794500"/>
            <a:chOff x="1383" y="45"/>
            <a:chExt cx="4413" cy="4280"/>
          </a:xfrm>
        </p:grpSpPr>
        <p:grpSp>
          <p:nvGrpSpPr>
            <p:cNvPr id="227346" name="Group 18"/>
            <p:cNvGrpSpPr>
              <a:grpSpLocks/>
            </p:cNvGrpSpPr>
            <p:nvPr/>
          </p:nvGrpSpPr>
          <p:grpSpPr bwMode="auto">
            <a:xfrm>
              <a:off x="1383" y="45"/>
              <a:ext cx="3114" cy="4275"/>
              <a:chOff x="1383" y="45"/>
              <a:chExt cx="3114" cy="4275"/>
            </a:xfrm>
          </p:grpSpPr>
          <p:pic>
            <p:nvPicPr>
              <p:cNvPr id="227333" name="Picture 5" descr="figure-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8000"/>
              </a:blip>
              <a:srcRect/>
              <a:stretch>
                <a:fillRect/>
              </a:stretch>
            </p:blipFill>
            <p:spPr bwMode="auto">
              <a:xfrm>
                <a:off x="1815" y="45"/>
                <a:ext cx="2130" cy="4230"/>
              </a:xfrm>
              <a:prstGeom prst="rect">
                <a:avLst/>
              </a:prstGeom>
              <a:noFill/>
            </p:spPr>
          </p:pic>
          <p:sp>
            <p:nvSpPr>
              <p:cNvPr id="227334" name="Text Box 6"/>
              <p:cNvSpPr txBox="1">
                <a:spLocks noChangeArrowheads="1"/>
              </p:cNvSpPr>
              <p:nvPr/>
            </p:nvSpPr>
            <p:spPr bwMode="auto">
              <a:xfrm>
                <a:off x="2912" y="1434"/>
                <a:ext cx="926" cy="2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20 perc inkubálás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szobahőmérsékleten </a:t>
                </a:r>
              </a:p>
            </p:txBody>
          </p:sp>
          <p:sp>
            <p:nvSpPr>
              <p:cNvPr id="227335" name="Text Box 7"/>
              <p:cNvSpPr txBox="1">
                <a:spLocks noChangeArrowheads="1"/>
              </p:cNvSpPr>
              <p:nvPr/>
            </p:nvSpPr>
            <p:spPr bwMode="auto">
              <a:xfrm>
                <a:off x="3061" y="754"/>
                <a:ext cx="494" cy="1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400">
                    <a:solidFill>
                      <a:schemeClr val="bg2"/>
                    </a:solidFill>
                  </a:rPr>
                  <a:t>Jelölés</a:t>
                </a:r>
              </a:p>
            </p:txBody>
          </p:sp>
          <p:sp>
            <p:nvSpPr>
              <p:cNvPr id="227336" name="Text Box 8"/>
              <p:cNvSpPr txBox="1">
                <a:spLocks noChangeArrowheads="1"/>
              </p:cNvSpPr>
              <p:nvPr/>
            </p:nvSpPr>
            <p:spPr bwMode="auto">
              <a:xfrm>
                <a:off x="3061" y="2886"/>
                <a:ext cx="829" cy="1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400">
                    <a:solidFill>
                      <a:schemeClr val="bg2"/>
                    </a:solidFill>
                  </a:rPr>
                  <a:t>Centrifugálás</a:t>
                </a:r>
              </a:p>
            </p:txBody>
          </p:sp>
          <p:sp>
            <p:nvSpPr>
              <p:cNvPr id="227337" name="Text Box 9"/>
              <p:cNvSpPr txBox="1">
                <a:spLocks noChangeArrowheads="1"/>
              </p:cNvSpPr>
              <p:nvPr/>
            </p:nvSpPr>
            <p:spPr bwMode="auto">
              <a:xfrm>
                <a:off x="1383" y="981"/>
                <a:ext cx="1357" cy="44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A  tetramer ellenanyag komplex 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keresztkötést hoz létre a nem-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kívánt sejtek és a vörösvértestek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között     </a:t>
                </a:r>
              </a:p>
            </p:txBody>
          </p:sp>
          <p:sp>
            <p:nvSpPr>
              <p:cNvPr id="227338" name="Text Box 10"/>
              <p:cNvSpPr txBox="1">
                <a:spLocks noChangeArrowheads="1"/>
              </p:cNvSpPr>
              <p:nvPr/>
            </p:nvSpPr>
            <p:spPr bwMode="auto">
              <a:xfrm>
                <a:off x="3560" y="3974"/>
                <a:ext cx="937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Feldúsult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(rozettát nem képező)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sejtek</a:t>
                </a:r>
              </a:p>
            </p:txBody>
          </p:sp>
          <p:sp>
            <p:nvSpPr>
              <p:cNvPr id="227339" name="Text Box 11"/>
              <p:cNvSpPr txBox="1">
                <a:spLocks noChangeArrowheads="1"/>
              </p:cNvSpPr>
              <p:nvPr/>
            </p:nvSpPr>
            <p:spPr bwMode="auto">
              <a:xfrm>
                <a:off x="1701" y="119"/>
                <a:ext cx="801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RosetteSep</a:t>
                </a:r>
                <a:r>
                  <a:rPr lang="en-US" sz="1000">
                    <a:solidFill>
                      <a:schemeClr val="bg2"/>
                    </a:solidFill>
                    <a:cs typeface="Arial" charset="0"/>
                  </a:rPr>
                  <a:t>®</a:t>
                </a:r>
                <a:r>
                  <a:rPr lang="hu-HU" sz="1000">
                    <a:solidFill>
                      <a:schemeClr val="bg2"/>
                    </a:solidFill>
                    <a:cs typeface="Arial" charset="0"/>
                  </a:rPr>
                  <a:t> </a:t>
                </a:r>
                <a:r>
                  <a:rPr lang="hu-HU" sz="1000" baseline="30000">
                    <a:solidFill>
                      <a:schemeClr val="bg2"/>
                    </a:solidFill>
                    <a:cs typeface="Arial" charset="0"/>
                  </a:rPr>
                  <a:t> 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  <a:cs typeface="Arial" charset="0"/>
                  </a:rPr>
                  <a:t>ellenanyag koktél 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  <a:cs typeface="Arial" charset="0"/>
                  </a:rPr>
                  <a:t>hozzáadása</a:t>
                </a:r>
                <a:endParaRPr lang="en-US" sz="1000" baseline="30000">
                  <a:solidFill>
                    <a:schemeClr val="bg2"/>
                  </a:solidFill>
                  <a:cs typeface="Arial" charset="0"/>
                </a:endParaRPr>
              </a:p>
            </p:txBody>
          </p:sp>
          <p:sp>
            <p:nvSpPr>
              <p:cNvPr id="227340" name="Text Box 12"/>
              <p:cNvSpPr txBox="1">
                <a:spLocks noChangeArrowheads="1"/>
              </p:cNvSpPr>
              <p:nvPr/>
            </p:nvSpPr>
            <p:spPr bwMode="auto">
              <a:xfrm>
                <a:off x="2018" y="1910"/>
                <a:ext cx="507" cy="2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Ficoll</a:t>
                </a:r>
                <a:r>
                  <a:rPr lang="en-US" sz="1000">
                    <a:solidFill>
                      <a:schemeClr val="bg2"/>
                    </a:solidFill>
                  </a:rPr>
                  <a:t>®</a:t>
                </a:r>
                <a:r>
                  <a:rPr lang="hu-HU" sz="1000">
                    <a:solidFill>
                      <a:schemeClr val="bg2"/>
                    </a:solidFill>
                  </a:rPr>
                  <a:t>-ra </a:t>
                </a:r>
              </a:p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rétegzés</a:t>
                </a:r>
              </a:p>
            </p:txBody>
          </p:sp>
          <p:sp>
            <p:nvSpPr>
              <p:cNvPr id="227341" name="Text Box 13"/>
              <p:cNvSpPr txBox="1">
                <a:spLocks noChangeArrowheads="1"/>
              </p:cNvSpPr>
              <p:nvPr/>
            </p:nvSpPr>
            <p:spPr bwMode="auto">
              <a:xfrm>
                <a:off x="2290" y="2486"/>
                <a:ext cx="393" cy="15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000">
                    <a:solidFill>
                      <a:schemeClr val="bg2"/>
                    </a:solidFill>
                  </a:rPr>
                  <a:t>Ficoll </a:t>
                </a:r>
                <a:r>
                  <a:rPr lang="en-US" sz="1200" baseline="30000">
                    <a:solidFill>
                      <a:schemeClr val="bg2"/>
                    </a:solidFill>
                  </a:rPr>
                  <a:t>®</a:t>
                </a:r>
                <a:endParaRPr lang="hu-HU" sz="1200" baseline="30000">
                  <a:solidFill>
                    <a:schemeClr val="bg2"/>
                  </a:solidFill>
                </a:endParaRPr>
              </a:p>
            </p:txBody>
          </p:sp>
          <p:sp>
            <p:nvSpPr>
              <p:cNvPr id="227343" name="Text Box 15"/>
              <p:cNvSpPr txBox="1">
                <a:spLocks noChangeArrowheads="1"/>
              </p:cNvSpPr>
              <p:nvPr/>
            </p:nvSpPr>
            <p:spPr bwMode="auto">
              <a:xfrm>
                <a:off x="1759" y="3697"/>
                <a:ext cx="966" cy="6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hu-HU" sz="1000">
                    <a:solidFill>
                      <a:schemeClr val="bg2"/>
                    </a:solidFill>
                  </a:rPr>
                  <a:t>Plazma</a:t>
                </a:r>
              </a:p>
              <a:p>
                <a:pPr algn="r"/>
                <a:r>
                  <a:rPr lang="hu-HU" sz="1000">
                    <a:solidFill>
                      <a:schemeClr val="bg2"/>
                    </a:solidFill>
                  </a:rPr>
                  <a:t>Feldúsult sejtek</a:t>
                </a:r>
              </a:p>
              <a:p>
                <a:pPr algn="r">
                  <a:spcBef>
                    <a:spcPct val="30000"/>
                  </a:spcBef>
                </a:pPr>
                <a:r>
                  <a:rPr lang="hu-HU" sz="1000">
                    <a:solidFill>
                      <a:schemeClr val="bg2"/>
                    </a:solidFill>
                  </a:rPr>
                  <a:t>Ficoll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hu-HU" sz="1000">
                    <a:solidFill>
                      <a:schemeClr val="bg2"/>
                    </a:solidFill>
                  </a:rPr>
                  <a:t>Vvt-k és nem kívánt</a:t>
                </a:r>
              </a:p>
              <a:p>
                <a:pPr algn="r"/>
                <a:r>
                  <a:rPr lang="hu-HU" sz="1000">
                    <a:solidFill>
                      <a:schemeClr val="bg2"/>
                    </a:solidFill>
                  </a:rPr>
                  <a:t>sejtek (rozettaképzés) </a:t>
                </a:r>
              </a:p>
            </p:txBody>
          </p:sp>
          <p:sp>
            <p:nvSpPr>
              <p:cNvPr id="227345" name="Rectangle 17"/>
              <p:cNvSpPr>
                <a:spLocks noChangeArrowheads="1"/>
              </p:cNvSpPr>
              <p:nvPr/>
            </p:nvSpPr>
            <p:spPr bwMode="auto">
              <a:xfrm>
                <a:off x="2980" y="3628"/>
                <a:ext cx="318" cy="13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27344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2909" y="3447"/>
                <a:ext cx="5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400">
                    <a:solidFill>
                      <a:schemeClr val="bg2"/>
                    </a:solidFill>
                  </a:rPr>
                  <a:t>Kinyerés</a:t>
                </a:r>
              </a:p>
            </p:txBody>
          </p:sp>
        </p:grpSp>
        <p:sp>
          <p:nvSpPr>
            <p:cNvPr id="227347" name="Text Box 19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57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61" name="Group 9"/>
          <p:cNvGrpSpPr>
            <a:grpSpLocks/>
          </p:cNvGrpSpPr>
          <p:nvPr/>
        </p:nvGrpSpPr>
        <p:grpSpPr bwMode="auto">
          <a:xfrm>
            <a:off x="188913" y="1052513"/>
            <a:ext cx="9012237" cy="5813425"/>
            <a:chOff x="119" y="663"/>
            <a:chExt cx="5677" cy="3662"/>
          </a:xfrm>
        </p:grpSpPr>
        <p:grpSp>
          <p:nvGrpSpPr>
            <p:cNvPr id="228359" name="Group 7"/>
            <p:cNvGrpSpPr>
              <a:grpSpLocks/>
            </p:cNvGrpSpPr>
            <p:nvPr/>
          </p:nvGrpSpPr>
          <p:grpSpPr bwMode="auto">
            <a:xfrm>
              <a:off x="119" y="663"/>
              <a:ext cx="5522" cy="2972"/>
              <a:chOff x="119" y="663"/>
              <a:chExt cx="5522" cy="2972"/>
            </a:xfrm>
          </p:grpSpPr>
          <p:pic>
            <p:nvPicPr>
              <p:cNvPr id="228357" name="Picture 5" descr="figure-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36000"/>
              </a:blip>
              <a:srcRect/>
              <a:stretch>
                <a:fillRect/>
              </a:stretch>
            </p:blipFill>
            <p:spPr bwMode="auto">
              <a:xfrm>
                <a:off x="690" y="1661"/>
                <a:ext cx="4380" cy="1974"/>
              </a:xfrm>
              <a:prstGeom prst="rect">
                <a:avLst/>
              </a:prstGeom>
              <a:noFill/>
            </p:spPr>
          </p:pic>
          <p:sp>
            <p:nvSpPr>
              <p:cNvPr id="228358" name="Text Box 6"/>
              <p:cNvSpPr txBox="1">
                <a:spLocks noChangeArrowheads="1"/>
              </p:cNvSpPr>
              <p:nvPr/>
            </p:nvSpPr>
            <p:spPr bwMode="auto">
              <a:xfrm>
                <a:off x="119" y="663"/>
                <a:ext cx="55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>
                    <a:solidFill>
                      <a:schemeClr val="bg2"/>
                    </a:solidFill>
                  </a:rPr>
                  <a:t>RosetteSep</a:t>
                </a:r>
                <a:r>
                  <a:rPr lang="en-US" baseline="30000">
                    <a:solidFill>
                      <a:schemeClr val="bg2"/>
                    </a:solidFill>
                    <a:cs typeface="Arial" charset="0"/>
                  </a:rPr>
                  <a:t>®</a:t>
                </a:r>
                <a:r>
                  <a:rPr lang="hu-HU">
                    <a:solidFill>
                      <a:schemeClr val="bg2"/>
                    </a:solidFill>
                    <a:cs typeface="Arial" charset="0"/>
                  </a:rPr>
                  <a:t>-pel történt NK sejt dúsítás FACS hisztogramja</a:t>
                </a:r>
                <a:endParaRPr lang="en-US" baseline="30000">
                  <a:solidFill>
                    <a:schemeClr val="bg2"/>
                  </a:solidFill>
                  <a:cs typeface="Arial" charset="0"/>
                </a:endParaRPr>
              </a:p>
            </p:txBody>
          </p:sp>
        </p:grpSp>
        <p:sp>
          <p:nvSpPr>
            <p:cNvPr id="228360" name="Text Box 8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58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65400"/>
            <a:ext cx="7772400" cy="1143000"/>
          </a:xfrm>
        </p:spPr>
        <p:txBody>
          <a:bodyPr/>
          <a:lstStyle/>
          <a:p>
            <a:r>
              <a:rPr lang="hu-HU" sz="3600" b="1">
                <a:solidFill>
                  <a:schemeClr val="bg2"/>
                </a:solidFill>
                <a:effectLst/>
              </a:rPr>
              <a:t>SEJTTENYÉSZTÉS ALKALMAZÁSI LEHETŐSÉGEI</a:t>
            </a:r>
            <a:br>
              <a:rPr lang="hu-HU" sz="3600" b="1">
                <a:solidFill>
                  <a:schemeClr val="bg2"/>
                </a:solidFill>
                <a:effectLst/>
              </a:rPr>
            </a:br>
            <a:r>
              <a:rPr lang="hu-HU" sz="3600" b="1">
                <a:solidFill>
                  <a:schemeClr val="bg2"/>
                </a:solidFill>
                <a:effectLst/>
              </a:rPr>
              <a:t>Fakultatív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8820150" y="656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76" name="Group 12"/>
          <p:cNvGrpSpPr>
            <a:grpSpLocks/>
          </p:cNvGrpSpPr>
          <p:nvPr/>
        </p:nvGrpSpPr>
        <p:grpSpPr bwMode="auto">
          <a:xfrm>
            <a:off x="714375" y="295275"/>
            <a:ext cx="8437563" cy="6978650"/>
            <a:chOff x="450" y="186"/>
            <a:chExt cx="5315" cy="4396"/>
          </a:xfrm>
        </p:grpSpPr>
        <p:sp>
          <p:nvSpPr>
            <p:cNvPr id="113666" name="Text Box 2"/>
            <p:cNvSpPr txBox="1">
              <a:spLocks noChangeArrowheads="1"/>
            </p:cNvSpPr>
            <p:nvPr/>
          </p:nvSpPr>
          <p:spPr bwMode="auto">
            <a:xfrm>
              <a:off x="2022" y="186"/>
              <a:ext cx="16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hu-HU" sz="3200">
                  <a:solidFill>
                    <a:srgbClr val="FF9900"/>
                  </a:solidFill>
                </a:rPr>
                <a:t>SEJTVONAL</a:t>
              </a:r>
              <a:endParaRPr lang="en-US" sz="3200">
                <a:solidFill>
                  <a:srgbClr val="FF9900"/>
                </a:solidFill>
              </a:endParaRPr>
            </a:p>
          </p:txBody>
        </p:sp>
        <p:sp>
          <p:nvSpPr>
            <p:cNvPr id="113667" name="Text Box 3"/>
            <p:cNvSpPr txBox="1">
              <a:spLocks noChangeArrowheads="1"/>
            </p:cNvSpPr>
            <p:nvPr/>
          </p:nvSpPr>
          <p:spPr bwMode="auto">
            <a:xfrm>
              <a:off x="450" y="528"/>
              <a:ext cx="4859" cy="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</a:t>
              </a:r>
              <a:r>
                <a:rPr lang="hu-HU" sz="2800">
                  <a:solidFill>
                    <a:schemeClr val="bg2"/>
                  </a:solidFill>
                </a:rPr>
                <a:t>Halhatatlan, immortalizált</a:t>
              </a:r>
            </a:p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Genetikai hibák (aneuploidia)</a:t>
              </a:r>
            </a:p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Kontaktgátlás elvesztése</a:t>
              </a:r>
            </a:p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Korlátlan növekedés</a:t>
              </a:r>
            </a:p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Csökkent adhéziójú, esetleg szuszpenziós  </a:t>
              </a:r>
            </a:p>
            <a:p>
              <a:pPr algn="l" eaLnBrk="0" hangingPunct="0"/>
              <a:r>
                <a:rPr lang="hu-HU" sz="2800" b="0">
                  <a:solidFill>
                    <a:schemeClr val="bg2"/>
                  </a:solidFill>
                </a:rPr>
                <a:t>  tenyészet</a:t>
              </a:r>
            </a:p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Egérben tumort képezhet </a:t>
              </a:r>
            </a:p>
            <a:p>
              <a:pPr algn="l" eaLnBrk="0" hangingPunct="0">
                <a:buFontTx/>
                <a:buChar char="•"/>
              </a:pPr>
              <a:endParaRPr lang="hu-HU" sz="2800" b="0">
                <a:solidFill>
                  <a:schemeClr val="bg2"/>
                </a:solidFill>
              </a:endParaRPr>
            </a:p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Vagy</a:t>
              </a:r>
              <a:r>
                <a:rPr lang="hu-HU" sz="2800" b="0">
                  <a:solidFill>
                    <a:srgbClr val="008000"/>
                  </a:solidFill>
                </a:rPr>
                <a:t> </a:t>
              </a:r>
              <a:r>
                <a:rPr lang="hu-HU" sz="2800" i="1">
                  <a:solidFill>
                    <a:srgbClr val="008000"/>
                  </a:solidFill>
                </a:rPr>
                <a:t>transzformálódott</a:t>
              </a:r>
              <a:r>
                <a:rPr lang="hu-HU" sz="2800" b="0">
                  <a:solidFill>
                    <a:srgbClr val="008000"/>
                  </a:solidFill>
                </a:rPr>
                <a:t> </a:t>
              </a:r>
              <a:r>
                <a:rPr lang="hu-HU" sz="2800" b="0">
                  <a:solidFill>
                    <a:schemeClr val="bg2"/>
                  </a:solidFill>
                </a:rPr>
                <a:t>sejtekből ered</a:t>
              </a:r>
            </a:p>
            <a:p>
              <a:pPr algn="l" eaLnBrk="0" hangingPunct="0"/>
              <a:r>
                <a:rPr lang="hu-HU" sz="2800" b="0">
                  <a:solidFill>
                    <a:schemeClr val="bg2"/>
                  </a:solidFill>
                </a:rPr>
                <a:t>  (spontán vagy karcinogének, vírusok, </a:t>
              </a:r>
            </a:p>
            <a:p>
              <a:pPr algn="l" eaLnBrk="0" hangingPunct="0"/>
              <a:r>
                <a:rPr lang="hu-HU" sz="2800" b="0">
                  <a:solidFill>
                    <a:schemeClr val="bg2"/>
                  </a:solidFill>
                </a:rPr>
                <a:t>  besugárzás révén) pl. 3T3 21F vonal, CHO</a:t>
              </a:r>
            </a:p>
            <a:p>
              <a:pPr algn="l" eaLnBrk="0" hangingPunct="0">
                <a:buFontTx/>
                <a:buChar char="•"/>
              </a:pPr>
              <a:r>
                <a:rPr lang="hu-HU" sz="2800" b="0">
                  <a:solidFill>
                    <a:schemeClr val="bg2"/>
                  </a:solidFill>
                </a:rPr>
                <a:t> Vagy </a:t>
              </a:r>
              <a:r>
                <a:rPr lang="hu-HU" sz="2800" i="1">
                  <a:solidFill>
                    <a:schemeClr val="hlink"/>
                  </a:solidFill>
                </a:rPr>
                <a:t>tumorból</a:t>
              </a:r>
              <a:r>
                <a:rPr lang="hu-HU" sz="2800" b="0">
                  <a:solidFill>
                    <a:schemeClr val="bg2"/>
                  </a:solidFill>
                </a:rPr>
                <a:t> származik pl. </a:t>
              </a:r>
              <a:r>
                <a:rPr lang="en-US" b="0">
                  <a:solidFill>
                    <a:schemeClr val="bg2"/>
                  </a:solidFill>
                </a:rPr>
                <a:t>HeLA</a:t>
              </a:r>
              <a:r>
                <a:rPr lang="hu-HU" b="0">
                  <a:solidFill>
                    <a:schemeClr val="bg2"/>
                  </a:solidFill>
                </a:rPr>
                <a:t> vonal</a:t>
              </a:r>
              <a:r>
                <a:rPr lang="en-US" b="0">
                  <a:solidFill>
                    <a:schemeClr val="bg2"/>
                  </a:solidFill>
                </a:rPr>
                <a:t> </a:t>
              </a:r>
              <a:endParaRPr lang="hu-HU" b="0">
                <a:solidFill>
                  <a:schemeClr val="bg2"/>
                </a:solidFill>
              </a:endParaRPr>
            </a:p>
            <a:p>
              <a:pPr algn="l" eaLnBrk="0" hangingPunct="0"/>
              <a:r>
                <a:rPr lang="hu-HU" b="0">
                  <a:solidFill>
                    <a:schemeClr val="bg2"/>
                  </a:solidFill>
                </a:rPr>
                <a:t>   </a:t>
              </a:r>
              <a:r>
                <a:rPr lang="en-US" b="0">
                  <a:solidFill>
                    <a:schemeClr val="bg2"/>
                  </a:solidFill>
                </a:rPr>
                <a:t>- </a:t>
              </a:r>
              <a:r>
                <a:rPr lang="hu-HU" b="0">
                  <a:solidFill>
                    <a:schemeClr val="bg2"/>
                  </a:solidFill>
                </a:rPr>
                <a:t>méhnyakrákból származó </a:t>
              </a:r>
              <a:r>
                <a:rPr lang="en-US" b="0">
                  <a:solidFill>
                    <a:schemeClr val="bg2"/>
                  </a:solidFill>
                </a:rPr>
                <a:t>(Henrietta Lacks, 1951)</a:t>
              </a:r>
            </a:p>
            <a:p>
              <a:pPr algn="l" eaLnBrk="0" hangingPunct="0"/>
              <a:endParaRPr lang="hu-HU" sz="2800" b="0">
                <a:solidFill>
                  <a:schemeClr val="bg2"/>
                </a:solidFill>
              </a:endParaRPr>
            </a:p>
            <a:p>
              <a:pPr algn="l" eaLnBrk="0" hangingPunct="0"/>
              <a:endParaRPr lang="en-US" sz="2800" b="0">
                <a:solidFill>
                  <a:schemeClr val="bg2"/>
                </a:solidFill>
              </a:endParaRPr>
            </a:p>
          </p:txBody>
        </p:sp>
        <p:sp>
          <p:nvSpPr>
            <p:cNvPr id="113675" name="Text Box 11"/>
            <p:cNvSpPr txBox="1">
              <a:spLocks noChangeArrowheads="1"/>
            </p:cNvSpPr>
            <p:nvPr/>
          </p:nvSpPr>
          <p:spPr bwMode="auto">
            <a:xfrm>
              <a:off x="5587" y="413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22" name="Group 18"/>
          <p:cNvGrpSpPr>
            <a:grpSpLocks/>
          </p:cNvGrpSpPr>
          <p:nvPr/>
        </p:nvGrpSpPr>
        <p:grpSpPr bwMode="auto">
          <a:xfrm>
            <a:off x="-31750" y="-4763"/>
            <a:ext cx="9232900" cy="6870701"/>
            <a:chOff x="-20" y="-3"/>
            <a:chExt cx="5816" cy="4328"/>
          </a:xfrm>
        </p:grpSpPr>
        <p:sp>
          <p:nvSpPr>
            <p:cNvPr id="175106" name="Rectangle 2"/>
            <p:cNvSpPr>
              <a:spLocks noChangeArrowheads="1"/>
            </p:cNvSpPr>
            <p:nvPr/>
          </p:nvSpPr>
          <p:spPr bwMode="auto">
            <a:xfrm>
              <a:off x="3072" y="288"/>
              <a:ext cx="134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hu-HU" sz="1800" i="1">
                  <a:solidFill>
                    <a:srgbClr val="FF9900"/>
                  </a:solidFill>
                </a:rPr>
                <a:t>GENETIKA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Transzformáció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Sejtfúzió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Sejtciklus</a:t>
              </a:r>
            </a:p>
          </p:txBody>
        </p:sp>
        <p:sp>
          <p:nvSpPr>
            <p:cNvPr id="175107" name="Text Box 3"/>
            <p:cNvSpPr txBox="1">
              <a:spLocks noChangeArrowheads="1"/>
            </p:cNvSpPr>
            <p:nvPr/>
          </p:nvSpPr>
          <p:spPr bwMode="auto">
            <a:xfrm>
              <a:off x="1908" y="3042"/>
              <a:ext cx="1694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 i="1">
                  <a:solidFill>
                    <a:srgbClr val="FF00FF"/>
                  </a:solidFill>
                </a:rPr>
                <a:t>SEJTBIOLÓGIA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Sejt-sejt és sejt-mátrix</a:t>
              </a:r>
            </a:p>
            <a:p>
              <a:pPr algn="l"/>
              <a:r>
                <a:rPr lang="hu-HU" sz="1800">
                  <a:solidFill>
                    <a:schemeClr val="bg2"/>
                  </a:solidFill>
                </a:rPr>
                <a:t> kölcsönhatások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Génexpresszió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Sejtproliferáció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Differenciáció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Sejt-migráció, -invázió</a:t>
              </a:r>
            </a:p>
          </p:txBody>
        </p:sp>
        <p:sp>
          <p:nvSpPr>
            <p:cNvPr id="175108" name="Text Box 4"/>
            <p:cNvSpPr txBox="1">
              <a:spLocks noChangeArrowheads="1"/>
            </p:cNvSpPr>
            <p:nvPr/>
          </p:nvSpPr>
          <p:spPr bwMode="auto">
            <a:xfrm>
              <a:off x="3914" y="1197"/>
              <a:ext cx="178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 i="1">
                  <a:solidFill>
                    <a:schemeClr val="bg1"/>
                  </a:solidFill>
                </a:rPr>
                <a:t>INTRACELLULÁRIS</a:t>
              </a:r>
            </a:p>
            <a:p>
              <a:pPr algn="l"/>
              <a:r>
                <a:rPr lang="hu-HU" sz="1800" i="1">
                  <a:solidFill>
                    <a:schemeClr val="bg1"/>
                  </a:solidFill>
                </a:rPr>
                <a:t> AKTIVITÁS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DNS transzkripció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RNS metabolizmus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Fehérjeszintézis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Intermedier anyagcsere</a:t>
              </a:r>
            </a:p>
          </p:txBody>
        </p:sp>
        <p:sp>
          <p:nvSpPr>
            <p:cNvPr id="175109" name="Text Box 5"/>
            <p:cNvSpPr txBox="1">
              <a:spLocks noChangeArrowheads="1"/>
            </p:cNvSpPr>
            <p:nvPr/>
          </p:nvSpPr>
          <p:spPr bwMode="auto">
            <a:xfrm>
              <a:off x="0" y="1821"/>
              <a:ext cx="195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 i="1">
                  <a:solidFill>
                    <a:srgbClr val="008000"/>
                  </a:solidFill>
                </a:rPr>
                <a:t>BIOTECHNOLÓGIA/ </a:t>
              </a:r>
            </a:p>
            <a:p>
              <a:pPr algn="l"/>
              <a:r>
                <a:rPr lang="hu-HU" sz="1800" i="1">
                  <a:solidFill>
                    <a:srgbClr val="008000"/>
                  </a:solidFill>
                </a:rPr>
                <a:t>TISSUE ENGINEERING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Citokinek/növekedési</a:t>
              </a:r>
            </a:p>
            <a:p>
              <a:pPr algn="l"/>
              <a:r>
                <a:rPr lang="hu-HU" sz="1800">
                  <a:solidFill>
                    <a:schemeClr val="bg2"/>
                  </a:solidFill>
                </a:rPr>
                <a:t> faktorok, hormonok,</a:t>
              </a:r>
            </a:p>
            <a:p>
              <a:pPr algn="l"/>
              <a:r>
                <a:rPr lang="hu-HU" sz="1800">
                  <a:solidFill>
                    <a:schemeClr val="bg2"/>
                  </a:solidFill>
                </a:rPr>
                <a:t> ellenanyagok termeltetése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Mesterséges szövetek</a:t>
              </a:r>
            </a:p>
          </p:txBody>
        </p:sp>
        <p:sp>
          <p:nvSpPr>
            <p:cNvPr id="175110" name="Text Box 6"/>
            <p:cNvSpPr txBox="1">
              <a:spLocks noChangeArrowheads="1"/>
            </p:cNvSpPr>
            <p:nvPr/>
          </p:nvSpPr>
          <p:spPr bwMode="auto">
            <a:xfrm>
              <a:off x="1265" y="108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hu-HU" sz="1800"/>
            </a:p>
          </p:txBody>
        </p:sp>
        <p:sp>
          <p:nvSpPr>
            <p:cNvPr id="175111" name="Text Box 7"/>
            <p:cNvSpPr txBox="1">
              <a:spLocks noChangeArrowheads="1"/>
            </p:cNvSpPr>
            <p:nvPr/>
          </p:nvSpPr>
          <p:spPr bwMode="auto">
            <a:xfrm>
              <a:off x="-20" y="-3"/>
              <a:ext cx="2694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 i="1">
                  <a:solidFill>
                    <a:srgbClr val="33CCCC"/>
                  </a:solidFill>
                </a:rPr>
                <a:t>KÖRNYEZETI KÖLCSÖNHATÁSOK</a:t>
              </a:r>
              <a:r>
                <a:rPr lang="hu-HU" sz="1800">
                  <a:solidFill>
                    <a:schemeClr val="bg2"/>
                  </a:solidFill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Fertőzések (vírus, baktérium,</a:t>
              </a:r>
            </a:p>
            <a:p>
              <a:pPr algn="l"/>
              <a:r>
                <a:rPr lang="hu-HU" sz="1800">
                  <a:solidFill>
                    <a:schemeClr val="bg2"/>
                  </a:solidFill>
                </a:rPr>
                <a:t> parazita)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Toxikológia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Immunológia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Karcinogenezis</a:t>
              </a:r>
            </a:p>
            <a:p>
              <a:pPr algn="l">
                <a:buFontTx/>
                <a:buChar char="•"/>
              </a:pPr>
              <a:r>
                <a:rPr lang="hu-HU" sz="1800">
                  <a:solidFill>
                    <a:schemeClr val="bg2"/>
                  </a:solidFill>
                </a:rPr>
                <a:t>Xenobiotikumok biotranszformációja</a:t>
              </a:r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auto">
            <a:xfrm>
              <a:off x="2204" y="1670"/>
              <a:ext cx="1352" cy="883"/>
            </a:xfrm>
            <a:custGeom>
              <a:avLst/>
              <a:gdLst/>
              <a:ahLst/>
              <a:cxnLst>
                <a:cxn ang="0">
                  <a:pos x="115" y="410"/>
                </a:cxn>
                <a:cxn ang="0">
                  <a:pos x="146" y="243"/>
                </a:cxn>
                <a:cxn ang="0">
                  <a:pos x="161" y="167"/>
                </a:cxn>
                <a:cxn ang="0">
                  <a:pos x="494" y="122"/>
                </a:cxn>
                <a:cxn ang="0">
                  <a:pos x="1040" y="61"/>
                </a:cxn>
                <a:cxn ang="0">
                  <a:pos x="1282" y="76"/>
                </a:cxn>
                <a:cxn ang="0">
                  <a:pos x="1267" y="698"/>
                </a:cxn>
                <a:cxn ang="0">
                  <a:pos x="1237" y="804"/>
                </a:cxn>
                <a:cxn ang="0">
                  <a:pos x="873" y="880"/>
                </a:cxn>
                <a:cxn ang="0">
                  <a:pos x="631" y="758"/>
                </a:cxn>
                <a:cxn ang="0">
                  <a:pos x="146" y="728"/>
                </a:cxn>
                <a:cxn ang="0">
                  <a:pos x="55" y="713"/>
                </a:cxn>
                <a:cxn ang="0">
                  <a:pos x="130" y="395"/>
                </a:cxn>
                <a:cxn ang="0">
                  <a:pos x="130" y="319"/>
                </a:cxn>
                <a:cxn ang="0">
                  <a:pos x="115" y="410"/>
                </a:cxn>
              </a:cxnLst>
              <a:rect l="0" t="0" r="r" b="b"/>
              <a:pathLst>
                <a:path w="1352" h="883">
                  <a:moveTo>
                    <a:pt x="115" y="410"/>
                  </a:moveTo>
                  <a:cubicBezTo>
                    <a:pt x="152" y="222"/>
                    <a:pt x="106" y="457"/>
                    <a:pt x="146" y="243"/>
                  </a:cubicBezTo>
                  <a:cubicBezTo>
                    <a:pt x="151" y="218"/>
                    <a:pt x="141" y="183"/>
                    <a:pt x="161" y="167"/>
                  </a:cubicBezTo>
                  <a:cubicBezTo>
                    <a:pt x="209" y="130"/>
                    <a:pt x="483" y="123"/>
                    <a:pt x="494" y="122"/>
                  </a:cubicBezTo>
                  <a:cubicBezTo>
                    <a:pt x="676" y="105"/>
                    <a:pt x="859" y="87"/>
                    <a:pt x="1040" y="61"/>
                  </a:cubicBezTo>
                  <a:cubicBezTo>
                    <a:pt x="1121" y="66"/>
                    <a:pt x="1255" y="0"/>
                    <a:pt x="1282" y="76"/>
                  </a:cubicBezTo>
                  <a:cubicBezTo>
                    <a:pt x="1352" y="271"/>
                    <a:pt x="1276" y="491"/>
                    <a:pt x="1267" y="698"/>
                  </a:cubicBezTo>
                  <a:cubicBezTo>
                    <a:pt x="1267" y="698"/>
                    <a:pt x="1244" y="797"/>
                    <a:pt x="1237" y="804"/>
                  </a:cubicBezTo>
                  <a:cubicBezTo>
                    <a:pt x="1158" y="883"/>
                    <a:pt x="978" y="867"/>
                    <a:pt x="873" y="880"/>
                  </a:cubicBezTo>
                  <a:cubicBezTo>
                    <a:pt x="765" y="772"/>
                    <a:pt x="801" y="774"/>
                    <a:pt x="631" y="758"/>
                  </a:cubicBezTo>
                  <a:cubicBezTo>
                    <a:pt x="470" y="743"/>
                    <a:pt x="146" y="728"/>
                    <a:pt x="146" y="728"/>
                  </a:cubicBezTo>
                  <a:cubicBezTo>
                    <a:pt x="116" y="723"/>
                    <a:pt x="67" y="741"/>
                    <a:pt x="55" y="713"/>
                  </a:cubicBezTo>
                  <a:cubicBezTo>
                    <a:pt x="0" y="582"/>
                    <a:pt x="116" y="506"/>
                    <a:pt x="130" y="395"/>
                  </a:cubicBezTo>
                  <a:cubicBezTo>
                    <a:pt x="133" y="370"/>
                    <a:pt x="130" y="344"/>
                    <a:pt x="130" y="319"/>
                  </a:cubicBezTo>
                  <a:lnTo>
                    <a:pt x="115" y="41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75113" name="Oval 9"/>
            <p:cNvSpPr>
              <a:spLocks noChangeArrowheads="1"/>
            </p:cNvSpPr>
            <p:nvPr/>
          </p:nvSpPr>
          <p:spPr bwMode="auto">
            <a:xfrm>
              <a:off x="2880" y="1920"/>
              <a:ext cx="432" cy="38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auto">
            <a:xfrm>
              <a:off x="3600" y="2352"/>
              <a:ext cx="1295" cy="758"/>
            </a:xfrm>
            <a:custGeom>
              <a:avLst/>
              <a:gdLst/>
              <a:ahLst/>
              <a:cxnLst>
                <a:cxn ang="0">
                  <a:pos x="460" y="30"/>
                </a:cxn>
                <a:cxn ang="0">
                  <a:pos x="339" y="76"/>
                </a:cxn>
                <a:cxn ang="0">
                  <a:pos x="263" y="152"/>
                </a:cxn>
                <a:cxn ang="0">
                  <a:pos x="36" y="394"/>
                </a:cxn>
                <a:cxn ang="0">
                  <a:pos x="51" y="622"/>
                </a:cxn>
                <a:cxn ang="0">
                  <a:pos x="96" y="652"/>
                </a:cxn>
                <a:cxn ang="0">
                  <a:pos x="172" y="728"/>
                </a:cxn>
                <a:cxn ang="0">
                  <a:pos x="445" y="758"/>
                </a:cxn>
                <a:cxn ang="0">
                  <a:pos x="657" y="652"/>
                </a:cxn>
                <a:cxn ang="0">
                  <a:pos x="794" y="576"/>
                </a:cxn>
                <a:cxn ang="0">
                  <a:pos x="1188" y="546"/>
                </a:cxn>
                <a:cxn ang="0">
                  <a:pos x="1279" y="531"/>
                </a:cxn>
                <a:cxn ang="0">
                  <a:pos x="1263" y="455"/>
                </a:cxn>
                <a:cxn ang="0">
                  <a:pos x="1248" y="61"/>
                </a:cxn>
                <a:cxn ang="0">
                  <a:pos x="1203" y="46"/>
                </a:cxn>
                <a:cxn ang="0">
                  <a:pos x="1112" y="30"/>
                </a:cxn>
                <a:cxn ang="0">
                  <a:pos x="536" y="0"/>
                </a:cxn>
                <a:cxn ang="0">
                  <a:pos x="460" y="30"/>
                </a:cxn>
              </a:cxnLst>
              <a:rect l="0" t="0" r="r" b="b"/>
              <a:pathLst>
                <a:path w="1295" h="758">
                  <a:moveTo>
                    <a:pt x="460" y="30"/>
                  </a:moveTo>
                  <a:cubicBezTo>
                    <a:pt x="375" y="2"/>
                    <a:pt x="390" y="18"/>
                    <a:pt x="339" y="76"/>
                  </a:cubicBezTo>
                  <a:cubicBezTo>
                    <a:pt x="316" y="103"/>
                    <a:pt x="288" y="127"/>
                    <a:pt x="263" y="152"/>
                  </a:cubicBezTo>
                  <a:cubicBezTo>
                    <a:pt x="186" y="229"/>
                    <a:pt x="97" y="302"/>
                    <a:pt x="36" y="394"/>
                  </a:cubicBezTo>
                  <a:cubicBezTo>
                    <a:pt x="7" y="484"/>
                    <a:pt x="0" y="479"/>
                    <a:pt x="51" y="622"/>
                  </a:cubicBezTo>
                  <a:cubicBezTo>
                    <a:pt x="57" y="639"/>
                    <a:pt x="82" y="640"/>
                    <a:pt x="96" y="652"/>
                  </a:cubicBezTo>
                  <a:cubicBezTo>
                    <a:pt x="123" y="676"/>
                    <a:pt x="137" y="722"/>
                    <a:pt x="172" y="728"/>
                  </a:cubicBezTo>
                  <a:cubicBezTo>
                    <a:pt x="323" y="753"/>
                    <a:pt x="232" y="740"/>
                    <a:pt x="445" y="758"/>
                  </a:cubicBezTo>
                  <a:cubicBezTo>
                    <a:pt x="570" y="740"/>
                    <a:pt x="590" y="753"/>
                    <a:pt x="657" y="652"/>
                  </a:cubicBezTo>
                  <a:cubicBezTo>
                    <a:pt x="683" y="572"/>
                    <a:pt x="661" y="596"/>
                    <a:pt x="794" y="576"/>
                  </a:cubicBezTo>
                  <a:cubicBezTo>
                    <a:pt x="834" y="570"/>
                    <a:pt x="1164" y="548"/>
                    <a:pt x="1188" y="546"/>
                  </a:cubicBezTo>
                  <a:cubicBezTo>
                    <a:pt x="1218" y="541"/>
                    <a:pt x="1259" y="555"/>
                    <a:pt x="1279" y="531"/>
                  </a:cubicBezTo>
                  <a:cubicBezTo>
                    <a:pt x="1295" y="511"/>
                    <a:pt x="1265" y="481"/>
                    <a:pt x="1263" y="455"/>
                  </a:cubicBezTo>
                  <a:cubicBezTo>
                    <a:pt x="1254" y="324"/>
                    <a:pt x="1267" y="191"/>
                    <a:pt x="1248" y="61"/>
                  </a:cubicBezTo>
                  <a:cubicBezTo>
                    <a:pt x="1246" y="45"/>
                    <a:pt x="1218" y="50"/>
                    <a:pt x="1203" y="46"/>
                  </a:cubicBezTo>
                  <a:cubicBezTo>
                    <a:pt x="1173" y="39"/>
                    <a:pt x="1143" y="32"/>
                    <a:pt x="1112" y="30"/>
                  </a:cubicBezTo>
                  <a:cubicBezTo>
                    <a:pt x="920" y="15"/>
                    <a:pt x="728" y="11"/>
                    <a:pt x="536" y="0"/>
                  </a:cubicBezTo>
                  <a:cubicBezTo>
                    <a:pt x="482" y="35"/>
                    <a:pt x="508" y="30"/>
                    <a:pt x="460" y="30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75115" name="Oval 11"/>
            <p:cNvSpPr>
              <a:spLocks noChangeArrowheads="1"/>
            </p:cNvSpPr>
            <p:nvPr/>
          </p:nvSpPr>
          <p:spPr bwMode="auto">
            <a:xfrm>
              <a:off x="4128" y="2544"/>
              <a:ext cx="384" cy="24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5116" name="Line 12"/>
            <p:cNvSpPr>
              <a:spLocks noChangeShapeType="1"/>
            </p:cNvSpPr>
            <p:nvPr/>
          </p:nvSpPr>
          <p:spPr bwMode="auto">
            <a:xfrm rot="981329">
              <a:off x="2064" y="1488"/>
              <a:ext cx="576" cy="43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75117" name="Line 13"/>
            <p:cNvSpPr>
              <a:spLocks noChangeShapeType="1"/>
            </p:cNvSpPr>
            <p:nvPr/>
          </p:nvSpPr>
          <p:spPr bwMode="auto">
            <a:xfrm rot="1420042">
              <a:off x="3120" y="2688"/>
              <a:ext cx="528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75118" name="Line 14"/>
            <p:cNvSpPr>
              <a:spLocks noChangeShapeType="1"/>
            </p:cNvSpPr>
            <p:nvPr/>
          </p:nvSpPr>
          <p:spPr bwMode="auto">
            <a:xfrm rot="20035479" flipH="1">
              <a:off x="2880" y="1200"/>
              <a:ext cx="528" cy="384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75119" name="Line 15"/>
            <p:cNvSpPr>
              <a:spLocks noChangeShapeType="1"/>
            </p:cNvSpPr>
            <p:nvPr/>
          </p:nvSpPr>
          <p:spPr bwMode="auto">
            <a:xfrm flipV="1">
              <a:off x="4368" y="2496"/>
              <a:ext cx="336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75120" name="Line 16"/>
            <p:cNvSpPr>
              <a:spLocks noChangeShapeType="1"/>
            </p:cNvSpPr>
            <p:nvPr/>
          </p:nvSpPr>
          <p:spPr bwMode="auto">
            <a:xfrm flipH="1">
              <a:off x="2112" y="2304"/>
              <a:ext cx="528" cy="19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6" name="Group 8"/>
          <p:cNvGrpSpPr>
            <a:grpSpLocks/>
          </p:cNvGrpSpPr>
          <p:nvPr/>
        </p:nvGrpSpPr>
        <p:grpSpPr bwMode="auto">
          <a:xfrm>
            <a:off x="466725" y="188913"/>
            <a:ext cx="8734425" cy="6677025"/>
            <a:chOff x="294" y="119"/>
            <a:chExt cx="5502" cy="4206"/>
          </a:xfrm>
        </p:grpSpPr>
        <p:pic>
          <p:nvPicPr>
            <p:cNvPr id="211973" name="Picture 5" descr="Induced Pluripotent Stem Cell Pathway Image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294" y="572"/>
              <a:ext cx="5171" cy="3636"/>
            </a:xfrm>
            <a:prstGeom prst="rect">
              <a:avLst/>
            </a:prstGeom>
            <a:noFill/>
          </p:spPr>
        </p:pic>
        <p:sp>
          <p:nvSpPr>
            <p:cNvPr id="211974" name="Text Box 6"/>
            <p:cNvSpPr txBox="1">
              <a:spLocks noChangeArrowheads="1"/>
            </p:cNvSpPr>
            <p:nvPr/>
          </p:nvSpPr>
          <p:spPr bwMode="auto">
            <a:xfrm>
              <a:off x="588" y="119"/>
              <a:ext cx="4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sz="1800" b="0">
                  <a:solidFill>
                    <a:schemeClr val="bg2"/>
                  </a:solidFill>
                </a:rPr>
                <a:t>iPS  sejtek = induced pluripotent stem /indukált pluripotens ős-/ sejtek </a:t>
              </a:r>
            </a:p>
          </p:txBody>
        </p:sp>
        <p:sp>
          <p:nvSpPr>
            <p:cNvPr id="211975" name="Text Box 7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63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File:Ips cell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327150" y="563563"/>
            <a:ext cx="5991225" cy="5715000"/>
          </a:xfrm>
          <a:prstGeom prst="rect">
            <a:avLst/>
          </a:prstGeom>
          <a:noFill/>
        </p:spPr>
      </p:pic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1004888" y="0"/>
            <a:ext cx="727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800" b="0">
                <a:solidFill>
                  <a:schemeClr val="bg2"/>
                </a:solidFill>
              </a:rPr>
              <a:t>iPS  sejtek = induced pluripotent stem /indukált pluripotens ős-/ sejtek </a:t>
            </a:r>
          </a:p>
          <a:p>
            <a:r>
              <a:rPr lang="hu-HU" sz="1800" b="0">
                <a:solidFill>
                  <a:schemeClr val="bg2"/>
                </a:solidFill>
              </a:rPr>
              <a:t>Jövőbeli felhasználás? 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570913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64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83" name="Group 7"/>
          <p:cNvGrpSpPr>
            <a:grpSpLocks/>
          </p:cNvGrpSpPr>
          <p:nvPr/>
        </p:nvGrpSpPr>
        <p:grpSpPr bwMode="auto">
          <a:xfrm>
            <a:off x="304800" y="549275"/>
            <a:ext cx="8896350" cy="6316663"/>
            <a:chOff x="192" y="346"/>
            <a:chExt cx="5604" cy="3979"/>
          </a:xfrm>
        </p:grpSpPr>
        <p:grpSp>
          <p:nvGrpSpPr>
            <p:cNvPr id="203781" name="Group 5"/>
            <p:cNvGrpSpPr>
              <a:grpSpLocks/>
            </p:cNvGrpSpPr>
            <p:nvPr/>
          </p:nvGrpSpPr>
          <p:grpSpPr bwMode="auto">
            <a:xfrm>
              <a:off x="192" y="346"/>
              <a:ext cx="5376" cy="3434"/>
              <a:chOff x="192" y="346"/>
              <a:chExt cx="5376" cy="3434"/>
            </a:xfrm>
          </p:grpSpPr>
          <p:graphicFrame>
            <p:nvGraphicFramePr>
              <p:cNvPr id="203778" name="Object 2"/>
              <p:cNvGraphicFramePr>
                <a:graphicFrameLocks noChangeAspect="1"/>
              </p:cNvGraphicFramePr>
              <p:nvPr/>
            </p:nvGraphicFramePr>
            <p:xfrm>
              <a:off x="192" y="935"/>
              <a:ext cx="5376" cy="2845"/>
            </p:xfrm>
            <a:graphic>
              <a:graphicData uri="http://schemas.openxmlformats.org/presentationml/2006/ole">
                <p:oleObj spid="_x0000_s203778" name="Photo Editor Photo" r:id="rId3" imgW="5200000" imgH="2752381" progId="MSPhotoEd.3">
                  <p:embed/>
                </p:oleObj>
              </a:graphicData>
            </a:graphic>
          </p:graphicFrame>
          <p:sp>
            <p:nvSpPr>
              <p:cNvPr id="203780" name="Text Box 4"/>
              <p:cNvSpPr txBox="1">
                <a:spLocks noChangeArrowheads="1"/>
              </p:cNvSpPr>
              <p:nvPr/>
            </p:nvSpPr>
            <p:spPr bwMode="auto">
              <a:xfrm>
                <a:off x="1985" y="346"/>
                <a:ext cx="17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>
                    <a:solidFill>
                      <a:schemeClr val="bg2"/>
                    </a:solidFill>
                  </a:rPr>
                  <a:t>EX-VIVO TERÁPIA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03782" name="Text Box 6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65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chemeClr val="bg2"/>
                </a:solidFill>
                <a:effectLst/>
              </a:rPr>
              <a:t>Mesterséges szövetek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3657600" cy="3886200"/>
          </a:xfrm>
          <a:ln/>
        </p:spPr>
        <p:txBody>
          <a:bodyPr/>
          <a:lstStyle/>
          <a:p>
            <a:pPr>
              <a:buClr>
                <a:schemeClr val="hlink"/>
              </a:buClr>
            </a:pPr>
            <a:r>
              <a:rPr lang="hu-HU">
                <a:solidFill>
                  <a:schemeClr val="bg2"/>
                </a:solidFill>
                <a:latin typeface="Arial" charset="0"/>
              </a:rPr>
              <a:t>Erek – aorta</a:t>
            </a:r>
          </a:p>
          <a:p>
            <a:pPr>
              <a:buClr>
                <a:schemeClr val="hlink"/>
              </a:buClr>
            </a:pPr>
            <a:r>
              <a:rPr lang="hu-HU">
                <a:solidFill>
                  <a:schemeClr val="bg2"/>
                </a:solidFill>
                <a:latin typeface="Arial" charset="0"/>
              </a:rPr>
              <a:t>Máj</a:t>
            </a:r>
          </a:p>
          <a:p>
            <a:pPr>
              <a:buClr>
                <a:schemeClr val="hlink"/>
              </a:buClr>
            </a:pPr>
            <a:r>
              <a:rPr lang="hu-HU">
                <a:solidFill>
                  <a:schemeClr val="bg2"/>
                </a:solidFill>
                <a:latin typeface="Arial" charset="0"/>
              </a:rPr>
              <a:t>Csont</a:t>
            </a:r>
          </a:p>
          <a:p>
            <a:pPr>
              <a:buClr>
                <a:schemeClr val="hlink"/>
              </a:buClr>
            </a:pPr>
            <a:r>
              <a:rPr lang="hu-HU">
                <a:solidFill>
                  <a:schemeClr val="bg2"/>
                </a:solidFill>
                <a:latin typeface="Arial" charset="0"/>
              </a:rPr>
              <a:t> Porc</a:t>
            </a:r>
          </a:p>
          <a:p>
            <a:pPr>
              <a:buClr>
                <a:schemeClr val="hlink"/>
              </a:buClr>
            </a:pPr>
            <a:r>
              <a:rPr lang="hu-HU">
                <a:solidFill>
                  <a:schemeClr val="bg2"/>
                </a:solidFill>
                <a:latin typeface="Arial" charset="0"/>
              </a:rPr>
              <a:t>Bőr</a:t>
            </a:r>
          </a:p>
          <a:p>
            <a:pPr>
              <a:buClr>
                <a:schemeClr val="hlink"/>
              </a:buClr>
            </a:pPr>
            <a:r>
              <a:rPr lang="hu-HU">
                <a:solidFill>
                  <a:schemeClr val="bg2"/>
                </a:solidFill>
                <a:latin typeface="Arial" charset="0"/>
              </a:rPr>
              <a:t>Retina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8820150" y="656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51" name="Group 231"/>
          <p:cNvGrpSpPr>
            <a:grpSpLocks/>
          </p:cNvGrpSpPr>
          <p:nvPr/>
        </p:nvGrpSpPr>
        <p:grpSpPr bwMode="auto">
          <a:xfrm>
            <a:off x="239713" y="533400"/>
            <a:ext cx="8961437" cy="6332538"/>
            <a:chOff x="151" y="336"/>
            <a:chExt cx="5645" cy="3989"/>
          </a:xfrm>
        </p:grpSpPr>
        <p:sp>
          <p:nvSpPr>
            <p:cNvPr id="184322" name="Rectangle 2"/>
            <p:cNvSpPr>
              <a:spLocks noChangeArrowheads="1"/>
            </p:cNvSpPr>
            <p:nvPr/>
          </p:nvSpPr>
          <p:spPr bwMode="auto">
            <a:xfrm>
              <a:off x="216" y="336"/>
              <a:ext cx="53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3200">
                  <a:solidFill>
                    <a:schemeClr val="bg2"/>
                  </a:solidFill>
                </a:rPr>
                <a:t>TISSUE ENGINEERING</a:t>
              </a:r>
              <a:endParaRPr lang="hu-HU" sz="3200">
                <a:solidFill>
                  <a:schemeClr val="bg2"/>
                </a:solidFill>
              </a:endParaRPr>
            </a:p>
            <a:p>
              <a:r>
                <a:rPr lang="hu-HU" sz="3200">
                  <a:solidFill>
                    <a:schemeClr val="bg2"/>
                  </a:solidFill>
                </a:rPr>
                <a:t>Mesterséges szövetek konstruálása</a:t>
              </a:r>
              <a:endParaRPr lang="en-US" sz="3200">
                <a:solidFill>
                  <a:schemeClr val="bg2"/>
                </a:solidFill>
              </a:endParaRPr>
            </a:p>
          </p:txBody>
        </p:sp>
        <p:grpSp>
          <p:nvGrpSpPr>
            <p:cNvPr id="184323" name="Group 3"/>
            <p:cNvGrpSpPr>
              <a:grpSpLocks/>
            </p:cNvGrpSpPr>
            <p:nvPr/>
          </p:nvGrpSpPr>
          <p:grpSpPr bwMode="auto">
            <a:xfrm>
              <a:off x="2716" y="2988"/>
              <a:ext cx="770" cy="429"/>
              <a:chOff x="3029" y="2835"/>
              <a:chExt cx="784" cy="371"/>
            </a:xfrm>
          </p:grpSpPr>
          <p:sp>
            <p:nvSpPr>
              <p:cNvPr id="184324" name="Freeform 4"/>
              <p:cNvSpPr>
                <a:spLocks/>
              </p:cNvSpPr>
              <p:nvPr/>
            </p:nvSpPr>
            <p:spPr bwMode="auto">
              <a:xfrm>
                <a:off x="3075" y="2959"/>
                <a:ext cx="190" cy="204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25" name="Freeform 5"/>
              <p:cNvSpPr>
                <a:spLocks/>
              </p:cNvSpPr>
              <p:nvPr/>
            </p:nvSpPr>
            <p:spPr bwMode="auto">
              <a:xfrm>
                <a:off x="3171" y="2965"/>
                <a:ext cx="190" cy="203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26" name="Freeform 6"/>
              <p:cNvSpPr>
                <a:spLocks/>
              </p:cNvSpPr>
              <p:nvPr/>
            </p:nvSpPr>
            <p:spPr bwMode="auto">
              <a:xfrm>
                <a:off x="3273" y="2963"/>
                <a:ext cx="212" cy="215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27" name="Freeform 7"/>
              <p:cNvSpPr>
                <a:spLocks/>
              </p:cNvSpPr>
              <p:nvPr/>
            </p:nvSpPr>
            <p:spPr bwMode="auto">
              <a:xfrm>
                <a:off x="3376" y="2956"/>
                <a:ext cx="211" cy="233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28" name="Freeform 8"/>
              <p:cNvSpPr>
                <a:spLocks/>
              </p:cNvSpPr>
              <p:nvPr/>
            </p:nvSpPr>
            <p:spPr bwMode="auto">
              <a:xfrm>
                <a:off x="3461" y="2950"/>
                <a:ext cx="234" cy="244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29" name="Freeform 9"/>
              <p:cNvSpPr>
                <a:spLocks/>
              </p:cNvSpPr>
              <p:nvPr/>
            </p:nvSpPr>
            <p:spPr bwMode="auto">
              <a:xfrm>
                <a:off x="3532" y="2926"/>
                <a:ext cx="255" cy="268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0" name="Freeform 10"/>
              <p:cNvSpPr>
                <a:spLocks/>
              </p:cNvSpPr>
              <p:nvPr/>
            </p:nvSpPr>
            <p:spPr bwMode="auto">
              <a:xfrm>
                <a:off x="3623" y="2977"/>
                <a:ext cx="190" cy="203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1" name="Freeform 11"/>
              <p:cNvSpPr>
                <a:spLocks/>
              </p:cNvSpPr>
              <p:nvPr/>
            </p:nvSpPr>
            <p:spPr bwMode="auto">
              <a:xfrm>
                <a:off x="3714" y="3057"/>
                <a:ext cx="92" cy="110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2" name="Freeform 12"/>
              <p:cNvSpPr>
                <a:spLocks/>
              </p:cNvSpPr>
              <p:nvPr/>
            </p:nvSpPr>
            <p:spPr bwMode="auto">
              <a:xfrm>
                <a:off x="3030" y="2946"/>
                <a:ext cx="153" cy="157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3" name="Freeform 13"/>
              <p:cNvSpPr>
                <a:spLocks/>
              </p:cNvSpPr>
              <p:nvPr/>
            </p:nvSpPr>
            <p:spPr bwMode="auto">
              <a:xfrm>
                <a:off x="3030" y="2941"/>
                <a:ext cx="82" cy="93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4" name="Freeform 14"/>
              <p:cNvSpPr>
                <a:spLocks/>
              </p:cNvSpPr>
              <p:nvPr/>
            </p:nvSpPr>
            <p:spPr bwMode="auto">
              <a:xfrm flipV="1">
                <a:off x="3360" y="2970"/>
                <a:ext cx="206" cy="216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5" name="Freeform 15"/>
              <p:cNvSpPr>
                <a:spLocks/>
              </p:cNvSpPr>
              <p:nvPr/>
            </p:nvSpPr>
            <p:spPr bwMode="auto">
              <a:xfrm flipV="1">
                <a:off x="3252" y="2958"/>
                <a:ext cx="222" cy="232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6" name="Freeform 16"/>
              <p:cNvSpPr>
                <a:spLocks/>
              </p:cNvSpPr>
              <p:nvPr/>
            </p:nvSpPr>
            <p:spPr bwMode="auto">
              <a:xfrm flipV="1">
                <a:off x="3657" y="2945"/>
                <a:ext cx="152" cy="164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7" name="Freeform 17"/>
              <p:cNvSpPr>
                <a:spLocks/>
              </p:cNvSpPr>
              <p:nvPr/>
            </p:nvSpPr>
            <p:spPr bwMode="auto">
              <a:xfrm flipV="1">
                <a:off x="3553" y="2955"/>
                <a:ext cx="206" cy="216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8" name="Freeform 18"/>
              <p:cNvSpPr>
                <a:spLocks/>
              </p:cNvSpPr>
              <p:nvPr/>
            </p:nvSpPr>
            <p:spPr bwMode="auto">
              <a:xfrm flipV="1">
                <a:off x="3466" y="2966"/>
                <a:ext cx="206" cy="216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39" name="Freeform 19"/>
              <p:cNvSpPr>
                <a:spLocks/>
              </p:cNvSpPr>
              <p:nvPr/>
            </p:nvSpPr>
            <p:spPr bwMode="auto">
              <a:xfrm flipV="1">
                <a:off x="3029" y="3051"/>
                <a:ext cx="119" cy="117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40" name="Freeform 20"/>
              <p:cNvSpPr>
                <a:spLocks/>
              </p:cNvSpPr>
              <p:nvPr/>
            </p:nvSpPr>
            <p:spPr bwMode="auto">
              <a:xfrm flipV="1">
                <a:off x="3038" y="2957"/>
                <a:ext cx="223" cy="239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41" name="Freeform 21"/>
              <p:cNvSpPr>
                <a:spLocks/>
              </p:cNvSpPr>
              <p:nvPr/>
            </p:nvSpPr>
            <p:spPr bwMode="auto">
              <a:xfrm flipV="1">
                <a:off x="3081" y="2938"/>
                <a:ext cx="255" cy="268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42" name="Freeform 22"/>
              <p:cNvSpPr>
                <a:spLocks/>
              </p:cNvSpPr>
              <p:nvPr/>
            </p:nvSpPr>
            <p:spPr bwMode="auto">
              <a:xfrm flipV="1">
                <a:off x="3168" y="2949"/>
                <a:ext cx="221" cy="245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262" y="0"/>
                  </a:cxn>
                </a:cxnLst>
                <a:rect l="0" t="0" r="r" b="b"/>
                <a:pathLst>
                  <a:path w="262" h="262">
                    <a:moveTo>
                      <a:pt x="0" y="262"/>
                    </a:moveTo>
                    <a:cubicBezTo>
                      <a:pt x="0" y="262"/>
                      <a:pt x="131" y="131"/>
                      <a:pt x="262" y="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84343" name="Group 23"/>
              <p:cNvGrpSpPr>
                <a:grpSpLocks/>
              </p:cNvGrpSpPr>
              <p:nvPr/>
            </p:nvGrpSpPr>
            <p:grpSpPr bwMode="auto">
              <a:xfrm>
                <a:off x="3044" y="2835"/>
                <a:ext cx="767" cy="151"/>
                <a:chOff x="3044" y="2859"/>
                <a:chExt cx="767" cy="111"/>
              </a:xfrm>
            </p:grpSpPr>
            <p:sp>
              <p:nvSpPr>
                <p:cNvPr id="184344" name="Freeform 24"/>
                <p:cNvSpPr>
                  <a:spLocks/>
                </p:cNvSpPr>
                <p:nvPr/>
              </p:nvSpPr>
              <p:spPr bwMode="auto">
                <a:xfrm>
                  <a:off x="3173" y="2872"/>
                  <a:ext cx="504" cy="8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45" name="Freeform 25"/>
                <p:cNvSpPr>
                  <a:spLocks/>
                </p:cNvSpPr>
                <p:nvPr/>
              </p:nvSpPr>
              <p:spPr bwMode="auto">
                <a:xfrm>
                  <a:off x="3373" y="2889"/>
                  <a:ext cx="395" cy="76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46" name="Freeform 26"/>
                <p:cNvSpPr>
                  <a:spLocks/>
                </p:cNvSpPr>
                <p:nvPr/>
              </p:nvSpPr>
              <p:spPr bwMode="auto">
                <a:xfrm>
                  <a:off x="3485" y="2911"/>
                  <a:ext cx="326" cy="5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47" name="Freeform 27"/>
                <p:cNvSpPr>
                  <a:spLocks/>
                </p:cNvSpPr>
                <p:nvPr/>
              </p:nvSpPr>
              <p:spPr bwMode="auto">
                <a:xfrm>
                  <a:off x="3110" y="2864"/>
                  <a:ext cx="451" cy="76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48" name="Freeform 28"/>
                <p:cNvSpPr>
                  <a:spLocks/>
                </p:cNvSpPr>
                <p:nvPr/>
              </p:nvSpPr>
              <p:spPr bwMode="auto">
                <a:xfrm>
                  <a:off x="3044" y="2868"/>
                  <a:ext cx="364" cy="47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49" name="Freeform 29"/>
                <p:cNvSpPr>
                  <a:spLocks/>
                </p:cNvSpPr>
                <p:nvPr/>
              </p:nvSpPr>
              <p:spPr bwMode="auto">
                <a:xfrm flipH="1">
                  <a:off x="3155" y="2877"/>
                  <a:ext cx="395" cy="76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50" name="Freeform 30"/>
                <p:cNvSpPr>
                  <a:spLocks/>
                </p:cNvSpPr>
                <p:nvPr/>
              </p:nvSpPr>
              <p:spPr bwMode="auto">
                <a:xfrm flipH="1">
                  <a:off x="3057" y="2893"/>
                  <a:ext cx="395" cy="76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51" name="Freeform 31"/>
                <p:cNvSpPr>
                  <a:spLocks/>
                </p:cNvSpPr>
                <p:nvPr/>
              </p:nvSpPr>
              <p:spPr bwMode="auto">
                <a:xfrm flipH="1">
                  <a:off x="3263" y="2864"/>
                  <a:ext cx="396" cy="77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352" name="Freeform 32"/>
                <p:cNvSpPr>
                  <a:spLocks/>
                </p:cNvSpPr>
                <p:nvPr/>
              </p:nvSpPr>
              <p:spPr bwMode="auto">
                <a:xfrm flipH="1">
                  <a:off x="3371" y="2859"/>
                  <a:ext cx="396" cy="76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695" h="113">
                      <a:moveTo>
                        <a:pt x="0" y="113"/>
                      </a:moveTo>
                      <a:cubicBezTo>
                        <a:pt x="289" y="65"/>
                        <a:pt x="579" y="18"/>
                        <a:pt x="695" y="0"/>
                      </a:cubicBezTo>
                    </a:path>
                  </a:pathLst>
                </a:custGeom>
                <a:solidFill>
                  <a:schemeClr val="bg1"/>
                </a:solidFill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184353" name="Rectangle 33"/>
            <p:cNvSpPr>
              <a:spLocks noChangeArrowheads="1"/>
            </p:cNvSpPr>
            <p:nvPr/>
          </p:nvSpPr>
          <p:spPr bwMode="auto">
            <a:xfrm>
              <a:off x="1150" y="3892"/>
              <a:ext cx="9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chemeClr val="bg2"/>
                  </a:solidFill>
                </a:rPr>
                <a:t>Implant</a:t>
              </a:r>
              <a:r>
                <a:rPr lang="hu-HU" sz="2200">
                  <a:solidFill>
                    <a:schemeClr val="bg2"/>
                  </a:solidFill>
                </a:rPr>
                <a:t>áció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84354" name="AutoShape 34"/>
            <p:cNvSpPr>
              <a:spLocks noChangeArrowheads="1"/>
            </p:cNvSpPr>
            <p:nvPr/>
          </p:nvSpPr>
          <p:spPr bwMode="auto">
            <a:xfrm>
              <a:off x="4539" y="2952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355" name="AutoShape 35"/>
            <p:cNvSpPr>
              <a:spLocks noChangeArrowheads="1"/>
            </p:cNvSpPr>
            <p:nvPr/>
          </p:nvSpPr>
          <p:spPr bwMode="auto">
            <a:xfrm>
              <a:off x="4966" y="2334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356" name="AutoShape 36"/>
            <p:cNvSpPr>
              <a:spLocks noChangeArrowheads="1"/>
            </p:cNvSpPr>
            <p:nvPr/>
          </p:nvSpPr>
          <p:spPr bwMode="auto">
            <a:xfrm>
              <a:off x="3717" y="2615"/>
              <a:ext cx="49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357" name="AutoShape 37"/>
            <p:cNvSpPr>
              <a:spLocks noChangeArrowheads="1"/>
            </p:cNvSpPr>
            <p:nvPr/>
          </p:nvSpPr>
          <p:spPr bwMode="auto">
            <a:xfrm>
              <a:off x="3468" y="2621"/>
              <a:ext cx="50" cy="42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358" name="Rectangle 38"/>
            <p:cNvSpPr>
              <a:spLocks noChangeArrowheads="1"/>
            </p:cNvSpPr>
            <p:nvPr/>
          </p:nvSpPr>
          <p:spPr bwMode="auto">
            <a:xfrm>
              <a:off x="4275" y="1920"/>
              <a:ext cx="14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sz="2200">
                  <a:solidFill>
                    <a:schemeClr val="bg2"/>
                  </a:solidFill>
                </a:rPr>
                <a:t>Fehérje szekréció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grpSp>
          <p:nvGrpSpPr>
            <p:cNvPr id="184359" name="Group 39"/>
            <p:cNvGrpSpPr>
              <a:grpSpLocks/>
            </p:cNvGrpSpPr>
            <p:nvPr/>
          </p:nvGrpSpPr>
          <p:grpSpPr bwMode="auto">
            <a:xfrm>
              <a:off x="2688" y="1296"/>
              <a:ext cx="3067" cy="1769"/>
              <a:chOff x="2457" y="1248"/>
              <a:chExt cx="2877" cy="1721"/>
            </a:xfrm>
          </p:grpSpPr>
          <p:sp>
            <p:nvSpPr>
              <p:cNvPr id="184360" name="AutoShape 40"/>
              <p:cNvSpPr>
                <a:spLocks noChangeArrowheads="1"/>
              </p:cNvSpPr>
              <p:nvPr/>
            </p:nvSpPr>
            <p:spPr bwMode="auto">
              <a:xfrm>
                <a:off x="3114" y="2465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1" name="Line 41"/>
              <p:cNvSpPr>
                <a:spLocks noChangeShapeType="1"/>
              </p:cNvSpPr>
              <p:nvPr/>
            </p:nvSpPr>
            <p:spPr bwMode="auto">
              <a:xfrm>
                <a:off x="2599" y="1724"/>
                <a:ext cx="6" cy="25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362" name="AutoShape 42"/>
              <p:cNvSpPr>
                <a:spLocks noChangeArrowheads="1"/>
              </p:cNvSpPr>
              <p:nvPr/>
            </p:nvSpPr>
            <p:spPr bwMode="auto">
              <a:xfrm>
                <a:off x="3277" y="2494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3" name="AutoShape 43"/>
              <p:cNvSpPr>
                <a:spLocks noChangeArrowheads="1"/>
              </p:cNvSpPr>
              <p:nvPr/>
            </p:nvSpPr>
            <p:spPr bwMode="auto">
              <a:xfrm>
                <a:off x="3715" y="2468"/>
                <a:ext cx="45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4" name="AutoShape 44"/>
              <p:cNvSpPr>
                <a:spLocks noChangeArrowheads="1"/>
              </p:cNvSpPr>
              <p:nvPr/>
            </p:nvSpPr>
            <p:spPr bwMode="auto">
              <a:xfrm>
                <a:off x="3791" y="2240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5" name="AutoShape 45"/>
              <p:cNvSpPr>
                <a:spLocks noChangeArrowheads="1"/>
              </p:cNvSpPr>
              <p:nvPr/>
            </p:nvSpPr>
            <p:spPr bwMode="auto">
              <a:xfrm>
                <a:off x="3531" y="1940"/>
                <a:ext cx="46" cy="41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6" name="AutoShape 46"/>
              <p:cNvSpPr>
                <a:spLocks noChangeArrowheads="1"/>
              </p:cNvSpPr>
              <p:nvPr/>
            </p:nvSpPr>
            <p:spPr bwMode="auto">
              <a:xfrm>
                <a:off x="2988" y="2272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7" name="AutoShape 47"/>
              <p:cNvSpPr>
                <a:spLocks noChangeArrowheads="1"/>
              </p:cNvSpPr>
              <p:nvPr/>
            </p:nvSpPr>
            <p:spPr bwMode="auto">
              <a:xfrm>
                <a:off x="3121" y="1941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8" name="AutoShape 48"/>
              <p:cNvSpPr>
                <a:spLocks noChangeArrowheads="1"/>
              </p:cNvSpPr>
              <p:nvPr/>
            </p:nvSpPr>
            <p:spPr bwMode="auto">
              <a:xfrm>
                <a:off x="3815" y="2012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69" name="AutoShape 49"/>
              <p:cNvSpPr>
                <a:spLocks noChangeArrowheads="1"/>
              </p:cNvSpPr>
              <p:nvPr/>
            </p:nvSpPr>
            <p:spPr bwMode="auto">
              <a:xfrm>
                <a:off x="3305" y="1869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0" name="AutoShape 50"/>
              <p:cNvSpPr>
                <a:spLocks noChangeArrowheads="1"/>
              </p:cNvSpPr>
              <p:nvPr/>
            </p:nvSpPr>
            <p:spPr bwMode="auto">
              <a:xfrm>
                <a:off x="3482" y="2588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1" name="AutoShape 51"/>
              <p:cNvSpPr>
                <a:spLocks noChangeArrowheads="1"/>
              </p:cNvSpPr>
              <p:nvPr/>
            </p:nvSpPr>
            <p:spPr bwMode="auto">
              <a:xfrm>
                <a:off x="4746" y="2922"/>
                <a:ext cx="45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2" name="AutoShape 52"/>
              <p:cNvSpPr>
                <a:spLocks noChangeArrowheads="1"/>
              </p:cNvSpPr>
              <p:nvPr/>
            </p:nvSpPr>
            <p:spPr bwMode="auto">
              <a:xfrm>
                <a:off x="4566" y="2885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3" name="AutoShape 53"/>
              <p:cNvSpPr>
                <a:spLocks noChangeArrowheads="1"/>
              </p:cNvSpPr>
              <p:nvPr/>
            </p:nvSpPr>
            <p:spPr bwMode="auto">
              <a:xfrm>
                <a:off x="4479" y="2928"/>
                <a:ext cx="47" cy="41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4" name="AutoShape 54"/>
              <p:cNvSpPr>
                <a:spLocks noChangeArrowheads="1"/>
              </p:cNvSpPr>
              <p:nvPr/>
            </p:nvSpPr>
            <p:spPr bwMode="auto">
              <a:xfrm>
                <a:off x="5054" y="2859"/>
                <a:ext cx="45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5" name="AutoShape 55"/>
              <p:cNvSpPr>
                <a:spLocks noChangeArrowheads="1"/>
              </p:cNvSpPr>
              <p:nvPr/>
            </p:nvSpPr>
            <p:spPr bwMode="auto">
              <a:xfrm>
                <a:off x="4929" y="2907"/>
                <a:ext cx="45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6" name="AutoShape 56"/>
              <p:cNvSpPr>
                <a:spLocks noChangeArrowheads="1"/>
              </p:cNvSpPr>
              <p:nvPr/>
            </p:nvSpPr>
            <p:spPr bwMode="auto">
              <a:xfrm>
                <a:off x="4771" y="2181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7" name="AutoShape 57"/>
              <p:cNvSpPr>
                <a:spLocks noChangeArrowheads="1"/>
              </p:cNvSpPr>
              <p:nvPr/>
            </p:nvSpPr>
            <p:spPr bwMode="auto">
              <a:xfrm>
                <a:off x="4371" y="2259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8" name="AutoShape 58"/>
              <p:cNvSpPr>
                <a:spLocks noChangeArrowheads="1"/>
              </p:cNvSpPr>
              <p:nvPr/>
            </p:nvSpPr>
            <p:spPr bwMode="auto">
              <a:xfrm>
                <a:off x="5287" y="2389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79" name="AutoShape 59"/>
              <p:cNvSpPr>
                <a:spLocks noChangeArrowheads="1"/>
              </p:cNvSpPr>
              <p:nvPr/>
            </p:nvSpPr>
            <p:spPr bwMode="auto">
              <a:xfrm>
                <a:off x="4538" y="2188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80" name="AutoShape 60"/>
              <p:cNvSpPr>
                <a:spLocks noChangeArrowheads="1"/>
              </p:cNvSpPr>
              <p:nvPr/>
            </p:nvSpPr>
            <p:spPr bwMode="auto">
              <a:xfrm>
                <a:off x="5040" y="2253"/>
                <a:ext cx="46" cy="41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81" name="AutoShape 61"/>
              <p:cNvSpPr>
                <a:spLocks noChangeArrowheads="1"/>
              </p:cNvSpPr>
              <p:nvPr/>
            </p:nvSpPr>
            <p:spPr bwMode="auto">
              <a:xfrm>
                <a:off x="5280" y="2576"/>
                <a:ext cx="46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82" name="AutoShape 62"/>
              <p:cNvSpPr>
                <a:spLocks noChangeArrowheads="1"/>
              </p:cNvSpPr>
              <p:nvPr/>
            </p:nvSpPr>
            <p:spPr bwMode="auto">
              <a:xfrm>
                <a:off x="5281" y="2696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83" name="AutoShape 63"/>
              <p:cNvSpPr>
                <a:spLocks noChangeArrowheads="1"/>
              </p:cNvSpPr>
              <p:nvPr/>
            </p:nvSpPr>
            <p:spPr bwMode="auto">
              <a:xfrm>
                <a:off x="4266" y="2506"/>
                <a:ext cx="47" cy="40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384" name="AutoShape 64"/>
              <p:cNvSpPr>
                <a:spLocks noChangeArrowheads="1"/>
              </p:cNvSpPr>
              <p:nvPr/>
            </p:nvSpPr>
            <p:spPr bwMode="auto">
              <a:xfrm>
                <a:off x="4294" y="2693"/>
                <a:ext cx="47" cy="41"/>
              </a:xfrm>
              <a:prstGeom prst="flowChartConnector">
                <a:avLst/>
              </a:prstGeom>
              <a:solidFill>
                <a:srgbClr val="00FFFF"/>
              </a:solidFill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84385" name="Group 65"/>
              <p:cNvGrpSpPr>
                <a:grpSpLocks/>
              </p:cNvGrpSpPr>
              <p:nvPr/>
            </p:nvGrpSpPr>
            <p:grpSpPr bwMode="auto">
              <a:xfrm>
                <a:off x="2476" y="1374"/>
                <a:ext cx="232" cy="105"/>
                <a:chOff x="2542" y="16815"/>
                <a:chExt cx="202" cy="115"/>
              </a:xfrm>
            </p:grpSpPr>
            <p:sp>
              <p:nvSpPr>
                <p:cNvPr id="184386" name="Freeform 66"/>
                <p:cNvSpPr>
                  <a:spLocks/>
                </p:cNvSpPr>
                <p:nvPr/>
              </p:nvSpPr>
              <p:spPr bwMode="auto">
                <a:xfrm>
                  <a:off x="2547" y="16820"/>
                  <a:ext cx="192" cy="104"/>
                </a:xfrm>
                <a:custGeom>
                  <a:avLst/>
                  <a:gdLst/>
                  <a:ahLst/>
                  <a:cxnLst>
                    <a:cxn ang="0">
                      <a:pos x="113" y="37"/>
                    </a:cxn>
                    <a:cxn ang="0">
                      <a:pos x="124" y="31"/>
                    </a:cxn>
                    <a:cxn ang="0">
                      <a:pos x="139" y="26"/>
                    </a:cxn>
                    <a:cxn ang="0">
                      <a:pos x="148" y="20"/>
                    </a:cxn>
                    <a:cxn ang="0">
                      <a:pos x="155" y="17"/>
                    </a:cxn>
                    <a:cxn ang="0">
                      <a:pos x="161" y="13"/>
                    </a:cxn>
                    <a:cxn ang="0">
                      <a:pos x="162" y="10"/>
                    </a:cxn>
                    <a:cxn ang="0">
                      <a:pos x="164" y="4"/>
                    </a:cxn>
                    <a:cxn ang="0">
                      <a:pos x="166" y="0"/>
                    </a:cxn>
                    <a:cxn ang="0">
                      <a:pos x="173" y="0"/>
                    </a:cxn>
                    <a:cxn ang="0">
                      <a:pos x="179" y="2"/>
                    </a:cxn>
                    <a:cxn ang="0">
                      <a:pos x="182" y="6"/>
                    </a:cxn>
                    <a:cxn ang="0">
                      <a:pos x="186" y="10"/>
                    </a:cxn>
                    <a:cxn ang="0">
                      <a:pos x="188" y="13"/>
                    </a:cxn>
                    <a:cxn ang="0">
                      <a:pos x="190" y="17"/>
                    </a:cxn>
                    <a:cxn ang="0">
                      <a:pos x="190" y="19"/>
                    </a:cxn>
                    <a:cxn ang="0">
                      <a:pos x="192" y="24"/>
                    </a:cxn>
                    <a:cxn ang="0">
                      <a:pos x="190" y="28"/>
                    </a:cxn>
                    <a:cxn ang="0">
                      <a:pos x="188" y="31"/>
                    </a:cxn>
                    <a:cxn ang="0">
                      <a:pos x="184" y="35"/>
                    </a:cxn>
                    <a:cxn ang="0">
                      <a:pos x="179" y="37"/>
                    </a:cxn>
                    <a:cxn ang="0">
                      <a:pos x="173" y="40"/>
                    </a:cxn>
                    <a:cxn ang="0">
                      <a:pos x="110" y="68"/>
                    </a:cxn>
                    <a:cxn ang="0">
                      <a:pos x="51" y="90"/>
                    </a:cxn>
                    <a:cxn ang="0">
                      <a:pos x="44" y="93"/>
                    </a:cxn>
                    <a:cxn ang="0">
                      <a:pos x="42" y="95"/>
                    </a:cxn>
                    <a:cxn ang="0">
                      <a:pos x="37" y="97"/>
                    </a:cxn>
                    <a:cxn ang="0">
                      <a:pos x="35" y="101"/>
                    </a:cxn>
                    <a:cxn ang="0">
                      <a:pos x="33" y="104"/>
                    </a:cxn>
                    <a:cxn ang="0">
                      <a:pos x="19" y="102"/>
                    </a:cxn>
                    <a:cxn ang="0">
                      <a:pos x="8" y="99"/>
                    </a:cxn>
                    <a:cxn ang="0">
                      <a:pos x="4" y="95"/>
                    </a:cxn>
                    <a:cxn ang="0">
                      <a:pos x="0" y="91"/>
                    </a:cxn>
                    <a:cxn ang="0">
                      <a:pos x="0" y="88"/>
                    </a:cxn>
                    <a:cxn ang="0">
                      <a:pos x="2" y="84"/>
                    </a:cxn>
                    <a:cxn ang="0">
                      <a:pos x="6" y="81"/>
                    </a:cxn>
                    <a:cxn ang="0">
                      <a:pos x="10" y="77"/>
                    </a:cxn>
                    <a:cxn ang="0">
                      <a:pos x="15" y="75"/>
                    </a:cxn>
                    <a:cxn ang="0">
                      <a:pos x="20" y="71"/>
                    </a:cxn>
                    <a:cxn ang="0">
                      <a:pos x="33" y="68"/>
                    </a:cxn>
                    <a:cxn ang="0">
                      <a:pos x="48" y="62"/>
                    </a:cxn>
                    <a:cxn ang="0">
                      <a:pos x="113" y="37"/>
                    </a:cxn>
                    <a:cxn ang="0">
                      <a:pos x="113" y="37"/>
                    </a:cxn>
                  </a:cxnLst>
                  <a:rect l="0" t="0" r="r" b="b"/>
                  <a:pathLst>
                    <a:path w="192" h="104">
                      <a:moveTo>
                        <a:pt x="113" y="37"/>
                      </a:moveTo>
                      <a:lnTo>
                        <a:pt x="124" y="31"/>
                      </a:lnTo>
                      <a:lnTo>
                        <a:pt x="139" y="26"/>
                      </a:lnTo>
                      <a:lnTo>
                        <a:pt x="148" y="20"/>
                      </a:lnTo>
                      <a:lnTo>
                        <a:pt x="155" y="17"/>
                      </a:lnTo>
                      <a:lnTo>
                        <a:pt x="161" y="13"/>
                      </a:lnTo>
                      <a:lnTo>
                        <a:pt x="162" y="10"/>
                      </a:lnTo>
                      <a:lnTo>
                        <a:pt x="164" y="4"/>
                      </a:lnTo>
                      <a:lnTo>
                        <a:pt x="166" y="0"/>
                      </a:lnTo>
                      <a:lnTo>
                        <a:pt x="173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6" y="10"/>
                      </a:lnTo>
                      <a:lnTo>
                        <a:pt x="188" y="13"/>
                      </a:lnTo>
                      <a:lnTo>
                        <a:pt x="190" y="17"/>
                      </a:lnTo>
                      <a:lnTo>
                        <a:pt x="190" y="19"/>
                      </a:lnTo>
                      <a:lnTo>
                        <a:pt x="192" y="24"/>
                      </a:lnTo>
                      <a:lnTo>
                        <a:pt x="190" y="28"/>
                      </a:lnTo>
                      <a:lnTo>
                        <a:pt x="188" y="31"/>
                      </a:lnTo>
                      <a:lnTo>
                        <a:pt x="184" y="35"/>
                      </a:lnTo>
                      <a:lnTo>
                        <a:pt x="179" y="37"/>
                      </a:lnTo>
                      <a:lnTo>
                        <a:pt x="173" y="40"/>
                      </a:lnTo>
                      <a:lnTo>
                        <a:pt x="110" y="68"/>
                      </a:lnTo>
                      <a:lnTo>
                        <a:pt x="51" y="90"/>
                      </a:lnTo>
                      <a:lnTo>
                        <a:pt x="44" y="93"/>
                      </a:lnTo>
                      <a:lnTo>
                        <a:pt x="42" y="95"/>
                      </a:lnTo>
                      <a:lnTo>
                        <a:pt x="37" y="97"/>
                      </a:lnTo>
                      <a:lnTo>
                        <a:pt x="35" y="101"/>
                      </a:lnTo>
                      <a:lnTo>
                        <a:pt x="33" y="104"/>
                      </a:lnTo>
                      <a:lnTo>
                        <a:pt x="19" y="102"/>
                      </a:lnTo>
                      <a:lnTo>
                        <a:pt x="8" y="99"/>
                      </a:lnTo>
                      <a:lnTo>
                        <a:pt x="4" y="95"/>
                      </a:lnTo>
                      <a:lnTo>
                        <a:pt x="0" y="91"/>
                      </a:lnTo>
                      <a:lnTo>
                        <a:pt x="0" y="88"/>
                      </a:lnTo>
                      <a:lnTo>
                        <a:pt x="2" y="84"/>
                      </a:lnTo>
                      <a:lnTo>
                        <a:pt x="6" y="81"/>
                      </a:lnTo>
                      <a:lnTo>
                        <a:pt x="10" y="77"/>
                      </a:lnTo>
                      <a:lnTo>
                        <a:pt x="15" y="75"/>
                      </a:lnTo>
                      <a:lnTo>
                        <a:pt x="20" y="71"/>
                      </a:lnTo>
                      <a:lnTo>
                        <a:pt x="33" y="68"/>
                      </a:lnTo>
                      <a:lnTo>
                        <a:pt x="48" y="62"/>
                      </a:lnTo>
                      <a:lnTo>
                        <a:pt x="113" y="37"/>
                      </a:lnTo>
                      <a:lnTo>
                        <a:pt x="113" y="37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387" name="Freeform 67"/>
                <p:cNvSpPr>
                  <a:spLocks/>
                </p:cNvSpPr>
                <p:nvPr/>
              </p:nvSpPr>
              <p:spPr bwMode="auto">
                <a:xfrm>
                  <a:off x="2542" y="16815"/>
                  <a:ext cx="202" cy="115"/>
                </a:xfrm>
                <a:custGeom>
                  <a:avLst/>
                  <a:gdLst/>
                  <a:ahLst/>
                  <a:cxnLst>
                    <a:cxn ang="0">
                      <a:pos x="146" y="36"/>
                    </a:cxn>
                    <a:cxn ang="0">
                      <a:pos x="157" y="31"/>
                    </a:cxn>
                    <a:cxn ang="0">
                      <a:pos x="164" y="27"/>
                    </a:cxn>
                    <a:cxn ang="0">
                      <a:pos x="171" y="22"/>
                    </a:cxn>
                    <a:cxn ang="0">
                      <a:pos x="173" y="16"/>
                    </a:cxn>
                    <a:cxn ang="0">
                      <a:pos x="178" y="11"/>
                    </a:cxn>
                    <a:cxn ang="0">
                      <a:pos x="184" y="15"/>
                    </a:cxn>
                    <a:cxn ang="0">
                      <a:pos x="187" y="20"/>
                    </a:cxn>
                    <a:cxn ang="0">
                      <a:pos x="189" y="25"/>
                    </a:cxn>
                    <a:cxn ang="0">
                      <a:pos x="189" y="33"/>
                    </a:cxn>
                    <a:cxn ang="0">
                      <a:pos x="187" y="36"/>
                    </a:cxn>
                    <a:cxn ang="0">
                      <a:pos x="182" y="38"/>
                    </a:cxn>
                    <a:cxn ang="0">
                      <a:pos x="115" y="67"/>
                    </a:cxn>
                    <a:cxn ang="0">
                      <a:pos x="55" y="91"/>
                    </a:cxn>
                    <a:cxn ang="0">
                      <a:pos x="45" y="96"/>
                    </a:cxn>
                    <a:cxn ang="0">
                      <a:pos x="40" y="98"/>
                    </a:cxn>
                    <a:cxn ang="0">
                      <a:pos x="36" y="102"/>
                    </a:cxn>
                    <a:cxn ang="0">
                      <a:pos x="25" y="102"/>
                    </a:cxn>
                    <a:cxn ang="0">
                      <a:pos x="13" y="96"/>
                    </a:cxn>
                    <a:cxn ang="0">
                      <a:pos x="11" y="95"/>
                    </a:cxn>
                    <a:cxn ang="0">
                      <a:pos x="15" y="91"/>
                    </a:cxn>
                    <a:cxn ang="0">
                      <a:pos x="22" y="86"/>
                    </a:cxn>
                    <a:cxn ang="0">
                      <a:pos x="27" y="82"/>
                    </a:cxn>
                    <a:cxn ang="0">
                      <a:pos x="55" y="73"/>
                    </a:cxn>
                    <a:cxn ang="0">
                      <a:pos x="131" y="42"/>
                    </a:cxn>
                    <a:cxn ang="0">
                      <a:pos x="53" y="62"/>
                    </a:cxn>
                    <a:cxn ang="0">
                      <a:pos x="25" y="71"/>
                    </a:cxn>
                    <a:cxn ang="0">
                      <a:pos x="18" y="75"/>
                    </a:cxn>
                    <a:cxn ang="0">
                      <a:pos x="13" y="78"/>
                    </a:cxn>
                    <a:cxn ang="0">
                      <a:pos x="5" y="86"/>
                    </a:cxn>
                    <a:cxn ang="0">
                      <a:pos x="2" y="91"/>
                    </a:cxn>
                    <a:cxn ang="0">
                      <a:pos x="0" y="95"/>
                    </a:cxn>
                    <a:cxn ang="0">
                      <a:pos x="2" y="100"/>
                    </a:cxn>
                    <a:cxn ang="0">
                      <a:pos x="7" y="106"/>
                    </a:cxn>
                    <a:cxn ang="0">
                      <a:pos x="13" y="109"/>
                    </a:cxn>
                    <a:cxn ang="0">
                      <a:pos x="38" y="115"/>
                    </a:cxn>
                    <a:cxn ang="0">
                      <a:pos x="42" y="115"/>
                    </a:cxn>
                    <a:cxn ang="0">
                      <a:pos x="44" y="111"/>
                    </a:cxn>
                    <a:cxn ang="0">
                      <a:pos x="49" y="106"/>
                    </a:cxn>
                    <a:cxn ang="0">
                      <a:pos x="53" y="104"/>
                    </a:cxn>
                    <a:cxn ang="0">
                      <a:pos x="116" y="78"/>
                    </a:cxn>
                    <a:cxn ang="0">
                      <a:pos x="182" y="51"/>
                    </a:cxn>
                    <a:cxn ang="0">
                      <a:pos x="191" y="45"/>
                    </a:cxn>
                    <a:cxn ang="0">
                      <a:pos x="195" y="44"/>
                    </a:cxn>
                    <a:cxn ang="0">
                      <a:pos x="198" y="38"/>
                    </a:cxn>
                    <a:cxn ang="0">
                      <a:pos x="202" y="31"/>
                    </a:cxn>
                    <a:cxn ang="0">
                      <a:pos x="200" y="24"/>
                    </a:cxn>
                    <a:cxn ang="0">
                      <a:pos x="198" y="18"/>
                    </a:cxn>
                    <a:cxn ang="0">
                      <a:pos x="197" y="13"/>
                    </a:cxn>
                    <a:cxn ang="0">
                      <a:pos x="189" y="5"/>
                    </a:cxn>
                    <a:cxn ang="0">
                      <a:pos x="186" y="2"/>
                    </a:cxn>
                    <a:cxn ang="0">
                      <a:pos x="173" y="0"/>
                    </a:cxn>
                    <a:cxn ang="0">
                      <a:pos x="169" y="2"/>
                    </a:cxn>
                    <a:cxn ang="0">
                      <a:pos x="166" y="7"/>
                    </a:cxn>
                    <a:cxn ang="0">
                      <a:pos x="162" y="15"/>
                    </a:cxn>
                    <a:cxn ang="0">
                      <a:pos x="158" y="18"/>
                    </a:cxn>
                    <a:cxn ang="0">
                      <a:pos x="151" y="22"/>
                    </a:cxn>
                    <a:cxn ang="0">
                      <a:pos x="129" y="31"/>
                    </a:cxn>
                    <a:cxn ang="0">
                      <a:pos x="131" y="42"/>
                    </a:cxn>
                  </a:cxnLst>
                  <a:rect l="0" t="0" r="r" b="b"/>
                  <a:pathLst>
                    <a:path w="202" h="115">
                      <a:moveTo>
                        <a:pt x="131" y="42"/>
                      </a:moveTo>
                      <a:lnTo>
                        <a:pt x="146" y="36"/>
                      </a:lnTo>
                      <a:lnTo>
                        <a:pt x="147" y="36"/>
                      </a:lnTo>
                      <a:lnTo>
                        <a:pt x="157" y="31"/>
                      </a:lnTo>
                      <a:lnTo>
                        <a:pt x="162" y="27"/>
                      </a:lnTo>
                      <a:lnTo>
                        <a:pt x="164" y="27"/>
                      </a:lnTo>
                      <a:lnTo>
                        <a:pt x="169" y="24"/>
                      </a:lnTo>
                      <a:lnTo>
                        <a:pt x="171" y="22"/>
                      </a:lnTo>
                      <a:lnTo>
                        <a:pt x="173" y="18"/>
                      </a:lnTo>
                      <a:lnTo>
                        <a:pt x="173" y="16"/>
                      </a:lnTo>
                      <a:lnTo>
                        <a:pt x="175" y="11"/>
                      </a:lnTo>
                      <a:lnTo>
                        <a:pt x="178" y="11"/>
                      </a:lnTo>
                      <a:lnTo>
                        <a:pt x="182" y="13"/>
                      </a:lnTo>
                      <a:lnTo>
                        <a:pt x="184" y="15"/>
                      </a:lnTo>
                      <a:lnTo>
                        <a:pt x="187" y="18"/>
                      </a:lnTo>
                      <a:lnTo>
                        <a:pt x="187" y="20"/>
                      </a:lnTo>
                      <a:lnTo>
                        <a:pt x="189" y="24"/>
                      </a:lnTo>
                      <a:lnTo>
                        <a:pt x="189" y="25"/>
                      </a:lnTo>
                      <a:lnTo>
                        <a:pt x="191" y="29"/>
                      </a:lnTo>
                      <a:lnTo>
                        <a:pt x="189" y="33"/>
                      </a:lnTo>
                      <a:lnTo>
                        <a:pt x="189" y="35"/>
                      </a:lnTo>
                      <a:lnTo>
                        <a:pt x="187" y="36"/>
                      </a:lnTo>
                      <a:lnTo>
                        <a:pt x="184" y="36"/>
                      </a:lnTo>
                      <a:lnTo>
                        <a:pt x="182" y="38"/>
                      </a:lnTo>
                      <a:lnTo>
                        <a:pt x="177" y="42"/>
                      </a:lnTo>
                      <a:lnTo>
                        <a:pt x="115" y="67"/>
                      </a:lnTo>
                      <a:lnTo>
                        <a:pt x="56" y="89"/>
                      </a:lnTo>
                      <a:lnTo>
                        <a:pt x="55" y="91"/>
                      </a:lnTo>
                      <a:lnTo>
                        <a:pt x="47" y="95"/>
                      </a:lnTo>
                      <a:lnTo>
                        <a:pt x="45" y="96"/>
                      </a:lnTo>
                      <a:lnTo>
                        <a:pt x="42" y="96"/>
                      </a:lnTo>
                      <a:lnTo>
                        <a:pt x="40" y="98"/>
                      </a:lnTo>
                      <a:lnTo>
                        <a:pt x="38" y="100"/>
                      </a:lnTo>
                      <a:lnTo>
                        <a:pt x="36" y="102"/>
                      </a:lnTo>
                      <a:lnTo>
                        <a:pt x="36" y="104"/>
                      </a:lnTo>
                      <a:lnTo>
                        <a:pt x="25" y="102"/>
                      </a:lnTo>
                      <a:lnTo>
                        <a:pt x="16" y="100"/>
                      </a:lnTo>
                      <a:lnTo>
                        <a:pt x="13" y="96"/>
                      </a:lnTo>
                      <a:lnTo>
                        <a:pt x="11" y="95"/>
                      </a:lnTo>
                      <a:lnTo>
                        <a:pt x="11" y="95"/>
                      </a:lnTo>
                      <a:lnTo>
                        <a:pt x="13" y="93"/>
                      </a:lnTo>
                      <a:lnTo>
                        <a:pt x="15" y="91"/>
                      </a:lnTo>
                      <a:lnTo>
                        <a:pt x="18" y="87"/>
                      </a:lnTo>
                      <a:lnTo>
                        <a:pt x="22" y="86"/>
                      </a:lnTo>
                      <a:lnTo>
                        <a:pt x="24" y="86"/>
                      </a:lnTo>
                      <a:lnTo>
                        <a:pt x="27" y="82"/>
                      </a:lnTo>
                      <a:lnTo>
                        <a:pt x="40" y="78"/>
                      </a:lnTo>
                      <a:lnTo>
                        <a:pt x="55" y="73"/>
                      </a:lnTo>
                      <a:lnTo>
                        <a:pt x="120" y="47"/>
                      </a:lnTo>
                      <a:lnTo>
                        <a:pt x="131" y="42"/>
                      </a:lnTo>
                      <a:lnTo>
                        <a:pt x="118" y="36"/>
                      </a:lnTo>
                      <a:lnTo>
                        <a:pt x="53" y="62"/>
                      </a:lnTo>
                      <a:lnTo>
                        <a:pt x="38" y="67"/>
                      </a:lnTo>
                      <a:lnTo>
                        <a:pt x="25" y="71"/>
                      </a:lnTo>
                      <a:lnTo>
                        <a:pt x="24" y="73"/>
                      </a:lnTo>
                      <a:lnTo>
                        <a:pt x="18" y="75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9" y="82"/>
                      </a:lnTo>
                      <a:lnTo>
                        <a:pt x="5" y="86"/>
                      </a:lnTo>
                      <a:lnTo>
                        <a:pt x="4" y="87"/>
                      </a:lnTo>
                      <a:lnTo>
                        <a:pt x="2" y="91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8"/>
                      </a:lnTo>
                      <a:lnTo>
                        <a:pt x="2" y="100"/>
                      </a:lnTo>
                      <a:lnTo>
                        <a:pt x="4" y="102"/>
                      </a:lnTo>
                      <a:lnTo>
                        <a:pt x="7" y="106"/>
                      </a:lnTo>
                      <a:lnTo>
                        <a:pt x="11" y="109"/>
                      </a:lnTo>
                      <a:lnTo>
                        <a:pt x="13" y="109"/>
                      </a:lnTo>
                      <a:lnTo>
                        <a:pt x="24" y="113"/>
                      </a:lnTo>
                      <a:lnTo>
                        <a:pt x="38" y="115"/>
                      </a:lnTo>
                      <a:lnTo>
                        <a:pt x="40" y="115"/>
                      </a:lnTo>
                      <a:lnTo>
                        <a:pt x="42" y="115"/>
                      </a:lnTo>
                      <a:lnTo>
                        <a:pt x="44" y="113"/>
                      </a:lnTo>
                      <a:lnTo>
                        <a:pt x="44" y="111"/>
                      </a:lnTo>
                      <a:lnTo>
                        <a:pt x="45" y="107"/>
                      </a:lnTo>
                      <a:lnTo>
                        <a:pt x="49" y="106"/>
                      </a:lnTo>
                      <a:lnTo>
                        <a:pt x="51" y="106"/>
                      </a:lnTo>
                      <a:lnTo>
                        <a:pt x="53" y="104"/>
                      </a:lnTo>
                      <a:lnTo>
                        <a:pt x="58" y="100"/>
                      </a:lnTo>
                      <a:lnTo>
                        <a:pt x="116" y="78"/>
                      </a:lnTo>
                      <a:lnTo>
                        <a:pt x="180" y="51"/>
                      </a:lnTo>
                      <a:lnTo>
                        <a:pt x="182" y="51"/>
                      </a:lnTo>
                      <a:lnTo>
                        <a:pt x="186" y="47"/>
                      </a:lnTo>
                      <a:lnTo>
                        <a:pt x="191" y="45"/>
                      </a:lnTo>
                      <a:lnTo>
                        <a:pt x="193" y="45"/>
                      </a:lnTo>
                      <a:lnTo>
                        <a:pt x="195" y="44"/>
                      </a:lnTo>
                      <a:lnTo>
                        <a:pt x="198" y="40"/>
                      </a:lnTo>
                      <a:lnTo>
                        <a:pt x="198" y="38"/>
                      </a:lnTo>
                      <a:lnTo>
                        <a:pt x="200" y="35"/>
                      </a:lnTo>
                      <a:lnTo>
                        <a:pt x="202" y="31"/>
                      </a:lnTo>
                      <a:lnTo>
                        <a:pt x="202" y="29"/>
                      </a:lnTo>
                      <a:lnTo>
                        <a:pt x="200" y="24"/>
                      </a:lnTo>
                      <a:lnTo>
                        <a:pt x="200" y="22"/>
                      </a:lnTo>
                      <a:lnTo>
                        <a:pt x="198" y="18"/>
                      </a:lnTo>
                      <a:lnTo>
                        <a:pt x="197" y="15"/>
                      </a:lnTo>
                      <a:lnTo>
                        <a:pt x="197" y="13"/>
                      </a:lnTo>
                      <a:lnTo>
                        <a:pt x="193" y="9"/>
                      </a:lnTo>
                      <a:lnTo>
                        <a:pt x="189" y="5"/>
                      </a:lnTo>
                      <a:lnTo>
                        <a:pt x="187" y="4"/>
                      </a:lnTo>
                      <a:lnTo>
                        <a:pt x="186" y="2"/>
                      </a:lnTo>
                      <a:lnTo>
                        <a:pt x="180" y="0"/>
                      </a:lnTo>
                      <a:lnTo>
                        <a:pt x="173" y="0"/>
                      </a:lnTo>
                      <a:lnTo>
                        <a:pt x="171" y="0"/>
                      </a:lnTo>
                      <a:lnTo>
                        <a:pt x="169" y="2"/>
                      </a:lnTo>
                      <a:lnTo>
                        <a:pt x="167" y="4"/>
                      </a:lnTo>
                      <a:lnTo>
                        <a:pt x="166" y="7"/>
                      </a:lnTo>
                      <a:lnTo>
                        <a:pt x="164" y="9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58" y="18"/>
                      </a:lnTo>
                      <a:lnTo>
                        <a:pt x="153" y="20"/>
                      </a:lnTo>
                      <a:lnTo>
                        <a:pt x="151" y="22"/>
                      </a:lnTo>
                      <a:lnTo>
                        <a:pt x="142" y="25"/>
                      </a:lnTo>
                      <a:lnTo>
                        <a:pt x="129" y="31"/>
                      </a:lnTo>
                      <a:lnTo>
                        <a:pt x="118" y="36"/>
                      </a:lnTo>
                      <a:lnTo>
                        <a:pt x="131" y="4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388" name="Group 68"/>
              <p:cNvGrpSpPr>
                <a:grpSpLocks/>
              </p:cNvGrpSpPr>
              <p:nvPr/>
            </p:nvGrpSpPr>
            <p:grpSpPr bwMode="auto">
              <a:xfrm>
                <a:off x="2476" y="1302"/>
                <a:ext cx="228" cy="113"/>
                <a:chOff x="2542" y="16737"/>
                <a:chExt cx="198" cy="123"/>
              </a:xfrm>
            </p:grpSpPr>
            <p:sp>
              <p:nvSpPr>
                <p:cNvPr id="184389" name="Freeform 69"/>
                <p:cNvSpPr>
                  <a:spLocks/>
                </p:cNvSpPr>
                <p:nvPr/>
              </p:nvSpPr>
              <p:spPr bwMode="auto">
                <a:xfrm>
                  <a:off x="2547" y="16742"/>
                  <a:ext cx="188" cy="113"/>
                </a:xfrm>
                <a:custGeom>
                  <a:avLst/>
                  <a:gdLst/>
                  <a:ahLst/>
                  <a:cxnLst>
                    <a:cxn ang="0">
                      <a:pos x="84" y="49"/>
                    </a:cxn>
                    <a:cxn ang="0">
                      <a:pos x="113" y="38"/>
                    </a:cxn>
                    <a:cxn ang="0">
                      <a:pos x="130" y="29"/>
                    </a:cxn>
                    <a:cxn ang="0">
                      <a:pos x="146" y="24"/>
                    </a:cxn>
                    <a:cxn ang="0">
                      <a:pos x="157" y="18"/>
                    </a:cxn>
                    <a:cxn ang="0">
                      <a:pos x="162" y="13"/>
                    </a:cxn>
                    <a:cxn ang="0">
                      <a:pos x="168" y="11"/>
                    </a:cxn>
                    <a:cxn ang="0">
                      <a:pos x="173" y="7"/>
                    </a:cxn>
                    <a:cxn ang="0">
                      <a:pos x="175" y="4"/>
                    </a:cxn>
                    <a:cxn ang="0">
                      <a:pos x="181" y="0"/>
                    </a:cxn>
                    <a:cxn ang="0">
                      <a:pos x="182" y="4"/>
                    </a:cxn>
                    <a:cxn ang="0">
                      <a:pos x="184" y="7"/>
                    </a:cxn>
                    <a:cxn ang="0">
                      <a:pos x="184" y="11"/>
                    </a:cxn>
                    <a:cxn ang="0">
                      <a:pos x="186" y="15"/>
                    </a:cxn>
                    <a:cxn ang="0">
                      <a:pos x="188" y="20"/>
                    </a:cxn>
                    <a:cxn ang="0">
                      <a:pos x="188" y="24"/>
                    </a:cxn>
                    <a:cxn ang="0">
                      <a:pos x="188" y="27"/>
                    </a:cxn>
                    <a:cxn ang="0">
                      <a:pos x="188" y="29"/>
                    </a:cxn>
                    <a:cxn ang="0">
                      <a:pos x="186" y="33"/>
                    </a:cxn>
                    <a:cxn ang="0">
                      <a:pos x="182" y="33"/>
                    </a:cxn>
                    <a:cxn ang="0">
                      <a:pos x="179" y="37"/>
                    </a:cxn>
                    <a:cxn ang="0">
                      <a:pos x="173" y="38"/>
                    </a:cxn>
                    <a:cxn ang="0">
                      <a:pos x="164" y="44"/>
                    </a:cxn>
                    <a:cxn ang="0">
                      <a:pos x="157" y="48"/>
                    </a:cxn>
                    <a:cxn ang="0">
                      <a:pos x="86" y="77"/>
                    </a:cxn>
                    <a:cxn ang="0">
                      <a:pos x="33" y="98"/>
                    </a:cxn>
                    <a:cxn ang="0">
                      <a:pos x="30" y="102"/>
                    </a:cxn>
                    <a:cxn ang="0">
                      <a:pos x="26" y="104"/>
                    </a:cxn>
                    <a:cxn ang="0">
                      <a:pos x="24" y="106"/>
                    </a:cxn>
                    <a:cxn ang="0">
                      <a:pos x="24" y="109"/>
                    </a:cxn>
                    <a:cxn ang="0">
                      <a:pos x="24" y="111"/>
                    </a:cxn>
                    <a:cxn ang="0">
                      <a:pos x="24" y="113"/>
                    </a:cxn>
                    <a:cxn ang="0">
                      <a:pos x="20" y="113"/>
                    </a:cxn>
                    <a:cxn ang="0">
                      <a:pos x="17" y="111"/>
                    </a:cxn>
                    <a:cxn ang="0">
                      <a:pos x="15" y="109"/>
                    </a:cxn>
                    <a:cxn ang="0">
                      <a:pos x="11" y="109"/>
                    </a:cxn>
                    <a:cxn ang="0">
                      <a:pos x="8" y="108"/>
                    </a:cxn>
                    <a:cxn ang="0">
                      <a:pos x="4" y="104"/>
                    </a:cxn>
                    <a:cxn ang="0">
                      <a:pos x="2" y="104"/>
                    </a:cxn>
                    <a:cxn ang="0">
                      <a:pos x="0" y="100"/>
                    </a:cxn>
                    <a:cxn ang="0">
                      <a:pos x="0" y="98"/>
                    </a:cxn>
                    <a:cxn ang="0">
                      <a:pos x="0" y="93"/>
                    </a:cxn>
                    <a:cxn ang="0">
                      <a:pos x="0" y="91"/>
                    </a:cxn>
                    <a:cxn ang="0">
                      <a:pos x="0" y="89"/>
                    </a:cxn>
                    <a:cxn ang="0">
                      <a:pos x="2" y="88"/>
                    </a:cxn>
                    <a:cxn ang="0">
                      <a:pos x="6" y="84"/>
                    </a:cxn>
                    <a:cxn ang="0">
                      <a:pos x="11" y="82"/>
                    </a:cxn>
                    <a:cxn ang="0">
                      <a:pos x="20" y="78"/>
                    </a:cxn>
                    <a:cxn ang="0">
                      <a:pos x="51" y="64"/>
                    </a:cxn>
                    <a:cxn ang="0">
                      <a:pos x="84" y="49"/>
                    </a:cxn>
                    <a:cxn ang="0">
                      <a:pos x="84" y="49"/>
                    </a:cxn>
                  </a:cxnLst>
                  <a:rect l="0" t="0" r="r" b="b"/>
                  <a:pathLst>
                    <a:path w="188" h="113">
                      <a:moveTo>
                        <a:pt x="84" y="49"/>
                      </a:moveTo>
                      <a:lnTo>
                        <a:pt x="113" y="38"/>
                      </a:lnTo>
                      <a:lnTo>
                        <a:pt x="130" y="29"/>
                      </a:lnTo>
                      <a:lnTo>
                        <a:pt x="146" y="24"/>
                      </a:lnTo>
                      <a:lnTo>
                        <a:pt x="157" y="18"/>
                      </a:lnTo>
                      <a:lnTo>
                        <a:pt x="162" y="13"/>
                      </a:lnTo>
                      <a:lnTo>
                        <a:pt x="168" y="11"/>
                      </a:lnTo>
                      <a:lnTo>
                        <a:pt x="173" y="7"/>
                      </a:lnTo>
                      <a:lnTo>
                        <a:pt x="175" y="4"/>
                      </a:lnTo>
                      <a:lnTo>
                        <a:pt x="181" y="0"/>
                      </a:lnTo>
                      <a:lnTo>
                        <a:pt x="182" y="4"/>
                      </a:lnTo>
                      <a:lnTo>
                        <a:pt x="184" y="7"/>
                      </a:lnTo>
                      <a:lnTo>
                        <a:pt x="184" y="11"/>
                      </a:lnTo>
                      <a:lnTo>
                        <a:pt x="186" y="15"/>
                      </a:lnTo>
                      <a:lnTo>
                        <a:pt x="188" y="20"/>
                      </a:lnTo>
                      <a:lnTo>
                        <a:pt x="188" y="24"/>
                      </a:lnTo>
                      <a:lnTo>
                        <a:pt x="188" y="27"/>
                      </a:lnTo>
                      <a:lnTo>
                        <a:pt x="188" y="29"/>
                      </a:lnTo>
                      <a:lnTo>
                        <a:pt x="186" y="33"/>
                      </a:lnTo>
                      <a:lnTo>
                        <a:pt x="182" y="33"/>
                      </a:lnTo>
                      <a:lnTo>
                        <a:pt x="179" y="37"/>
                      </a:lnTo>
                      <a:lnTo>
                        <a:pt x="173" y="38"/>
                      </a:lnTo>
                      <a:lnTo>
                        <a:pt x="164" y="44"/>
                      </a:lnTo>
                      <a:lnTo>
                        <a:pt x="157" y="48"/>
                      </a:lnTo>
                      <a:lnTo>
                        <a:pt x="86" y="77"/>
                      </a:lnTo>
                      <a:lnTo>
                        <a:pt x="33" y="98"/>
                      </a:lnTo>
                      <a:lnTo>
                        <a:pt x="30" y="102"/>
                      </a:lnTo>
                      <a:lnTo>
                        <a:pt x="26" y="104"/>
                      </a:lnTo>
                      <a:lnTo>
                        <a:pt x="24" y="106"/>
                      </a:lnTo>
                      <a:lnTo>
                        <a:pt x="24" y="109"/>
                      </a:lnTo>
                      <a:lnTo>
                        <a:pt x="24" y="111"/>
                      </a:lnTo>
                      <a:lnTo>
                        <a:pt x="24" y="113"/>
                      </a:lnTo>
                      <a:lnTo>
                        <a:pt x="20" y="113"/>
                      </a:lnTo>
                      <a:lnTo>
                        <a:pt x="17" y="111"/>
                      </a:lnTo>
                      <a:lnTo>
                        <a:pt x="15" y="109"/>
                      </a:lnTo>
                      <a:lnTo>
                        <a:pt x="11" y="109"/>
                      </a:lnTo>
                      <a:lnTo>
                        <a:pt x="8" y="108"/>
                      </a:lnTo>
                      <a:lnTo>
                        <a:pt x="4" y="104"/>
                      </a:lnTo>
                      <a:lnTo>
                        <a:pt x="2" y="104"/>
                      </a:lnTo>
                      <a:lnTo>
                        <a:pt x="0" y="100"/>
                      </a:lnTo>
                      <a:lnTo>
                        <a:pt x="0" y="98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2" y="88"/>
                      </a:lnTo>
                      <a:lnTo>
                        <a:pt x="6" y="84"/>
                      </a:lnTo>
                      <a:lnTo>
                        <a:pt x="11" y="82"/>
                      </a:lnTo>
                      <a:lnTo>
                        <a:pt x="20" y="78"/>
                      </a:lnTo>
                      <a:lnTo>
                        <a:pt x="51" y="64"/>
                      </a:lnTo>
                      <a:lnTo>
                        <a:pt x="84" y="49"/>
                      </a:lnTo>
                      <a:lnTo>
                        <a:pt x="84" y="4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390" name="Freeform 70"/>
                <p:cNvSpPr>
                  <a:spLocks/>
                </p:cNvSpPr>
                <p:nvPr/>
              </p:nvSpPr>
              <p:spPr bwMode="auto">
                <a:xfrm>
                  <a:off x="2542" y="16737"/>
                  <a:ext cx="198" cy="123"/>
                </a:xfrm>
                <a:custGeom>
                  <a:avLst/>
                  <a:gdLst/>
                  <a:ahLst/>
                  <a:cxnLst>
                    <a:cxn ang="0">
                      <a:pos x="137" y="40"/>
                    </a:cxn>
                    <a:cxn ang="0">
                      <a:pos x="166" y="29"/>
                    </a:cxn>
                    <a:cxn ang="0">
                      <a:pos x="177" y="22"/>
                    </a:cxn>
                    <a:cxn ang="0">
                      <a:pos x="184" y="14"/>
                    </a:cxn>
                    <a:cxn ang="0">
                      <a:pos x="186" y="22"/>
                    </a:cxn>
                    <a:cxn ang="0">
                      <a:pos x="187" y="32"/>
                    </a:cxn>
                    <a:cxn ang="0">
                      <a:pos x="186" y="34"/>
                    </a:cxn>
                    <a:cxn ang="0">
                      <a:pos x="178" y="38"/>
                    </a:cxn>
                    <a:cxn ang="0">
                      <a:pos x="162" y="47"/>
                    </a:cxn>
                    <a:cxn ang="0">
                      <a:pos x="36" y="100"/>
                    </a:cxn>
                    <a:cxn ang="0">
                      <a:pos x="29" y="105"/>
                    </a:cxn>
                    <a:cxn ang="0">
                      <a:pos x="24" y="111"/>
                    </a:cxn>
                    <a:cxn ang="0">
                      <a:pos x="22" y="109"/>
                    </a:cxn>
                    <a:cxn ang="0">
                      <a:pos x="16" y="109"/>
                    </a:cxn>
                    <a:cxn ang="0">
                      <a:pos x="11" y="103"/>
                    </a:cxn>
                    <a:cxn ang="0">
                      <a:pos x="15" y="94"/>
                    </a:cxn>
                    <a:cxn ang="0">
                      <a:pos x="58" y="74"/>
                    </a:cxn>
                    <a:cxn ang="0">
                      <a:pos x="89" y="49"/>
                    </a:cxn>
                    <a:cxn ang="0">
                      <a:pos x="16" y="82"/>
                    </a:cxn>
                    <a:cxn ang="0">
                      <a:pos x="5" y="89"/>
                    </a:cxn>
                    <a:cxn ang="0">
                      <a:pos x="0" y="94"/>
                    </a:cxn>
                    <a:cxn ang="0">
                      <a:pos x="0" y="100"/>
                    </a:cxn>
                    <a:cxn ang="0">
                      <a:pos x="2" y="109"/>
                    </a:cxn>
                    <a:cxn ang="0">
                      <a:pos x="7" y="114"/>
                    </a:cxn>
                    <a:cxn ang="0">
                      <a:pos x="13" y="118"/>
                    </a:cxn>
                    <a:cxn ang="0">
                      <a:pos x="18" y="120"/>
                    </a:cxn>
                    <a:cxn ang="0">
                      <a:pos x="25" y="123"/>
                    </a:cxn>
                    <a:cxn ang="0">
                      <a:pos x="33" y="123"/>
                    </a:cxn>
                    <a:cxn ang="0">
                      <a:pos x="35" y="118"/>
                    </a:cxn>
                    <a:cxn ang="0">
                      <a:pos x="38" y="113"/>
                    </a:cxn>
                    <a:cxn ang="0">
                      <a:pos x="93" y="87"/>
                    </a:cxn>
                    <a:cxn ang="0">
                      <a:pos x="173" y="54"/>
                    </a:cxn>
                    <a:cxn ang="0">
                      <a:pos x="187" y="47"/>
                    </a:cxn>
                    <a:cxn ang="0">
                      <a:pos x="193" y="43"/>
                    </a:cxn>
                    <a:cxn ang="0">
                      <a:pos x="197" y="40"/>
                    </a:cxn>
                    <a:cxn ang="0">
                      <a:pos x="198" y="31"/>
                    </a:cxn>
                    <a:cxn ang="0">
                      <a:pos x="197" y="20"/>
                    </a:cxn>
                    <a:cxn ang="0">
                      <a:pos x="195" y="12"/>
                    </a:cxn>
                    <a:cxn ang="0">
                      <a:pos x="191" y="3"/>
                    </a:cxn>
                    <a:cxn ang="0">
                      <a:pos x="186" y="0"/>
                    </a:cxn>
                    <a:cxn ang="0">
                      <a:pos x="177" y="7"/>
                    </a:cxn>
                    <a:cxn ang="0">
                      <a:pos x="167" y="12"/>
                    </a:cxn>
                    <a:cxn ang="0">
                      <a:pos x="151" y="23"/>
                    </a:cxn>
                    <a:cxn ang="0">
                      <a:pos x="116" y="38"/>
                    </a:cxn>
                  </a:cxnLst>
                  <a:rect l="0" t="0" r="r" b="b"/>
                  <a:pathLst>
                    <a:path w="198" h="123">
                      <a:moveTo>
                        <a:pt x="120" y="49"/>
                      </a:moveTo>
                      <a:lnTo>
                        <a:pt x="122" y="49"/>
                      </a:lnTo>
                      <a:lnTo>
                        <a:pt x="137" y="40"/>
                      </a:lnTo>
                      <a:lnTo>
                        <a:pt x="153" y="34"/>
                      </a:lnTo>
                      <a:lnTo>
                        <a:pt x="164" y="29"/>
                      </a:lnTo>
                      <a:lnTo>
                        <a:pt x="166" y="29"/>
                      </a:lnTo>
                      <a:lnTo>
                        <a:pt x="171" y="23"/>
                      </a:lnTo>
                      <a:lnTo>
                        <a:pt x="175" y="22"/>
                      </a:lnTo>
                      <a:lnTo>
                        <a:pt x="177" y="22"/>
                      </a:lnTo>
                      <a:lnTo>
                        <a:pt x="182" y="18"/>
                      </a:lnTo>
                      <a:lnTo>
                        <a:pt x="184" y="16"/>
                      </a:lnTo>
                      <a:lnTo>
                        <a:pt x="184" y="14"/>
                      </a:lnTo>
                      <a:lnTo>
                        <a:pt x="184" y="16"/>
                      </a:lnTo>
                      <a:lnTo>
                        <a:pt x="184" y="18"/>
                      </a:lnTo>
                      <a:lnTo>
                        <a:pt x="186" y="22"/>
                      </a:lnTo>
                      <a:lnTo>
                        <a:pt x="187" y="27"/>
                      </a:lnTo>
                      <a:lnTo>
                        <a:pt x="187" y="29"/>
                      </a:lnTo>
                      <a:lnTo>
                        <a:pt x="187" y="32"/>
                      </a:lnTo>
                      <a:lnTo>
                        <a:pt x="187" y="32"/>
                      </a:lnTo>
                      <a:lnTo>
                        <a:pt x="187" y="32"/>
                      </a:lnTo>
                      <a:lnTo>
                        <a:pt x="186" y="34"/>
                      </a:lnTo>
                      <a:lnTo>
                        <a:pt x="184" y="36"/>
                      </a:lnTo>
                      <a:lnTo>
                        <a:pt x="182" y="38"/>
                      </a:lnTo>
                      <a:lnTo>
                        <a:pt x="178" y="38"/>
                      </a:lnTo>
                      <a:lnTo>
                        <a:pt x="177" y="40"/>
                      </a:lnTo>
                      <a:lnTo>
                        <a:pt x="167" y="45"/>
                      </a:lnTo>
                      <a:lnTo>
                        <a:pt x="162" y="47"/>
                      </a:lnTo>
                      <a:lnTo>
                        <a:pt x="91" y="76"/>
                      </a:lnTo>
                      <a:lnTo>
                        <a:pt x="38" y="98"/>
                      </a:lnTo>
                      <a:lnTo>
                        <a:pt x="36" y="100"/>
                      </a:lnTo>
                      <a:lnTo>
                        <a:pt x="35" y="102"/>
                      </a:lnTo>
                      <a:lnTo>
                        <a:pt x="33" y="103"/>
                      </a:lnTo>
                      <a:lnTo>
                        <a:pt x="29" y="105"/>
                      </a:lnTo>
                      <a:lnTo>
                        <a:pt x="27" y="107"/>
                      </a:lnTo>
                      <a:lnTo>
                        <a:pt x="25" y="109"/>
                      </a:lnTo>
                      <a:lnTo>
                        <a:pt x="24" y="111"/>
                      </a:lnTo>
                      <a:lnTo>
                        <a:pt x="24" y="111"/>
                      </a:lnTo>
                      <a:lnTo>
                        <a:pt x="24" y="111"/>
                      </a:lnTo>
                      <a:lnTo>
                        <a:pt x="22" y="109"/>
                      </a:lnTo>
                      <a:lnTo>
                        <a:pt x="20" y="109"/>
                      </a:lnTo>
                      <a:lnTo>
                        <a:pt x="18" y="109"/>
                      </a:lnTo>
                      <a:lnTo>
                        <a:pt x="16" y="109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11" y="103"/>
                      </a:lnTo>
                      <a:lnTo>
                        <a:pt x="11" y="98"/>
                      </a:lnTo>
                      <a:lnTo>
                        <a:pt x="11" y="96"/>
                      </a:lnTo>
                      <a:lnTo>
                        <a:pt x="15" y="94"/>
                      </a:lnTo>
                      <a:lnTo>
                        <a:pt x="18" y="93"/>
                      </a:lnTo>
                      <a:lnTo>
                        <a:pt x="27" y="89"/>
                      </a:lnTo>
                      <a:lnTo>
                        <a:pt x="58" y="74"/>
                      </a:lnTo>
                      <a:lnTo>
                        <a:pt x="91" y="60"/>
                      </a:lnTo>
                      <a:lnTo>
                        <a:pt x="120" y="49"/>
                      </a:lnTo>
                      <a:lnTo>
                        <a:pt x="89" y="49"/>
                      </a:lnTo>
                      <a:lnTo>
                        <a:pt x="56" y="63"/>
                      </a:lnTo>
                      <a:lnTo>
                        <a:pt x="25" y="78"/>
                      </a:lnTo>
                      <a:lnTo>
                        <a:pt x="16" y="82"/>
                      </a:lnTo>
                      <a:lnTo>
                        <a:pt x="11" y="83"/>
                      </a:lnTo>
                      <a:lnTo>
                        <a:pt x="9" y="85"/>
                      </a:lnTo>
                      <a:lnTo>
                        <a:pt x="5" y="89"/>
                      </a:lnTo>
                      <a:lnTo>
                        <a:pt x="4" y="91"/>
                      </a:lnTo>
                      <a:lnTo>
                        <a:pt x="2" y="93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2" y="109"/>
                      </a:lnTo>
                      <a:lnTo>
                        <a:pt x="4" y="113"/>
                      </a:lnTo>
                      <a:lnTo>
                        <a:pt x="5" y="114"/>
                      </a:lnTo>
                      <a:lnTo>
                        <a:pt x="7" y="114"/>
                      </a:lnTo>
                      <a:lnTo>
                        <a:pt x="7" y="114"/>
                      </a:lnTo>
                      <a:lnTo>
                        <a:pt x="11" y="118"/>
                      </a:lnTo>
                      <a:lnTo>
                        <a:pt x="13" y="118"/>
                      </a:lnTo>
                      <a:lnTo>
                        <a:pt x="16" y="120"/>
                      </a:lnTo>
                      <a:lnTo>
                        <a:pt x="18" y="120"/>
                      </a:lnTo>
                      <a:lnTo>
                        <a:pt x="18" y="120"/>
                      </a:lnTo>
                      <a:lnTo>
                        <a:pt x="20" y="122"/>
                      </a:lnTo>
                      <a:lnTo>
                        <a:pt x="22" y="122"/>
                      </a:lnTo>
                      <a:lnTo>
                        <a:pt x="25" y="123"/>
                      </a:lnTo>
                      <a:lnTo>
                        <a:pt x="27" y="123"/>
                      </a:lnTo>
                      <a:lnTo>
                        <a:pt x="31" y="123"/>
                      </a:lnTo>
                      <a:lnTo>
                        <a:pt x="33" y="123"/>
                      </a:lnTo>
                      <a:lnTo>
                        <a:pt x="35" y="122"/>
                      </a:lnTo>
                      <a:lnTo>
                        <a:pt x="35" y="120"/>
                      </a:lnTo>
                      <a:lnTo>
                        <a:pt x="35" y="118"/>
                      </a:lnTo>
                      <a:lnTo>
                        <a:pt x="35" y="116"/>
                      </a:lnTo>
                      <a:lnTo>
                        <a:pt x="35" y="114"/>
                      </a:lnTo>
                      <a:lnTo>
                        <a:pt x="38" y="113"/>
                      </a:lnTo>
                      <a:lnTo>
                        <a:pt x="40" y="111"/>
                      </a:lnTo>
                      <a:lnTo>
                        <a:pt x="42" y="109"/>
                      </a:lnTo>
                      <a:lnTo>
                        <a:pt x="93" y="87"/>
                      </a:lnTo>
                      <a:lnTo>
                        <a:pt x="164" y="58"/>
                      </a:lnTo>
                      <a:lnTo>
                        <a:pt x="166" y="58"/>
                      </a:lnTo>
                      <a:lnTo>
                        <a:pt x="173" y="54"/>
                      </a:lnTo>
                      <a:lnTo>
                        <a:pt x="180" y="49"/>
                      </a:lnTo>
                      <a:lnTo>
                        <a:pt x="186" y="47"/>
                      </a:lnTo>
                      <a:lnTo>
                        <a:pt x="187" y="47"/>
                      </a:lnTo>
                      <a:lnTo>
                        <a:pt x="189" y="45"/>
                      </a:lnTo>
                      <a:lnTo>
                        <a:pt x="189" y="43"/>
                      </a:lnTo>
                      <a:lnTo>
                        <a:pt x="193" y="43"/>
                      </a:lnTo>
                      <a:lnTo>
                        <a:pt x="195" y="43"/>
                      </a:lnTo>
                      <a:lnTo>
                        <a:pt x="197" y="42"/>
                      </a:lnTo>
                      <a:lnTo>
                        <a:pt x="197" y="40"/>
                      </a:lnTo>
                      <a:lnTo>
                        <a:pt x="198" y="36"/>
                      </a:lnTo>
                      <a:lnTo>
                        <a:pt x="198" y="34"/>
                      </a:lnTo>
                      <a:lnTo>
                        <a:pt x="198" y="31"/>
                      </a:lnTo>
                      <a:lnTo>
                        <a:pt x="198" y="27"/>
                      </a:lnTo>
                      <a:lnTo>
                        <a:pt x="198" y="25"/>
                      </a:lnTo>
                      <a:lnTo>
                        <a:pt x="197" y="20"/>
                      </a:lnTo>
                      <a:lnTo>
                        <a:pt x="195" y="16"/>
                      </a:lnTo>
                      <a:lnTo>
                        <a:pt x="195" y="14"/>
                      </a:lnTo>
                      <a:lnTo>
                        <a:pt x="195" y="12"/>
                      </a:lnTo>
                      <a:lnTo>
                        <a:pt x="193" y="9"/>
                      </a:lnTo>
                      <a:lnTo>
                        <a:pt x="191" y="5"/>
                      </a:lnTo>
                      <a:lnTo>
                        <a:pt x="191" y="3"/>
                      </a:lnTo>
                      <a:lnTo>
                        <a:pt x="189" y="2"/>
                      </a:lnTo>
                      <a:lnTo>
                        <a:pt x="187" y="0"/>
                      </a:lnTo>
                      <a:lnTo>
                        <a:pt x="186" y="0"/>
                      </a:lnTo>
                      <a:lnTo>
                        <a:pt x="184" y="2"/>
                      </a:lnTo>
                      <a:lnTo>
                        <a:pt x="178" y="5"/>
                      </a:lnTo>
                      <a:lnTo>
                        <a:pt x="177" y="7"/>
                      </a:lnTo>
                      <a:lnTo>
                        <a:pt x="175" y="9"/>
                      </a:lnTo>
                      <a:lnTo>
                        <a:pt x="171" y="11"/>
                      </a:lnTo>
                      <a:lnTo>
                        <a:pt x="167" y="12"/>
                      </a:lnTo>
                      <a:lnTo>
                        <a:pt x="166" y="14"/>
                      </a:lnTo>
                      <a:lnTo>
                        <a:pt x="160" y="20"/>
                      </a:lnTo>
                      <a:lnTo>
                        <a:pt x="151" y="23"/>
                      </a:lnTo>
                      <a:lnTo>
                        <a:pt x="135" y="29"/>
                      </a:lnTo>
                      <a:lnTo>
                        <a:pt x="133" y="31"/>
                      </a:lnTo>
                      <a:lnTo>
                        <a:pt x="116" y="38"/>
                      </a:lnTo>
                      <a:lnTo>
                        <a:pt x="89" y="49"/>
                      </a:lnTo>
                      <a:lnTo>
                        <a:pt x="120" y="4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391" name="Group 71"/>
              <p:cNvGrpSpPr>
                <a:grpSpLocks/>
              </p:cNvGrpSpPr>
              <p:nvPr/>
            </p:nvGrpSpPr>
            <p:grpSpPr bwMode="auto">
              <a:xfrm>
                <a:off x="2471" y="1427"/>
                <a:ext cx="242" cy="112"/>
                <a:chOff x="2538" y="16873"/>
                <a:chExt cx="210" cy="122"/>
              </a:xfrm>
            </p:grpSpPr>
            <p:sp>
              <p:nvSpPr>
                <p:cNvPr id="184392" name="Freeform 72"/>
                <p:cNvSpPr>
                  <a:spLocks/>
                </p:cNvSpPr>
                <p:nvPr/>
              </p:nvSpPr>
              <p:spPr bwMode="auto">
                <a:xfrm>
                  <a:off x="2544" y="16879"/>
                  <a:ext cx="198" cy="111"/>
                </a:xfrm>
                <a:custGeom>
                  <a:avLst/>
                  <a:gdLst/>
                  <a:ahLst/>
                  <a:cxnLst>
                    <a:cxn ang="0">
                      <a:pos x="96" y="47"/>
                    </a:cxn>
                    <a:cxn ang="0">
                      <a:pos x="120" y="36"/>
                    </a:cxn>
                    <a:cxn ang="0">
                      <a:pos x="138" y="29"/>
                    </a:cxn>
                    <a:cxn ang="0">
                      <a:pos x="149" y="23"/>
                    </a:cxn>
                    <a:cxn ang="0">
                      <a:pos x="158" y="18"/>
                    </a:cxn>
                    <a:cxn ang="0">
                      <a:pos x="162" y="16"/>
                    </a:cxn>
                    <a:cxn ang="0">
                      <a:pos x="165" y="12"/>
                    </a:cxn>
                    <a:cxn ang="0">
                      <a:pos x="167" y="5"/>
                    </a:cxn>
                    <a:cxn ang="0">
                      <a:pos x="169" y="2"/>
                    </a:cxn>
                    <a:cxn ang="0">
                      <a:pos x="182" y="0"/>
                    </a:cxn>
                    <a:cxn ang="0">
                      <a:pos x="198" y="27"/>
                    </a:cxn>
                    <a:cxn ang="0">
                      <a:pos x="195" y="31"/>
                    </a:cxn>
                    <a:cxn ang="0">
                      <a:pos x="191" y="34"/>
                    </a:cxn>
                    <a:cxn ang="0">
                      <a:pos x="187" y="36"/>
                    </a:cxn>
                    <a:cxn ang="0">
                      <a:pos x="182" y="40"/>
                    </a:cxn>
                    <a:cxn ang="0">
                      <a:pos x="173" y="42"/>
                    </a:cxn>
                    <a:cxn ang="0">
                      <a:pos x="164" y="47"/>
                    </a:cxn>
                    <a:cxn ang="0">
                      <a:pos x="91" y="76"/>
                    </a:cxn>
                    <a:cxn ang="0">
                      <a:pos x="34" y="98"/>
                    </a:cxn>
                    <a:cxn ang="0">
                      <a:pos x="29" y="102"/>
                    </a:cxn>
                    <a:cxn ang="0">
                      <a:pos x="25" y="102"/>
                    </a:cxn>
                    <a:cxn ang="0">
                      <a:pos x="23" y="105"/>
                    </a:cxn>
                    <a:cxn ang="0">
                      <a:pos x="23" y="107"/>
                    </a:cxn>
                    <a:cxn ang="0">
                      <a:pos x="23" y="109"/>
                    </a:cxn>
                    <a:cxn ang="0">
                      <a:pos x="23" y="111"/>
                    </a:cxn>
                    <a:cxn ang="0">
                      <a:pos x="22" y="111"/>
                    </a:cxn>
                    <a:cxn ang="0">
                      <a:pos x="18" y="111"/>
                    </a:cxn>
                    <a:cxn ang="0">
                      <a:pos x="16" y="109"/>
                    </a:cxn>
                    <a:cxn ang="0">
                      <a:pos x="13" y="107"/>
                    </a:cxn>
                    <a:cxn ang="0">
                      <a:pos x="7" y="107"/>
                    </a:cxn>
                    <a:cxn ang="0">
                      <a:pos x="5" y="103"/>
                    </a:cxn>
                    <a:cxn ang="0">
                      <a:pos x="2" y="102"/>
                    </a:cxn>
                    <a:cxn ang="0">
                      <a:pos x="0" y="100"/>
                    </a:cxn>
                    <a:cxn ang="0">
                      <a:pos x="0" y="96"/>
                    </a:cxn>
                    <a:cxn ang="0">
                      <a:pos x="0" y="93"/>
                    </a:cxn>
                    <a:cxn ang="0">
                      <a:pos x="0" y="91"/>
                    </a:cxn>
                    <a:cxn ang="0">
                      <a:pos x="2" y="87"/>
                    </a:cxn>
                    <a:cxn ang="0">
                      <a:pos x="3" y="85"/>
                    </a:cxn>
                    <a:cxn ang="0">
                      <a:pos x="5" y="83"/>
                    </a:cxn>
                    <a:cxn ang="0">
                      <a:pos x="13" y="80"/>
                    </a:cxn>
                    <a:cxn ang="0">
                      <a:pos x="22" y="76"/>
                    </a:cxn>
                    <a:cxn ang="0">
                      <a:pos x="47" y="65"/>
                    </a:cxn>
                    <a:cxn ang="0">
                      <a:pos x="96" y="47"/>
                    </a:cxn>
                    <a:cxn ang="0">
                      <a:pos x="96" y="47"/>
                    </a:cxn>
                  </a:cxnLst>
                  <a:rect l="0" t="0" r="r" b="b"/>
                  <a:pathLst>
                    <a:path w="198" h="111">
                      <a:moveTo>
                        <a:pt x="96" y="47"/>
                      </a:moveTo>
                      <a:lnTo>
                        <a:pt x="120" y="36"/>
                      </a:lnTo>
                      <a:lnTo>
                        <a:pt x="138" y="29"/>
                      </a:lnTo>
                      <a:lnTo>
                        <a:pt x="149" y="23"/>
                      </a:lnTo>
                      <a:lnTo>
                        <a:pt x="158" y="18"/>
                      </a:lnTo>
                      <a:lnTo>
                        <a:pt x="162" y="16"/>
                      </a:lnTo>
                      <a:lnTo>
                        <a:pt x="165" y="12"/>
                      </a:lnTo>
                      <a:lnTo>
                        <a:pt x="167" y="5"/>
                      </a:lnTo>
                      <a:lnTo>
                        <a:pt x="169" y="2"/>
                      </a:lnTo>
                      <a:lnTo>
                        <a:pt x="182" y="0"/>
                      </a:lnTo>
                      <a:lnTo>
                        <a:pt x="198" y="27"/>
                      </a:lnTo>
                      <a:lnTo>
                        <a:pt x="195" y="31"/>
                      </a:lnTo>
                      <a:lnTo>
                        <a:pt x="191" y="34"/>
                      </a:lnTo>
                      <a:lnTo>
                        <a:pt x="187" y="36"/>
                      </a:lnTo>
                      <a:lnTo>
                        <a:pt x="182" y="40"/>
                      </a:lnTo>
                      <a:lnTo>
                        <a:pt x="173" y="42"/>
                      </a:lnTo>
                      <a:lnTo>
                        <a:pt x="164" y="47"/>
                      </a:lnTo>
                      <a:lnTo>
                        <a:pt x="91" y="76"/>
                      </a:lnTo>
                      <a:lnTo>
                        <a:pt x="34" y="98"/>
                      </a:lnTo>
                      <a:lnTo>
                        <a:pt x="29" y="102"/>
                      </a:lnTo>
                      <a:lnTo>
                        <a:pt x="25" y="102"/>
                      </a:lnTo>
                      <a:lnTo>
                        <a:pt x="23" y="105"/>
                      </a:lnTo>
                      <a:lnTo>
                        <a:pt x="23" y="107"/>
                      </a:lnTo>
                      <a:lnTo>
                        <a:pt x="23" y="109"/>
                      </a:lnTo>
                      <a:lnTo>
                        <a:pt x="23" y="111"/>
                      </a:lnTo>
                      <a:lnTo>
                        <a:pt x="22" y="111"/>
                      </a:lnTo>
                      <a:lnTo>
                        <a:pt x="18" y="111"/>
                      </a:lnTo>
                      <a:lnTo>
                        <a:pt x="16" y="109"/>
                      </a:lnTo>
                      <a:lnTo>
                        <a:pt x="13" y="107"/>
                      </a:lnTo>
                      <a:lnTo>
                        <a:pt x="7" y="107"/>
                      </a:lnTo>
                      <a:lnTo>
                        <a:pt x="5" y="103"/>
                      </a:lnTo>
                      <a:lnTo>
                        <a:pt x="2" y="102"/>
                      </a:lnTo>
                      <a:lnTo>
                        <a:pt x="0" y="100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2" y="87"/>
                      </a:lnTo>
                      <a:lnTo>
                        <a:pt x="3" y="85"/>
                      </a:lnTo>
                      <a:lnTo>
                        <a:pt x="5" y="83"/>
                      </a:lnTo>
                      <a:lnTo>
                        <a:pt x="13" y="80"/>
                      </a:lnTo>
                      <a:lnTo>
                        <a:pt x="22" y="76"/>
                      </a:lnTo>
                      <a:lnTo>
                        <a:pt x="47" y="65"/>
                      </a:lnTo>
                      <a:lnTo>
                        <a:pt x="96" y="47"/>
                      </a:lnTo>
                      <a:lnTo>
                        <a:pt x="96" y="4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393" name="Freeform 73"/>
                <p:cNvSpPr>
                  <a:spLocks/>
                </p:cNvSpPr>
                <p:nvPr/>
              </p:nvSpPr>
              <p:spPr bwMode="auto">
                <a:xfrm>
                  <a:off x="2538" y="16873"/>
                  <a:ext cx="210" cy="122"/>
                </a:xfrm>
                <a:custGeom>
                  <a:avLst/>
                  <a:gdLst/>
                  <a:ahLst/>
                  <a:cxnLst>
                    <a:cxn ang="0">
                      <a:pos x="146" y="40"/>
                    </a:cxn>
                    <a:cxn ang="0">
                      <a:pos x="159" y="35"/>
                    </a:cxn>
                    <a:cxn ang="0">
                      <a:pos x="170" y="28"/>
                    </a:cxn>
                    <a:cxn ang="0">
                      <a:pos x="175" y="24"/>
                    </a:cxn>
                    <a:cxn ang="0">
                      <a:pos x="177" y="20"/>
                    </a:cxn>
                    <a:cxn ang="0">
                      <a:pos x="186" y="13"/>
                    </a:cxn>
                    <a:cxn ang="0">
                      <a:pos x="197" y="35"/>
                    </a:cxn>
                    <a:cxn ang="0">
                      <a:pos x="191" y="38"/>
                    </a:cxn>
                    <a:cxn ang="0">
                      <a:pos x="179" y="42"/>
                    </a:cxn>
                    <a:cxn ang="0">
                      <a:pos x="168" y="48"/>
                    </a:cxn>
                    <a:cxn ang="0">
                      <a:pos x="40" y="99"/>
                    </a:cxn>
                    <a:cxn ang="0">
                      <a:pos x="35" y="102"/>
                    </a:cxn>
                    <a:cxn ang="0">
                      <a:pos x="29" y="104"/>
                    </a:cxn>
                    <a:cxn ang="0">
                      <a:pos x="26" y="108"/>
                    </a:cxn>
                    <a:cxn ang="0">
                      <a:pos x="24" y="109"/>
                    </a:cxn>
                    <a:cxn ang="0">
                      <a:pos x="19" y="108"/>
                    </a:cxn>
                    <a:cxn ang="0">
                      <a:pos x="17" y="108"/>
                    </a:cxn>
                    <a:cxn ang="0">
                      <a:pos x="13" y="104"/>
                    </a:cxn>
                    <a:cxn ang="0">
                      <a:pos x="11" y="102"/>
                    </a:cxn>
                    <a:cxn ang="0">
                      <a:pos x="13" y="97"/>
                    </a:cxn>
                    <a:cxn ang="0">
                      <a:pos x="20" y="91"/>
                    </a:cxn>
                    <a:cxn ang="0">
                      <a:pos x="55" y="77"/>
                    </a:cxn>
                    <a:cxn ang="0">
                      <a:pos x="128" y="48"/>
                    </a:cxn>
                    <a:cxn ang="0">
                      <a:pos x="53" y="66"/>
                    </a:cxn>
                    <a:cxn ang="0">
                      <a:pos x="19" y="80"/>
                    </a:cxn>
                    <a:cxn ang="0">
                      <a:pos x="9" y="86"/>
                    </a:cxn>
                    <a:cxn ang="0">
                      <a:pos x="6" y="89"/>
                    </a:cxn>
                    <a:cxn ang="0">
                      <a:pos x="2" y="95"/>
                    </a:cxn>
                    <a:cxn ang="0">
                      <a:pos x="0" y="99"/>
                    </a:cxn>
                    <a:cxn ang="0">
                      <a:pos x="0" y="104"/>
                    </a:cxn>
                    <a:cxn ang="0">
                      <a:pos x="2" y="109"/>
                    </a:cxn>
                    <a:cxn ang="0">
                      <a:pos x="6" y="113"/>
                    </a:cxn>
                    <a:cxn ang="0">
                      <a:pos x="8" y="113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20" y="120"/>
                    </a:cxn>
                    <a:cxn ang="0">
                      <a:pos x="24" y="122"/>
                    </a:cxn>
                    <a:cxn ang="0">
                      <a:pos x="29" y="122"/>
                    </a:cxn>
                    <a:cxn ang="0">
                      <a:pos x="33" y="122"/>
                    </a:cxn>
                    <a:cxn ang="0">
                      <a:pos x="35" y="119"/>
                    </a:cxn>
                    <a:cxn ang="0">
                      <a:pos x="35" y="115"/>
                    </a:cxn>
                    <a:cxn ang="0">
                      <a:pos x="37" y="113"/>
                    </a:cxn>
                    <a:cxn ang="0">
                      <a:pos x="42" y="109"/>
                    </a:cxn>
                    <a:cxn ang="0">
                      <a:pos x="171" y="58"/>
                    </a:cxn>
                    <a:cxn ang="0">
                      <a:pos x="181" y="53"/>
                    </a:cxn>
                    <a:cxn ang="0">
                      <a:pos x="191" y="51"/>
                    </a:cxn>
                    <a:cxn ang="0">
                      <a:pos x="201" y="46"/>
                    </a:cxn>
                    <a:cxn ang="0">
                      <a:pos x="206" y="40"/>
                    </a:cxn>
                    <a:cxn ang="0">
                      <a:pos x="210" y="35"/>
                    </a:cxn>
                    <a:cxn ang="0">
                      <a:pos x="210" y="31"/>
                    </a:cxn>
                    <a:cxn ang="0">
                      <a:pos x="191" y="2"/>
                    </a:cxn>
                    <a:cxn ang="0">
                      <a:pos x="188" y="0"/>
                    </a:cxn>
                    <a:cxn ang="0">
                      <a:pos x="173" y="4"/>
                    </a:cxn>
                    <a:cxn ang="0">
                      <a:pos x="170" y="9"/>
                    </a:cxn>
                    <a:cxn ang="0">
                      <a:pos x="166" y="17"/>
                    </a:cxn>
                    <a:cxn ang="0">
                      <a:pos x="164" y="18"/>
                    </a:cxn>
                    <a:cxn ang="0">
                      <a:pos x="153" y="26"/>
                    </a:cxn>
                    <a:cxn ang="0">
                      <a:pos x="126" y="37"/>
                    </a:cxn>
                    <a:cxn ang="0">
                      <a:pos x="128" y="48"/>
                    </a:cxn>
                  </a:cxnLst>
                  <a:rect l="0" t="0" r="r" b="b"/>
                  <a:pathLst>
                    <a:path w="210" h="122">
                      <a:moveTo>
                        <a:pt x="128" y="48"/>
                      </a:moveTo>
                      <a:lnTo>
                        <a:pt x="146" y="40"/>
                      </a:lnTo>
                      <a:lnTo>
                        <a:pt x="157" y="35"/>
                      </a:lnTo>
                      <a:lnTo>
                        <a:pt x="159" y="35"/>
                      </a:lnTo>
                      <a:lnTo>
                        <a:pt x="168" y="29"/>
                      </a:lnTo>
                      <a:lnTo>
                        <a:pt x="170" y="28"/>
                      </a:lnTo>
                      <a:lnTo>
                        <a:pt x="171" y="28"/>
                      </a:lnTo>
                      <a:lnTo>
                        <a:pt x="175" y="24"/>
                      </a:lnTo>
                      <a:lnTo>
                        <a:pt x="177" y="22"/>
                      </a:lnTo>
                      <a:lnTo>
                        <a:pt x="177" y="20"/>
                      </a:lnTo>
                      <a:lnTo>
                        <a:pt x="179" y="13"/>
                      </a:lnTo>
                      <a:lnTo>
                        <a:pt x="186" y="13"/>
                      </a:lnTo>
                      <a:lnTo>
                        <a:pt x="199" y="33"/>
                      </a:lnTo>
                      <a:lnTo>
                        <a:pt x="197" y="35"/>
                      </a:lnTo>
                      <a:lnTo>
                        <a:pt x="195" y="37"/>
                      </a:lnTo>
                      <a:lnTo>
                        <a:pt x="191" y="38"/>
                      </a:lnTo>
                      <a:lnTo>
                        <a:pt x="186" y="40"/>
                      </a:lnTo>
                      <a:lnTo>
                        <a:pt x="179" y="42"/>
                      </a:lnTo>
                      <a:lnTo>
                        <a:pt x="177" y="44"/>
                      </a:lnTo>
                      <a:lnTo>
                        <a:pt x="168" y="48"/>
                      </a:lnTo>
                      <a:lnTo>
                        <a:pt x="97" y="77"/>
                      </a:lnTo>
                      <a:lnTo>
                        <a:pt x="40" y="99"/>
                      </a:lnTo>
                      <a:lnTo>
                        <a:pt x="39" y="100"/>
                      </a:lnTo>
                      <a:lnTo>
                        <a:pt x="35" y="102"/>
                      </a:lnTo>
                      <a:lnTo>
                        <a:pt x="31" y="102"/>
                      </a:lnTo>
                      <a:lnTo>
                        <a:pt x="29" y="104"/>
                      </a:lnTo>
                      <a:lnTo>
                        <a:pt x="28" y="106"/>
                      </a:lnTo>
                      <a:lnTo>
                        <a:pt x="26" y="108"/>
                      </a:lnTo>
                      <a:lnTo>
                        <a:pt x="24" y="111"/>
                      </a:lnTo>
                      <a:lnTo>
                        <a:pt x="24" y="109"/>
                      </a:lnTo>
                      <a:lnTo>
                        <a:pt x="20" y="108"/>
                      </a:lnTo>
                      <a:lnTo>
                        <a:pt x="19" y="108"/>
                      </a:lnTo>
                      <a:lnTo>
                        <a:pt x="17" y="108"/>
                      </a:lnTo>
                      <a:lnTo>
                        <a:pt x="17" y="108"/>
                      </a:lnTo>
                      <a:lnTo>
                        <a:pt x="15" y="106"/>
                      </a:lnTo>
                      <a:lnTo>
                        <a:pt x="13" y="104"/>
                      </a:lnTo>
                      <a:lnTo>
                        <a:pt x="11" y="104"/>
                      </a:lnTo>
                      <a:lnTo>
                        <a:pt x="11" y="102"/>
                      </a:lnTo>
                      <a:lnTo>
                        <a:pt x="11" y="99"/>
                      </a:lnTo>
                      <a:lnTo>
                        <a:pt x="13" y="97"/>
                      </a:lnTo>
                      <a:lnTo>
                        <a:pt x="15" y="95"/>
                      </a:lnTo>
                      <a:lnTo>
                        <a:pt x="20" y="91"/>
                      </a:lnTo>
                      <a:lnTo>
                        <a:pt x="29" y="88"/>
                      </a:lnTo>
                      <a:lnTo>
                        <a:pt x="55" y="77"/>
                      </a:lnTo>
                      <a:lnTo>
                        <a:pt x="104" y="58"/>
                      </a:lnTo>
                      <a:lnTo>
                        <a:pt x="128" y="48"/>
                      </a:lnTo>
                      <a:lnTo>
                        <a:pt x="102" y="48"/>
                      </a:lnTo>
                      <a:lnTo>
                        <a:pt x="53" y="66"/>
                      </a:lnTo>
                      <a:lnTo>
                        <a:pt x="28" y="77"/>
                      </a:lnTo>
                      <a:lnTo>
                        <a:pt x="19" y="80"/>
                      </a:lnTo>
                      <a:lnTo>
                        <a:pt x="11" y="84"/>
                      </a:lnTo>
                      <a:lnTo>
                        <a:pt x="9" y="86"/>
                      </a:lnTo>
                      <a:lnTo>
                        <a:pt x="8" y="88"/>
                      </a:lnTo>
                      <a:lnTo>
                        <a:pt x="6" y="89"/>
                      </a:lnTo>
                      <a:lnTo>
                        <a:pt x="4" y="91"/>
                      </a:lnTo>
                      <a:lnTo>
                        <a:pt x="2" y="95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0" y="100"/>
                      </a:lnTo>
                      <a:lnTo>
                        <a:pt x="0" y="104"/>
                      </a:lnTo>
                      <a:lnTo>
                        <a:pt x="0" y="108"/>
                      </a:lnTo>
                      <a:lnTo>
                        <a:pt x="2" y="109"/>
                      </a:lnTo>
                      <a:lnTo>
                        <a:pt x="4" y="111"/>
                      </a:lnTo>
                      <a:lnTo>
                        <a:pt x="6" y="113"/>
                      </a:lnTo>
                      <a:lnTo>
                        <a:pt x="8" y="113"/>
                      </a:lnTo>
                      <a:lnTo>
                        <a:pt x="8" y="113"/>
                      </a:lnTo>
                      <a:lnTo>
                        <a:pt x="9" y="117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19" y="119"/>
                      </a:lnTo>
                      <a:lnTo>
                        <a:pt x="20" y="120"/>
                      </a:lnTo>
                      <a:lnTo>
                        <a:pt x="22" y="122"/>
                      </a:lnTo>
                      <a:lnTo>
                        <a:pt x="24" y="122"/>
                      </a:lnTo>
                      <a:lnTo>
                        <a:pt x="26" y="122"/>
                      </a:lnTo>
                      <a:lnTo>
                        <a:pt x="29" y="122"/>
                      </a:lnTo>
                      <a:lnTo>
                        <a:pt x="31" y="122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5" y="117"/>
                      </a:lnTo>
                      <a:lnTo>
                        <a:pt x="35" y="115"/>
                      </a:lnTo>
                      <a:lnTo>
                        <a:pt x="35" y="113"/>
                      </a:lnTo>
                      <a:lnTo>
                        <a:pt x="37" y="113"/>
                      </a:lnTo>
                      <a:lnTo>
                        <a:pt x="39" y="113"/>
                      </a:lnTo>
                      <a:lnTo>
                        <a:pt x="42" y="109"/>
                      </a:lnTo>
                      <a:lnTo>
                        <a:pt x="99" y="88"/>
                      </a:lnTo>
                      <a:lnTo>
                        <a:pt x="171" y="58"/>
                      </a:lnTo>
                      <a:lnTo>
                        <a:pt x="173" y="58"/>
                      </a:lnTo>
                      <a:lnTo>
                        <a:pt x="181" y="53"/>
                      </a:lnTo>
                      <a:lnTo>
                        <a:pt x="190" y="51"/>
                      </a:lnTo>
                      <a:lnTo>
                        <a:pt x="191" y="51"/>
                      </a:lnTo>
                      <a:lnTo>
                        <a:pt x="197" y="48"/>
                      </a:lnTo>
                      <a:lnTo>
                        <a:pt x="201" y="46"/>
                      </a:lnTo>
                      <a:lnTo>
                        <a:pt x="202" y="44"/>
                      </a:lnTo>
                      <a:lnTo>
                        <a:pt x="206" y="40"/>
                      </a:lnTo>
                      <a:lnTo>
                        <a:pt x="210" y="37"/>
                      </a:lnTo>
                      <a:lnTo>
                        <a:pt x="210" y="35"/>
                      </a:lnTo>
                      <a:lnTo>
                        <a:pt x="210" y="33"/>
                      </a:lnTo>
                      <a:lnTo>
                        <a:pt x="210" y="31"/>
                      </a:lnTo>
                      <a:lnTo>
                        <a:pt x="193" y="4"/>
                      </a:lnTo>
                      <a:lnTo>
                        <a:pt x="191" y="2"/>
                      </a:lnTo>
                      <a:lnTo>
                        <a:pt x="190" y="0"/>
                      </a:lnTo>
                      <a:lnTo>
                        <a:pt x="188" y="0"/>
                      </a:lnTo>
                      <a:lnTo>
                        <a:pt x="175" y="2"/>
                      </a:lnTo>
                      <a:lnTo>
                        <a:pt x="173" y="4"/>
                      </a:lnTo>
                      <a:lnTo>
                        <a:pt x="171" y="6"/>
                      </a:lnTo>
                      <a:lnTo>
                        <a:pt x="170" y="9"/>
                      </a:lnTo>
                      <a:lnTo>
                        <a:pt x="168" y="11"/>
                      </a:lnTo>
                      <a:lnTo>
                        <a:pt x="166" y="17"/>
                      </a:lnTo>
                      <a:lnTo>
                        <a:pt x="166" y="18"/>
                      </a:lnTo>
                      <a:lnTo>
                        <a:pt x="164" y="18"/>
                      </a:lnTo>
                      <a:lnTo>
                        <a:pt x="162" y="20"/>
                      </a:lnTo>
                      <a:lnTo>
                        <a:pt x="153" y="26"/>
                      </a:lnTo>
                      <a:lnTo>
                        <a:pt x="144" y="29"/>
                      </a:lnTo>
                      <a:lnTo>
                        <a:pt x="126" y="37"/>
                      </a:lnTo>
                      <a:lnTo>
                        <a:pt x="102" y="48"/>
                      </a:lnTo>
                      <a:lnTo>
                        <a:pt x="128" y="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394" name="Group 74"/>
              <p:cNvGrpSpPr>
                <a:grpSpLocks/>
              </p:cNvGrpSpPr>
              <p:nvPr/>
            </p:nvGrpSpPr>
            <p:grpSpPr bwMode="auto">
              <a:xfrm>
                <a:off x="2478" y="1499"/>
                <a:ext cx="229" cy="103"/>
                <a:chOff x="2544" y="16952"/>
                <a:chExt cx="198" cy="111"/>
              </a:xfrm>
            </p:grpSpPr>
            <p:sp>
              <p:nvSpPr>
                <p:cNvPr id="184395" name="Freeform 75"/>
                <p:cNvSpPr>
                  <a:spLocks/>
                </p:cNvSpPr>
                <p:nvPr/>
              </p:nvSpPr>
              <p:spPr bwMode="auto">
                <a:xfrm>
                  <a:off x="2549" y="16957"/>
                  <a:ext cx="188" cy="100"/>
                </a:xfrm>
                <a:custGeom>
                  <a:avLst/>
                  <a:gdLst/>
                  <a:ahLst/>
                  <a:cxnLst>
                    <a:cxn ang="0">
                      <a:pos x="111" y="36"/>
                    </a:cxn>
                    <a:cxn ang="0">
                      <a:pos x="122" y="31"/>
                    </a:cxn>
                    <a:cxn ang="0">
                      <a:pos x="135" y="25"/>
                    </a:cxn>
                    <a:cxn ang="0">
                      <a:pos x="144" y="20"/>
                    </a:cxn>
                    <a:cxn ang="0">
                      <a:pos x="153" y="16"/>
                    </a:cxn>
                    <a:cxn ang="0">
                      <a:pos x="157" y="13"/>
                    </a:cxn>
                    <a:cxn ang="0">
                      <a:pos x="160" y="9"/>
                    </a:cxn>
                    <a:cxn ang="0">
                      <a:pos x="162" y="4"/>
                    </a:cxn>
                    <a:cxn ang="0">
                      <a:pos x="162" y="0"/>
                    </a:cxn>
                    <a:cxn ang="0">
                      <a:pos x="170" y="0"/>
                    </a:cxn>
                    <a:cxn ang="0">
                      <a:pos x="175" y="2"/>
                    </a:cxn>
                    <a:cxn ang="0">
                      <a:pos x="180" y="4"/>
                    </a:cxn>
                    <a:cxn ang="0">
                      <a:pos x="182" y="9"/>
                    </a:cxn>
                    <a:cxn ang="0">
                      <a:pos x="184" y="13"/>
                    </a:cxn>
                    <a:cxn ang="0">
                      <a:pos x="186" y="16"/>
                    </a:cxn>
                    <a:cxn ang="0">
                      <a:pos x="188" y="18"/>
                    </a:cxn>
                    <a:cxn ang="0">
                      <a:pos x="188" y="24"/>
                    </a:cxn>
                    <a:cxn ang="0">
                      <a:pos x="188" y="27"/>
                    </a:cxn>
                    <a:cxn ang="0">
                      <a:pos x="184" y="29"/>
                    </a:cxn>
                    <a:cxn ang="0">
                      <a:pos x="180" y="33"/>
                    </a:cxn>
                    <a:cxn ang="0">
                      <a:pos x="175" y="36"/>
                    </a:cxn>
                    <a:cxn ang="0">
                      <a:pos x="170" y="38"/>
                    </a:cxn>
                    <a:cxn ang="0">
                      <a:pos x="108" y="67"/>
                    </a:cxn>
                    <a:cxn ang="0">
                      <a:pos x="49" y="87"/>
                    </a:cxn>
                    <a:cxn ang="0">
                      <a:pos x="42" y="91"/>
                    </a:cxn>
                    <a:cxn ang="0">
                      <a:pos x="37" y="93"/>
                    </a:cxn>
                    <a:cxn ang="0">
                      <a:pos x="33" y="95"/>
                    </a:cxn>
                    <a:cxn ang="0">
                      <a:pos x="31" y="96"/>
                    </a:cxn>
                    <a:cxn ang="0">
                      <a:pos x="31" y="100"/>
                    </a:cxn>
                    <a:cxn ang="0">
                      <a:pos x="17" y="96"/>
                    </a:cxn>
                    <a:cxn ang="0">
                      <a:pos x="8" y="95"/>
                    </a:cxn>
                    <a:cxn ang="0">
                      <a:pos x="4" y="91"/>
                    </a:cxn>
                    <a:cxn ang="0">
                      <a:pos x="2" y="89"/>
                    </a:cxn>
                    <a:cxn ang="0">
                      <a:pos x="0" y="86"/>
                    </a:cxn>
                    <a:cxn ang="0">
                      <a:pos x="0" y="82"/>
                    </a:cxn>
                    <a:cxn ang="0">
                      <a:pos x="2" y="80"/>
                    </a:cxn>
                    <a:cxn ang="0">
                      <a:pos x="4" y="76"/>
                    </a:cxn>
                    <a:cxn ang="0">
                      <a:pos x="8" y="76"/>
                    </a:cxn>
                    <a:cxn ang="0">
                      <a:pos x="13" y="75"/>
                    </a:cxn>
                    <a:cxn ang="0">
                      <a:pos x="22" y="71"/>
                    </a:cxn>
                    <a:cxn ang="0">
                      <a:pos x="33" y="67"/>
                    </a:cxn>
                    <a:cxn ang="0">
                      <a:pos x="46" y="62"/>
                    </a:cxn>
                    <a:cxn ang="0">
                      <a:pos x="111" y="36"/>
                    </a:cxn>
                    <a:cxn ang="0">
                      <a:pos x="111" y="36"/>
                    </a:cxn>
                  </a:cxnLst>
                  <a:rect l="0" t="0" r="r" b="b"/>
                  <a:pathLst>
                    <a:path w="188" h="100">
                      <a:moveTo>
                        <a:pt x="111" y="36"/>
                      </a:moveTo>
                      <a:lnTo>
                        <a:pt x="122" y="31"/>
                      </a:lnTo>
                      <a:lnTo>
                        <a:pt x="135" y="25"/>
                      </a:lnTo>
                      <a:lnTo>
                        <a:pt x="144" y="20"/>
                      </a:lnTo>
                      <a:lnTo>
                        <a:pt x="153" y="16"/>
                      </a:lnTo>
                      <a:lnTo>
                        <a:pt x="157" y="13"/>
                      </a:lnTo>
                      <a:lnTo>
                        <a:pt x="160" y="9"/>
                      </a:lnTo>
                      <a:lnTo>
                        <a:pt x="162" y="4"/>
                      </a:lnTo>
                      <a:lnTo>
                        <a:pt x="162" y="0"/>
                      </a:lnTo>
                      <a:lnTo>
                        <a:pt x="170" y="0"/>
                      </a:lnTo>
                      <a:lnTo>
                        <a:pt x="175" y="2"/>
                      </a:lnTo>
                      <a:lnTo>
                        <a:pt x="180" y="4"/>
                      </a:lnTo>
                      <a:lnTo>
                        <a:pt x="182" y="9"/>
                      </a:lnTo>
                      <a:lnTo>
                        <a:pt x="184" y="13"/>
                      </a:lnTo>
                      <a:lnTo>
                        <a:pt x="186" y="16"/>
                      </a:lnTo>
                      <a:lnTo>
                        <a:pt x="188" y="18"/>
                      </a:lnTo>
                      <a:lnTo>
                        <a:pt x="188" y="24"/>
                      </a:lnTo>
                      <a:lnTo>
                        <a:pt x="188" y="27"/>
                      </a:lnTo>
                      <a:lnTo>
                        <a:pt x="184" y="29"/>
                      </a:lnTo>
                      <a:lnTo>
                        <a:pt x="180" y="33"/>
                      </a:lnTo>
                      <a:lnTo>
                        <a:pt x="175" y="36"/>
                      </a:lnTo>
                      <a:lnTo>
                        <a:pt x="170" y="38"/>
                      </a:lnTo>
                      <a:lnTo>
                        <a:pt x="108" y="67"/>
                      </a:lnTo>
                      <a:lnTo>
                        <a:pt x="49" y="87"/>
                      </a:lnTo>
                      <a:lnTo>
                        <a:pt x="42" y="91"/>
                      </a:lnTo>
                      <a:lnTo>
                        <a:pt x="37" y="93"/>
                      </a:lnTo>
                      <a:lnTo>
                        <a:pt x="33" y="95"/>
                      </a:lnTo>
                      <a:lnTo>
                        <a:pt x="31" y="96"/>
                      </a:lnTo>
                      <a:lnTo>
                        <a:pt x="31" y="100"/>
                      </a:lnTo>
                      <a:lnTo>
                        <a:pt x="17" y="96"/>
                      </a:lnTo>
                      <a:lnTo>
                        <a:pt x="8" y="95"/>
                      </a:lnTo>
                      <a:lnTo>
                        <a:pt x="4" y="91"/>
                      </a:lnTo>
                      <a:lnTo>
                        <a:pt x="2" y="89"/>
                      </a:lnTo>
                      <a:lnTo>
                        <a:pt x="0" y="86"/>
                      </a:lnTo>
                      <a:lnTo>
                        <a:pt x="0" y="82"/>
                      </a:lnTo>
                      <a:lnTo>
                        <a:pt x="2" y="80"/>
                      </a:lnTo>
                      <a:lnTo>
                        <a:pt x="4" y="76"/>
                      </a:lnTo>
                      <a:lnTo>
                        <a:pt x="8" y="76"/>
                      </a:lnTo>
                      <a:lnTo>
                        <a:pt x="13" y="75"/>
                      </a:lnTo>
                      <a:lnTo>
                        <a:pt x="22" y="71"/>
                      </a:lnTo>
                      <a:lnTo>
                        <a:pt x="33" y="67"/>
                      </a:lnTo>
                      <a:lnTo>
                        <a:pt x="46" y="62"/>
                      </a:lnTo>
                      <a:lnTo>
                        <a:pt x="111" y="36"/>
                      </a:lnTo>
                      <a:lnTo>
                        <a:pt x="111" y="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396" name="Freeform 76"/>
                <p:cNvSpPr>
                  <a:spLocks/>
                </p:cNvSpPr>
                <p:nvPr/>
              </p:nvSpPr>
              <p:spPr bwMode="auto">
                <a:xfrm>
                  <a:off x="2544" y="16952"/>
                  <a:ext cx="198" cy="111"/>
                </a:xfrm>
                <a:custGeom>
                  <a:avLst/>
                  <a:gdLst/>
                  <a:ahLst/>
                  <a:cxnLst>
                    <a:cxn ang="0">
                      <a:pos x="142" y="36"/>
                    </a:cxn>
                    <a:cxn ang="0">
                      <a:pos x="151" y="30"/>
                    </a:cxn>
                    <a:cxn ang="0">
                      <a:pos x="162" y="27"/>
                    </a:cxn>
                    <a:cxn ang="0">
                      <a:pos x="169" y="20"/>
                    </a:cxn>
                    <a:cxn ang="0">
                      <a:pos x="171" y="16"/>
                    </a:cxn>
                    <a:cxn ang="0">
                      <a:pos x="175" y="10"/>
                    </a:cxn>
                    <a:cxn ang="0">
                      <a:pos x="182" y="14"/>
                    </a:cxn>
                    <a:cxn ang="0">
                      <a:pos x="184" y="20"/>
                    </a:cxn>
                    <a:cxn ang="0">
                      <a:pos x="187" y="25"/>
                    </a:cxn>
                    <a:cxn ang="0">
                      <a:pos x="187" y="29"/>
                    </a:cxn>
                    <a:cxn ang="0">
                      <a:pos x="187" y="30"/>
                    </a:cxn>
                    <a:cxn ang="0">
                      <a:pos x="184" y="34"/>
                    </a:cxn>
                    <a:cxn ang="0">
                      <a:pos x="175" y="38"/>
                    </a:cxn>
                    <a:cxn ang="0">
                      <a:pos x="54" y="87"/>
                    </a:cxn>
                    <a:cxn ang="0">
                      <a:pos x="47" y="91"/>
                    </a:cxn>
                    <a:cxn ang="0">
                      <a:pos x="40" y="94"/>
                    </a:cxn>
                    <a:cxn ang="0">
                      <a:pos x="34" y="98"/>
                    </a:cxn>
                    <a:cxn ang="0">
                      <a:pos x="23" y="96"/>
                    </a:cxn>
                    <a:cxn ang="0">
                      <a:pos x="13" y="92"/>
                    </a:cxn>
                    <a:cxn ang="0">
                      <a:pos x="11" y="89"/>
                    </a:cxn>
                    <a:cxn ang="0">
                      <a:pos x="13" y="87"/>
                    </a:cxn>
                    <a:cxn ang="0">
                      <a:pos x="20" y="85"/>
                    </a:cxn>
                    <a:cxn ang="0">
                      <a:pos x="40" y="78"/>
                    </a:cxn>
                    <a:cxn ang="0">
                      <a:pos x="118" y="47"/>
                    </a:cxn>
                    <a:cxn ang="0">
                      <a:pos x="116" y="36"/>
                    </a:cxn>
                    <a:cxn ang="0">
                      <a:pos x="38" y="67"/>
                    </a:cxn>
                    <a:cxn ang="0">
                      <a:pos x="18" y="74"/>
                    </a:cxn>
                    <a:cxn ang="0">
                      <a:pos x="11" y="76"/>
                    </a:cxn>
                    <a:cxn ang="0">
                      <a:pos x="7" y="78"/>
                    </a:cxn>
                    <a:cxn ang="0">
                      <a:pos x="3" y="83"/>
                    </a:cxn>
                    <a:cxn ang="0">
                      <a:pos x="0" y="87"/>
                    </a:cxn>
                    <a:cxn ang="0">
                      <a:pos x="0" y="92"/>
                    </a:cxn>
                    <a:cxn ang="0">
                      <a:pos x="3" y="98"/>
                    </a:cxn>
                    <a:cxn ang="0">
                      <a:pos x="7" y="101"/>
                    </a:cxn>
                    <a:cxn ang="0">
                      <a:pos x="13" y="105"/>
                    </a:cxn>
                    <a:cxn ang="0">
                      <a:pos x="36" y="111"/>
                    </a:cxn>
                    <a:cxn ang="0">
                      <a:pos x="40" y="111"/>
                    </a:cxn>
                    <a:cxn ang="0">
                      <a:pos x="42" y="107"/>
                    </a:cxn>
                    <a:cxn ang="0">
                      <a:pos x="43" y="103"/>
                    </a:cxn>
                    <a:cxn ang="0">
                      <a:pos x="51" y="101"/>
                    </a:cxn>
                    <a:cxn ang="0">
                      <a:pos x="114" y="78"/>
                    </a:cxn>
                    <a:cxn ang="0">
                      <a:pos x="182" y="47"/>
                    </a:cxn>
                    <a:cxn ang="0">
                      <a:pos x="189" y="43"/>
                    </a:cxn>
                    <a:cxn ang="0">
                      <a:pos x="193" y="40"/>
                    </a:cxn>
                    <a:cxn ang="0">
                      <a:pos x="198" y="36"/>
                    </a:cxn>
                    <a:cxn ang="0">
                      <a:pos x="198" y="30"/>
                    </a:cxn>
                    <a:cxn ang="0">
                      <a:pos x="198" y="23"/>
                    </a:cxn>
                    <a:cxn ang="0">
                      <a:pos x="196" y="20"/>
                    </a:cxn>
                    <a:cxn ang="0">
                      <a:pos x="193" y="14"/>
                    </a:cxn>
                    <a:cxn ang="0">
                      <a:pos x="191" y="7"/>
                    </a:cxn>
                    <a:cxn ang="0">
                      <a:pos x="187" y="3"/>
                    </a:cxn>
                    <a:cxn ang="0">
                      <a:pos x="176" y="0"/>
                    </a:cxn>
                    <a:cxn ang="0">
                      <a:pos x="167" y="0"/>
                    </a:cxn>
                    <a:cxn ang="0">
                      <a:pos x="164" y="3"/>
                    </a:cxn>
                    <a:cxn ang="0">
                      <a:pos x="162" y="7"/>
                    </a:cxn>
                    <a:cxn ang="0">
                      <a:pos x="162" y="12"/>
                    </a:cxn>
                    <a:cxn ang="0">
                      <a:pos x="156" y="18"/>
                    </a:cxn>
                    <a:cxn ang="0">
                      <a:pos x="147" y="21"/>
                    </a:cxn>
                    <a:cxn ang="0">
                      <a:pos x="127" y="30"/>
                    </a:cxn>
                    <a:cxn ang="0">
                      <a:pos x="129" y="41"/>
                    </a:cxn>
                  </a:cxnLst>
                  <a:rect l="0" t="0" r="r" b="b"/>
                  <a:pathLst>
                    <a:path w="198" h="111">
                      <a:moveTo>
                        <a:pt x="129" y="41"/>
                      </a:moveTo>
                      <a:lnTo>
                        <a:pt x="142" y="36"/>
                      </a:lnTo>
                      <a:lnTo>
                        <a:pt x="144" y="36"/>
                      </a:lnTo>
                      <a:lnTo>
                        <a:pt x="151" y="30"/>
                      </a:lnTo>
                      <a:lnTo>
                        <a:pt x="160" y="27"/>
                      </a:lnTo>
                      <a:lnTo>
                        <a:pt x="162" y="27"/>
                      </a:lnTo>
                      <a:lnTo>
                        <a:pt x="165" y="23"/>
                      </a:lnTo>
                      <a:lnTo>
                        <a:pt x="169" y="20"/>
                      </a:lnTo>
                      <a:lnTo>
                        <a:pt x="171" y="18"/>
                      </a:lnTo>
                      <a:lnTo>
                        <a:pt x="171" y="16"/>
                      </a:lnTo>
                      <a:lnTo>
                        <a:pt x="173" y="10"/>
                      </a:lnTo>
                      <a:lnTo>
                        <a:pt x="175" y="10"/>
                      </a:lnTo>
                      <a:lnTo>
                        <a:pt x="180" y="12"/>
                      </a:lnTo>
                      <a:lnTo>
                        <a:pt x="182" y="14"/>
                      </a:lnTo>
                      <a:lnTo>
                        <a:pt x="182" y="16"/>
                      </a:lnTo>
                      <a:lnTo>
                        <a:pt x="184" y="20"/>
                      </a:lnTo>
                      <a:lnTo>
                        <a:pt x="185" y="23"/>
                      </a:lnTo>
                      <a:lnTo>
                        <a:pt x="187" y="25"/>
                      </a:lnTo>
                      <a:lnTo>
                        <a:pt x="187" y="25"/>
                      </a:lnTo>
                      <a:lnTo>
                        <a:pt x="187" y="29"/>
                      </a:lnTo>
                      <a:lnTo>
                        <a:pt x="187" y="30"/>
                      </a:lnTo>
                      <a:lnTo>
                        <a:pt x="187" y="30"/>
                      </a:lnTo>
                      <a:lnTo>
                        <a:pt x="185" y="32"/>
                      </a:lnTo>
                      <a:lnTo>
                        <a:pt x="184" y="34"/>
                      </a:lnTo>
                      <a:lnTo>
                        <a:pt x="178" y="36"/>
                      </a:lnTo>
                      <a:lnTo>
                        <a:pt x="175" y="38"/>
                      </a:lnTo>
                      <a:lnTo>
                        <a:pt x="113" y="67"/>
                      </a:lnTo>
                      <a:lnTo>
                        <a:pt x="54" y="87"/>
                      </a:lnTo>
                      <a:lnTo>
                        <a:pt x="53" y="89"/>
                      </a:lnTo>
                      <a:lnTo>
                        <a:pt x="47" y="91"/>
                      </a:lnTo>
                      <a:lnTo>
                        <a:pt x="42" y="92"/>
                      </a:lnTo>
                      <a:lnTo>
                        <a:pt x="40" y="94"/>
                      </a:lnTo>
                      <a:lnTo>
                        <a:pt x="36" y="96"/>
                      </a:lnTo>
                      <a:lnTo>
                        <a:pt x="34" y="98"/>
                      </a:lnTo>
                      <a:lnTo>
                        <a:pt x="33" y="100"/>
                      </a:lnTo>
                      <a:lnTo>
                        <a:pt x="23" y="96"/>
                      </a:lnTo>
                      <a:lnTo>
                        <a:pt x="14" y="94"/>
                      </a:lnTo>
                      <a:lnTo>
                        <a:pt x="13" y="92"/>
                      </a:lnTo>
                      <a:lnTo>
                        <a:pt x="11" y="91"/>
                      </a:lnTo>
                      <a:lnTo>
                        <a:pt x="11" y="89"/>
                      </a:lnTo>
                      <a:lnTo>
                        <a:pt x="13" y="89"/>
                      </a:lnTo>
                      <a:lnTo>
                        <a:pt x="13" y="87"/>
                      </a:lnTo>
                      <a:lnTo>
                        <a:pt x="14" y="87"/>
                      </a:lnTo>
                      <a:lnTo>
                        <a:pt x="20" y="85"/>
                      </a:lnTo>
                      <a:lnTo>
                        <a:pt x="29" y="81"/>
                      </a:lnTo>
                      <a:lnTo>
                        <a:pt x="40" y="78"/>
                      </a:lnTo>
                      <a:lnTo>
                        <a:pt x="53" y="72"/>
                      </a:lnTo>
                      <a:lnTo>
                        <a:pt x="118" y="47"/>
                      </a:lnTo>
                      <a:lnTo>
                        <a:pt x="129" y="41"/>
                      </a:lnTo>
                      <a:lnTo>
                        <a:pt x="116" y="36"/>
                      </a:lnTo>
                      <a:lnTo>
                        <a:pt x="51" y="61"/>
                      </a:lnTo>
                      <a:lnTo>
                        <a:pt x="38" y="67"/>
                      </a:lnTo>
                      <a:lnTo>
                        <a:pt x="27" y="71"/>
                      </a:lnTo>
                      <a:lnTo>
                        <a:pt x="18" y="74"/>
                      </a:lnTo>
                      <a:lnTo>
                        <a:pt x="13" y="76"/>
                      </a:lnTo>
                      <a:lnTo>
                        <a:pt x="11" y="76"/>
                      </a:lnTo>
                      <a:lnTo>
                        <a:pt x="9" y="76"/>
                      </a:lnTo>
                      <a:lnTo>
                        <a:pt x="7" y="78"/>
                      </a:lnTo>
                      <a:lnTo>
                        <a:pt x="5" y="80"/>
                      </a:lnTo>
                      <a:lnTo>
                        <a:pt x="3" y="83"/>
                      </a:lnTo>
                      <a:lnTo>
                        <a:pt x="2" y="85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2" y="94"/>
                      </a:lnTo>
                      <a:lnTo>
                        <a:pt x="3" y="98"/>
                      </a:lnTo>
                      <a:lnTo>
                        <a:pt x="5" y="100"/>
                      </a:lnTo>
                      <a:lnTo>
                        <a:pt x="7" y="101"/>
                      </a:lnTo>
                      <a:lnTo>
                        <a:pt x="11" y="105"/>
                      </a:lnTo>
                      <a:lnTo>
                        <a:pt x="13" y="105"/>
                      </a:lnTo>
                      <a:lnTo>
                        <a:pt x="22" y="107"/>
                      </a:lnTo>
                      <a:lnTo>
                        <a:pt x="36" y="111"/>
                      </a:lnTo>
                      <a:lnTo>
                        <a:pt x="38" y="111"/>
                      </a:lnTo>
                      <a:lnTo>
                        <a:pt x="40" y="111"/>
                      </a:lnTo>
                      <a:lnTo>
                        <a:pt x="42" y="109"/>
                      </a:lnTo>
                      <a:lnTo>
                        <a:pt x="42" y="107"/>
                      </a:lnTo>
                      <a:lnTo>
                        <a:pt x="42" y="105"/>
                      </a:lnTo>
                      <a:lnTo>
                        <a:pt x="43" y="103"/>
                      </a:lnTo>
                      <a:lnTo>
                        <a:pt x="49" y="101"/>
                      </a:lnTo>
                      <a:lnTo>
                        <a:pt x="51" y="101"/>
                      </a:lnTo>
                      <a:lnTo>
                        <a:pt x="56" y="98"/>
                      </a:lnTo>
                      <a:lnTo>
                        <a:pt x="114" y="78"/>
                      </a:lnTo>
                      <a:lnTo>
                        <a:pt x="176" y="49"/>
                      </a:lnTo>
                      <a:lnTo>
                        <a:pt x="182" y="47"/>
                      </a:lnTo>
                      <a:lnTo>
                        <a:pt x="184" y="47"/>
                      </a:lnTo>
                      <a:lnTo>
                        <a:pt x="189" y="43"/>
                      </a:lnTo>
                      <a:lnTo>
                        <a:pt x="191" y="41"/>
                      </a:lnTo>
                      <a:lnTo>
                        <a:pt x="193" y="40"/>
                      </a:lnTo>
                      <a:lnTo>
                        <a:pt x="196" y="38"/>
                      </a:lnTo>
                      <a:lnTo>
                        <a:pt x="198" y="36"/>
                      </a:lnTo>
                      <a:lnTo>
                        <a:pt x="198" y="34"/>
                      </a:lnTo>
                      <a:lnTo>
                        <a:pt x="198" y="30"/>
                      </a:lnTo>
                      <a:lnTo>
                        <a:pt x="198" y="25"/>
                      </a:lnTo>
                      <a:lnTo>
                        <a:pt x="198" y="23"/>
                      </a:lnTo>
                      <a:lnTo>
                        <a:pt x="198" y="21"/>
                      </a:lnTo>
                      <a:lnTo>
                        <a:pt x="196" y="20"/>
                      </a:lnTo>
                      <a:lnTo>
                        <a:pt x="195" y="18"/>
                      </a:lnTo>
                      <a:lnTo>
                        <a:pt x="193" y="14"/>
                      </a:lnTo>
                      <a:lnTo>
                        <a:pt x="191" y="9"/>
                      </a:lnTo>
                      <a:lnTo>
                        <a:pt x="191" y="7"/>
                      </a:lnTo>
                      <a:lnTo>
                        <a:pt x="189" y="5"/>
                      </a:lnTo>
                      <a:lnTo>
                        <a:pt x="187" y="3"/>
                      </a:lnTo>
                      <a:lnTo>
                        <a:pt x="182" y="1"/>
                      </a:lnTo>
                      <a:lnTo>
                        <a:pt x="176" y="0"/>
                      </a:lnTo>
                      <a:lnTo>
                        <a:pt x="169" y="0"/>
                      </a:lnTo>
                      <a:lnTo>
                        <a:pt x="167" y="0"/>
                      </a:lnTo>
                      <a:lnTo>
                        <a:pt x="165" y="1"/>
                      </a:lnTo>
                      <a:lnTo>
                        <a:pt x="164" y="3"/>
                      </a:lnTo>
                      <a:lnTo>
                        <a:pt x="162" y="5"/>
                      </a:lnTo>
                      <a:lnTo>
                        <a:pt x="162" y="7"/>
                      </a:lnTo>
                      <a:lnTo>
                        <a:pt x="162" y="9"/>
                      </a:lnTo>
                      <a:lnTo>
                        <a:pt x="162" y="12"/>
                      </a:lnTo>
                      <a:lnTo>
                        <a:pt x="160" y="14"/>
                      </a:lnTo>
                      <a:lnTo>
                        <a:pt x="156" y="18"/>
                      </a:lnTo>
                      <a:lnTo>
                        <a:pt x="149" y="20"/>
                      </a:lnTo>
                      <a:lnTo>
                        <a:pt x="147" y="21"/>
                      </a:lnTo>
                      <a:lnTo>
                        <a:pt x="138" y="25"/>
                      </a:lnTo>
                      <a:lnTo>
                        <a:pt x="127" y="30"/>
                      </a:lnTo>
                      <a:lnTo>
                        <a:pt x="116" y="36"/>
                      </a:lnTo>
                      <a:lnTo>
                        <a:pt x="129" y="4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397" name="Group 77"/>
              <p:cNvGrpSpPr>
                <a:grpSpLocks/>
              </p:cNvGrpSpPr>
              <p:nvPr/>
            </p:nvGrpSpPr>
            <p:grpSpPr bwMode="auto">
              <a:xfrm>
                <a:off x="2463" y="1320"/>
                <a:ext cx="252" cy="91"/>
                <a:chOff x="2531" y="16757"/>
                <a:chExt cx="219" cy="98"/>
              </a:xfrm>
            </p:grpSpPr>
            <p:sp>
              <p:nvSpPr>
                <p:cNvPr id="184398" name="Freeform 78"/>
                <p:cNvSpPr>
                  <a:spLocks/>
                </p:cNvSpPr>
                <p:nvPr/>
              </p:nvSpPr>
              <p:spPr bwMode="auto">
                <a:xfrm>
                  <a:off x="2537" y="16762"/>
                  <a:ext cx="207" cy="88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7" y="9"/>
                    </a:cxn>
                    <a:cxn ang="0">
                      <a:pos x="1" y="18"/>
                    </a:cxn>
                    <a:cxn ang="0">
                      <a:pos x="0" y="24"/>
                    </a:cxn>
                    <a:cxn ang="0">
                      <a:pos x="1" y="35"/>
                    </a:cxn>
                    <a:cxn ang="0">
                      <a:pos x="3" y="42"/>
                    </a:cxn>
                    <a:cxn ang="0">
                      <a:pos x="9" y="48"/>
                    </a:cxn>
                    <a:cxn ang="0">
                      <a:pos x="16" y="49"/>
                    </a:cxn>
                    <a:cxn ang="0">
                      <a:pos x="27" y="53"/>
                    </a:cxn>
                    <a:cxn ang="0">
                      <a:pos x="45" y="53"/>
                    </a:cxn>
                    <a:cxn ang="0">
                      <a:pos x="143" y="55"/>
                    </a:cxn>
                    <a:cxn ang="0">
                      <a:pos x="160" y="57"/>
                    </a:cxn>
                    <a:cxn ang="0">
                      <a:pos x="172" y="58"/>
                    </a:cxn>
                    <a:cxn ang="0">
                      <a:pos x="183" y="62"/>
                    </a:cxn>
                    <a:cxn ang="0">
                      <a:pos x="191" y="66"/>
                    </a:cxn>
                    <a:cxn ang="0">
                      <a:pos x="194" y="71"/>
                    </a:cxn>
                    <a:cxn ang="0">
                      <a:pos x="198" y="78"/>
                    </a:cxn>
                    <a:cxn ang="0">
                      <a:pos x="198" y="84"/>
                    </a:cxn>
                    <a:cxn ang="0">
                      <a:pos x="198" y="88"/>
                    </a:cxn>
                    <a:cxn ang="0">
                      <a:pos x="202" y="84"/>
                    </a:cxn>
                    <a:cxn ang="0">
                      <a:pos x="205" y="80"/>
                    </a:cxn>
                    <a:cxn ang="0">
                      <a:pos x="207" y="75"/>
                    </a:cxn>
                    <a:cxn ang="0">
                      <a:pos x="207" y="66"/>
                    </a:cxn>
                    <a:cxn ang="0">
                      <a:pos x="205" y="53"/>
                    </a:cxn>
                    <a:cxn ang="0">
                      <a:pos x="203" y="44"/>
                    </a:cxn>
                    <a:cxn ang="0">
                      <a:pos x="202" y="38"/>
                    </a:cxn>
                    <a:cxn ang="0">
                      <a:pos x="194" y="33"/>
                    </a:cxn>
                    <a:cxn ang="0">
                      <a:pos x="183" y="31"/>
                    </a:cxn>
                    <a:cxn ang="0">
                      <a:pos x="171" y="29"/>
                    </a:cxn>
                    <a:cxn ang="0">
                      <a:pos x="111" y="28"/>
                    </a:cxn>
                    <a:cxn ang="0">
                      <a:pos x="54" y="28"/>
                    </a:cxn>
                    <a:cxn ang="0">
                      <a:pos x="41" y="24"/>
                    </a:cxn>
                    <a:cxn ang="0">
                      <a:pos x="29" y="22"/>
                    </a:cxn>
                    <a:cxn ang="0">
                      <a:pos x="21" y="18"/>
                    </a:cxn>
                    <a:cxn ang="0">
                      <a:pos x="16" y="13"/>
                    </a:cxn>
                    <a:cxn ang="0">
                      <a:pos x="14" y="7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07" h="88">
                      <a:moveTo>
                        <a:pt x="14" y="0"/>
                      </a:moveTo>
                      <a:lnTo>
                        <a:pt x="12" y="4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5" y="13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3" y="42"/>
                      </a:lnTo>
                      <a:lnTo>
                        <a:pt x="5" y="44"/>
                      </a:lnTo>
                      <a:lnTo>
                        <a:pt x="9" y="48"/>
                      </a:lnTo>
                      <a:lnTo>
                        <a:pt x="12" y="48"/>
                      </a:lnTo>
                      <a:lnTo>
                        <a:pt x="16" y="49"/>
                      </a:lnTo>
                      <a:lnTo>
                        <a:pt x="21" y="51"/>
                      </a:lnTo>
                      <a:lnTo>
                        <a:pt x="27" y="53"/>
                      </a:lnTo>
                      <a:lnTo>
                        <a:pt x="34" y="53"/>
                      </a:lnTo>
                      <a:lnTo>
                        <a:pt x="45" y="53"/>
                      </a:lnTo>
                      <a:lnTo>
                        <a:pt x="94" y="55"/>
                      </a:lnTo>
                      <a:lnTo>
                        <a:pt x="143" y="55"/>
                      </a:lnTo>
                      <a:lnTo>
                        <a:pt x="152" y="57"/>
                      </a:lnTo>
                      <a:lnTo>
                        <a:pt x="160" y="57"/>
                      </a:lnTo>
                      <a:lnTo>
                        <a:pt x="165" y="58"/>
                      </a:lnTo>
                      <a:lnTo>
                        <a:pt x="172" y="58"/>
                      </a:lnTo>
                      <a:lnTo>
                        <a:pt x="180" y="60"/>
                      </a:lnTo>
                      <a:lnTo>
                        <a:pt x="183" y="62"/>
                      </a:lnTo>
                      <a:lnTo>
                        <a:pt x="187" y="64"/>
                      </a:lnTo>
                      <a:lnTo>
                        <a:pt x="191" y="66"/>
                      </a:lnTo>
                      <a:lnTo>
                        <a:pt x="194" y="68"/>
                      </a:lnTo>
                      <a:lnTo>
                        <a:pt x="194" y="71"/>
                      </a:lnTo>
                      <a:lnTo>
                        <a:pt x="196" y="73"/>
                      </a:lnTo>
                      <a:lnTo>
                        <a:pt x="198" y="78"/>
                      </a:lnTo>
                      <a:lnTo>
                        <a:pt x="198" y="80"/>
                      </a:lnTo>
                      <a:lnTo>
                        <a:pt x="198" y="84"/>
                      </a:lnTo>
                      <a:lnTo>
                        <a:pt x="200" y="86"/>
                      </a:lnTo>
                      <a:lnTo>
                        <a:pt x="198" y="88"/>
                      </a:lnTo>
                      <a:lnTo>
                        <a:pt x="200" y="88"/>
                      </a:lnTo>
                      <a:lnTo>
                        <a:pt x="202" y="84"/>
                      </a:lnTo>
                      <a:lnTo>
                        <a:pt x="203" y="84"/>
                      </a:lnTo>
                      <a:lnTo>
                        <a:pt x="205" y="80"/>
                      </a:lnTo>
                      <a:lnTo>
                        <a:pt x="207" y="78"/>
                      </a:lnTo>
                      <a:lnTo>
                        <a:pt x="207" y="75"/>
                      </a:lnTo>
                      <a:lnTo>
                        <a:pt x="207" y="71"/>
                      </a:lnTo>
                      <a:lnTo>
                        <a:pt x="207" y="66"/>
                      </a:lnTo>
                      <a:lnTo>
                        <a:pt x="207" y="58"/>
                      </a:lnTo>
                      <a:lnTo>
                        <a:pt x="205" y="53"/>
                      </a:lnTo>
                      <a:lnTo>
                        <a:pt x="205" y="48"/>
                      </a:lnTo>
                      <a:lnTo>
                        <a:pt x="203" y="44"/>
                      </a:lnTo>
                      <a:lnTo>
                        <a:pt x="203" y="40"/>
                      </a:lnTo>
                      <a:lnTo>
                        <a:pt x="202" y="38"/>
                      </a:lnTo>
                      <a:lnTo>
                        <a:pt x="198" y="35"/>
                      </a:lnTo>
                      <a:lnTo>
                        <a:pt x="194" y="33"/>
                      </a:lnTo>
                      <a:lnTo>
                        <a:pt x="191" y="33"/>
                      </a:lnTo>
                      <a:lnTo>
                        <a:pt x="183" y="31"/>
                      </a:lnTo>
                      <a:lnTo>
                        <a:pt x="176" y="29"/>
                      </a:lnTo>
                      <a:lnTo>
                        <a:pt x="171" y="29"/>
                      </a:lnTo>
                      <a:lnTo>
                        <a:pt x="160" y="29"/>
                      </a:lnTo>
                      <a:lnTo>
                        <a:pt x="111" y="28"/>
                      </a:lnTo>
                      <a:lnTo>
                        <a:pt x="67" y="28"/>
                      </a:lnTo>
                      <a:lnTo>
                        <a:pt x="54" y="28"/>
                      </a:lnTo>
                      <a:lnTo>
                        <a:pt x="47" y="26"/>
                      </a:lnTo>
                      <a:lnTo>
                        <a:pt x="41" y="24"/>
                      </a:lnTo>
                      <a:lnTo>
                        <a:pt x="34" y="24"/>
                      </a:lnTo>
                      <a:lnTo>
                        <a:pt x="29" y="22"/>
                      </a:lnTo>
                      <a:lnTo>
                        <a:pt x="25" y="20"/>
                      </a:lnTo>
                      <a:lnTo>
                        <a:pt x="21" y="18"/>
                      </a:lnTo>
                      <a:lnTo>
                        <a:pt x="20" y="17"/>
                      </a:lnTo>
                      <a:lnTo>
                        <a:pt x="16" y="13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399" name="Freeform 79"/>
                <p:cNvSpPr>
                  <a:spLocks/>
                </p:cNvSpPr>
                <p:nvPr/>
              </p:nvSpPr>
              <p:spPr bwMode="auto">
                <a:xfrm>
                  <a:off x="2531" y="16757"/>
                  <a:ext cx="219" cy="98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4" y="22"/>
                    </a:cxn>
                    <a:cxn ang="0">
                      <a:pos x="2" y="27"/>
                    </a:cxn>
                    <a:cxn ang="0">
                      <a:pos x="0" y="36"/>
                    </a:cxn>
                    <a:cxn ang="0">
                      <a:pos x="2" y="45"/>
                    </a:cxn>
                    <a:cxn ang="0">
                      <a:pos x="7" y="53"/>
                    </a:cxn>
                    <a:cxn ang="0">
                      <a:pos x="15" y="58"/>
                    </a:cxn>
                    <a:cxn ang="0">
                      <a:pos x="22" y="60"/>
                    </a:cxn>
                    <a:cxn ang="0">
                      <a:pos x="40" y="63"/>
                    </a:cxn>
                    <a:cxn ang="0">
                      <a:pos x="149" y="65"/>
                    </a:cxn>
                    <a:cxn ang="0">
                      <a:pos x="171" y="69"/>
                    </a:cxn>
                    <a:cxn ang="0">
                      <a:pos x="188" y="73"/>
                    </a:cxn>
                    <a:cxn ang="0">
                      <a:pos x="195" y="76"/>
                    </a:cxn>
                    <a:cxn ang="0">
                      <a:pos x="198" y="82"/>
                    </a:cxn>
                    <a:cxn ang="0">
                      <a:pos x="198" y="91"/>
                    </a:cxn>
                    <a:cxn ang="0">
                      <a:pos x="198" y="94"/>
                    </a:cxn>
                    <a:cxn ang="0">
                      <a:pos x="204" y="98"/>
                    </a:cxn>
                    <a:cxn ang="0">
                      <a:pos x="209" y="98"/>
                    </a:cxn>
                    <a:cxn ang="0">
                      <a:pos x="213" y="94"/>
                    </a:cxn>
                    <a:cxn ang="0">
                      <a:pos x="219" y="87"/>
                    </a:cxn>
                    <a:cxn ang="0">
                      <a:pos x="219" y="80"/>
                    </a:cxn>
                    <a:cxn ang="0">
                      <a:pos x="219" y="63"/>
                    </a:cxn>
                    <a:cxn ang="0">
                      <a:pos x="217" y="51"/>
                    </a:cxn>
                    <a:cxn ang="0">
                      <a:pos x="215" y="43"/>
                    </a:cxn>
                    <a:cxn ang="0">
                      <a:pos x="208" y="36"/>
                    </a:cxn>
                    <a:cxn ang="0">
                      <a:pos x="200" y="33"/>
                    </a:cxn>
                    <a:cxn ang="0">
                      <a:pos x="184" y="29"/>
                    </a:cxn>
                    <a:cxn ang="0">
                      <a:pos x="168" y="29"/>
                    </a:cxn>
                    <a:cxn ang="0">
                      <a:pos x="73" y="27"/>
                    </a:cxn>
                    <a:cxn ang="0">
                      <a:pos x="49" y="23"/>
                    </a:cxn>
                    <a:cxn ang="0">
                      <a:pos x="36" y="22"/>
                    </a:cxn>
                    <a:cxn ang="0">
                      <a:pos x="29" y="18"/>
                    </a:cxn>
                    <a:cxn ang="0">
                      <a:pos x="26" y="12"/>
                    </a:cxn>
                    <a:cxn ang="0">
                      <a:pos x="26" y="3"/>
                    </a:cxn>
                    <a:cxn ang="0">
                      <a:pos x="20" y="0"/>
                    </a:cxn>
                    <a:cxn ang="0">
                      <a:pos x="15" y="5"/>
                    </a:cxn>
                    <a:cxn ang="0">
                      <a:pos x="18" y="22"/>
                    </a:cxn>
                    <a:cxn ang="0">
                      <a:pos x="26" y="29"/>
                    </a:cxn>
                    <a:cxn ang="0">
                      <a:pos x="35" y="33"/>
                    </a:cxn>
                    <a:cxn ang="0">
                      <a:pos x="47" y="34"/>
                    </a:cxn>
                    <a:cxn ang="0">
                      <a:pos x="62" y="38"/>
                    </a:cxn>
                    <a:cxn ang="0">
                      <a:pos x="166" y="40"/>
                    </a:cxn>
                    <a:cxn ang="0">
                      <a:pos x="182" y="40"/>
                    </a:cxn>
                    <a:cxn ang="0">
                      <a:pos x="198" y="43"/>
                    </a:cxn>
                    <a:cxn ang="0">
                      <a:pos x="204" y="47"/>
                    </a:cxn>
                    <a:cxn ang="0">
                      <a:pos x="206" y="54"/>
                    </a:cxn>
                    <a:cxn ang="0">
                      <a:pos x="208" y="73"/>
                    </a:cxn>
                    <a:cxn ang="0">
                      <a:pos x="206" y="74"/>
                    </a:cxn>
                    <a:cxn ang="0">
                      <a:pos x="206" y="71"/>
                    </a:cxn>
                    <a:cxn ang="0">
                      <a:pos x="197" y="65"/>
                    </a:cxn>
                    <a:cxn ang="0">
                      <a:pos x="188" y="60"/>
                    </a:cxn>
                    <a:cxn ang="0">
                      <a:pos x="168" y="56"/>
                    </a:cxn>
                    <a:cxn ang="0">
                      <a:pos x="102" y="54"/>
                    </a:cxn>
                    <a:cxn ang="0">
                      <a:pos x="35" y="53"/>
                    </a:cxn>
                    <a:cxn ang="0">
                      <a:pos x="22" y="49"/>
                    </a:cxn>
                    <a:cxn ang="0">
                      <a:pos x="16" y="47"/>
                    </a:cxn>
                    <a:cxn ang="0">
                      <a:pos x="13" y="42"/>
                    </a:cxn>
                    <a:cxn ang="0">
                      <a:pos x="11" y="31"/>
                    </a:cxn>
                    <a:cxn ang="0">
                      <a:pos x="13" y="25"/>
                    </a:cxn>
                    <a:cxn ang="0">
                      <a:pos x="15" y="7"/>
                    </a:cxn>
                  </a:cxnLst>
                  <a:rect l="0" t="0" r="r" b="b"/>
                  <a:pathLst>
                    <a:path w="219" h="98">
                      <a:moveTo>
                        <a:pt x="15" y="7"/>
                      </a:move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4" y="49"/>
                      </a:lnTo>
                      <a:lnTo>
                        <a:pt x="6" y="51"/>
                      </a:lnTo>
                      <a:lnTo>
                        <a:pt x="7" y="53"/>
                      </a:lnTo>
                      <a:lnTo>
                        <a:pt x="11" y="56"/>
                      </a:lnTo>
                      <a:lnTo>
                        <a:pt x="13" y="58"/>
                      </a:lnTo>
                      <a:lnTo>
                        <a:pt x="15" y="58"/>
                      </a:lnTo>
                      <a:lnTo>
                        <a:pt x="18" y="58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27" y="62"/>
                      </a:lnTo>
                      <a:lnTo>
                        <a:pt x="33" y="63"/>
                      </a:lnTo>
                      <a:lnTo>
                        <a:pt x="40" y="63"/>
                      </a:lnTo>
                      <a:lnTo>
                        <a:pt x="51" y="63"/>
                      </a:lnTo>
                      <a:lnTo>
                        <a:pt x="100" y="65"/>
                      </a:lnTo>
                      <a:lnTo>
                        <a:pt x="149" y="65"/>
                      </a:lnTo>
                      <a:lnTo>
                        <a:pt x="158" y="67"/>
                      </a:lnTo>
                      <a:lnTo>
                        <a:pt x="166" y="67"/>
                      </a:lnTo>
                      <a:lnTo>
                        <a:pt x="171" y="69"/>
                      </a:lnTo>
                      <a:lnTo>
                        <a:pt x="178" y="69"/>
                      </a:lnTo>
                      <a:lnTo>
                        <a:pt x="186" y="71"/>
                      </a:lnTo>
                      <a:lnTo>
                        <a:pt x="188" y="73"/>
                      </a:lnTo>
                      <a:lnTo>
                        <a:pt x="191" y="74"/>
                      </a:lnTo>
                      <a:lnTo>
                        <a:pt x="195" y="76"/>
                      </a:lnTo>
                      <a:lnTo>
                        <a:pt x="195" y="76"/>
                      </a:lnTo>
                      <a:lnTo>
                        <a:pt x="195" y="78"/>
                      </a:lnTo>
                      <a:lnTo>
                        <a:pt x="197" y="80"/>
                      </a:lnTo>
                      <a:lnTo>
                        <a:pt x="198" y="82"/>
                      </a:lnTo>
                      <a:lnTo>
                        <a:pt x="198" y="85"/>
                      </a:lnTo>
                      <a:lnTo>
                        <a:pt x="198" y="89"/>
                      </a:lnTo>
                      <a:lnTo>
                        <a:pt x="198" y="91"/>
                      </a:lnTo>
                      <a:lnTo>
                        <a:pt x="200" y="91"/>
                      </a:lnTo>
                      <a:lnTo>
                        <a:pt x="198" y="93"/>
                      </a:lnTo>
                      <a:lnTo>
                        <a:pt x="198" y="94"/>
                      </a:lnTo>
                      <a:lnTo>
                        <a:pt x="200" y="96"/>
                      </a:lnTo>
                      <a:lnTo>
                        <a:pt x="202" y="98"/>
                      </a:lnTo>
                      <a:lnTo>
                        <a:pt x="204" y="98"/>
                      </a:lnTo>
                      <a:lnTo>
                        <a:pt x="206" y="98"/>
                      </a:lnTo>
                      <a:lnTo>
                        <a:pt x="208" y="98"/>
                      </a:lnTo>
                      <a:lnTo>
                        <a:pt x="209" y="98"/>
                      </a:lnTo>
                      <a:lnTo>
                        <a:pt x="211" y="96"/>
                      </a:lnTo>
                      <a:lnTo>
                        <a:pt x="211" y="94"/>
                      </a:lnTo>
                      <a:lnTo>
                        <a:pt x="213" y="94"/>
                      </a:lnTo>
                      <a:lnTo>
                        <a:pt x="215" y="93"/>
                      </a:lnTo>
                      <a:lnTo>
                        <a:pt x="217" y="89"/>
                      </a:lnTo>
                      <a:lnTo>
                        <a:pt x="219" y="87"/>
                      </a:lnTo>
                      <a:lnTo>
                        <a:pt x="219" y="85"/>
                      </a:lnTo>
                      <a:lnTo>
                        <a:pt x="219" y="83"/>
                      </a:lnTo>
                      <a:lnTo>
                        <a:pt x="219" y="80"/>
                      </a:lnTo>
                      <a:lnTo>
                        <a:pt x="219" y="76"/>
                      </a:lnTo>
                      <a:lnTo>
                        <a:pt x="219" y="71"/>
                      </a:lnTo>
                      <a:lnTo>
                        <a:pt x="219" y="63"/>
                      </a:lnTo>
                      <a:lnTo>
                        <a:pt x="217" y="58"/>
                      </a:lnTo>
                      <a:lnTo>
                        <a:pt x="217" y="53"/>
                      </a:lnTo>
                      <a:lnTo>
                        <a:pt x="217" y="51"/>
                      </a:lnTo>
                      <a:lnTo>
                        <a:pt x="215" y="49"/>
                      </a:lnTo>
                      <a:lnTo>
                        <a:pt x="215" y="45"/>
                      </a:lnTo>
                      <a:lnTo>
                        <a:pt x="215" y="43"/>
                      </a:lnTo>
                      <a:lnTo>
                        <a:pt x="213" y="42"/>
                      </a:lnTo>
                      <a:lnTo>
                        <a:pt x="211" y="40"/>
                      </a:lnTo>
                      <a:lnTo>
                        <a:pt x="208" y="36"/>
                      </a:lnTo>
                      <a:lnTo>
                        <a:pt x="206" y="34"/>
                      </a:lnTo>
                      <a:lnTo>
                        <a:pt x="202" y="33"/>
                      </a:lnTo>
                      <a:lnTo>
                        <a:pt x="200" y="33"/>
                      </a:lnTo>
                      <a:lnTo>
                        <a:pt x="198" y="33"/>
                      </a:lnTo>
                      <a:lnTo>
                        <a:pt x="191" y="31"/>
                      </a:lnTo>
                      <a:lnTo>
                        <a:pt x="184" y="29"/>
                      </a:lnTo>
                      <a:lnTo>
                        <a:pt x="182" y="29"/>
                      </a:lnTo>
                      <a:lnTo>
                        <a:pt x="177" y="29"/>
                      </a:lnTo>
                      <a:lnTo>
                        <a:pt x="168" y="29"/>
                      </a:lnTo>
                      <a:lnTo>
                        <a:pt x="118" y="27"/>
                      </a:lnTo>
                      <a:lnTo>
                        <a:pt x="117" y="27"/>
                      </a:lnTo>
                      <a:lnTo>
                        <a:pt x="73" y="27"/>
                      </a:lnTo>
                      <a:lnTo>
                        <a:pt x="62" y="27"/>
                      </a:lnTo>
                      <a:lnTo>
                        <a:pt x="55" y="25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2" y="23"/>
                      </a:lnTo>
                      <a:lnTo>
                        <a:pt x="36" y="22"/>
                      </a:lnTo>
                      <a:lnTo>
                        <a:pt x="33" y="20"/>
                      </a:lnTo>
                      <a:lnTo>
                        <a:pt x="31" y="20"/>
                      </a:lnTo>
                      <a:lnTo>
                        <a:pt x="29" y="18"/>
                      </a:lnTo>
                      <a:lnTo>
                        <a:pt x="27" y="16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6" y="9"/>
                      </a:lnTo>
                      <a:lnTo>
                        <a:pt x="26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6" y="20"/>
                      </a:lnTo>
                      <a:lnTo>
                        <a:pt x="18" y="22"/>
                      </a:lnTo>
                      <a:lnTo>
                        <a:pt x="20" y="23"/>
                      </a:lnTo>
                      <a:lnTo>
                        <a:pt x="24" y="27"/>
                      </a:lnTo>
                      <a:lnTo>
                        <a:pt x="26" y="29"/>
                      </a:lnTo>
                      <a:lnTo>
                        <a:pt x="27" y="29"/>
                      </a:lnTo>
                      <a:lnTo>
                        <a:pt x="31" y="31"/>
                      </a:lnTo>
                      <a:lnTo>
                        <a:pt x="35" y="33"/>
                      </a:lnTo>
                      <a:lnTo>
                        <a:pt x="40" y="34"/>
                      </a:lnTo>
                      <a:lnTo>
                        <a:pt x="42" y="34"/>
                      </a:lnTo>
                      <a:lnTo>
                        <a:pt x="47" y="34"/>
                      </a:lnTo>
                      <a:lnTo>
                        <a:pt x="53" y="36"/>
                      </a:lnTo>
                      <a:lnTo>
                        <a:pt x="60" y="38"/>
                      </a:lnTo>
                      <a:lnTo>
                        <a:pt x="62" y="38"/>
                      </a:lnTo>
                      <a:lnTo>
                        <a:pt x="75" y="38"/>
                      </a:lnTo>
                      <a:lnTo>
                        <a:pt x="117" y="38"/>
                      </a:lnTo>
                      <a:lnTo>
                        <a:pt x="166" y="40"/>
                      </a:lnTo>
                      <a:lnTo>
                        <a:pt x="168" y="40"/>
                      </a:lnTo>
                      <a:lnTo>
                        <a:pt x="178" y="40"/>
                      </a:lnTo>
                      <a:lnTo>
                        <a:pt x="182" y="40"/>
                      </a:lnTo>
                      <a:lnTo>
                        <a:pt x="189" y="42"/>
                      </a:lnTo>
                      <a:lnTo>
                        <a:pt x="197" y="43"/>
                      </a:lnTo>
                      <a:lnTo>
                        <a:pt x="198" y="43"/>
                      </a:lnTo>
                      <a:lnTo>
                        <a:pt x="200" y="43"/>
                      </a:lnTo>
                      <a:lnTo>
                        <a:pt x="202" y="45"/>
                      </a:lnTo>
                      <a:lnTo>
                        <a:pt x="204" y="47"/>
                      </a:lnTo>
                      <a:lnTo>
                        <a:pt x="204" y="51"/>
                      </a:lnTo>
                      <a:lnTo>
                        <a:pt x="206" y="53"/>
                      </a:lnTo>
                      <a:lnTo>
                        <a:pt x="206" y="54"/>
                      </a:lnTo>
                      <a:lnTo>
                        <a:pt x="206" y="60"/>
                      </a:lnTo>
                      <a:lnTo>
                        <a:pt x="208" y="65"/>
                      </a:lnTo>
                      <a:lnTo>
                        <a:pt x="208" y="73"/>
                      </a:lnTo>
                      <a:lnTo>
                        <a:pt x="208" y="78"/>
                      </a:lnTo>
                      <a:lnTo>
                        <a:pt x="208" y="76"/>
                      </a:lnTo>
                      <a:lnTo>
                        <a:pt x="206" y="74"/>
                      </a:lnTo>
                      <a:lnTo>
                        <a:pt x="206" y="74"/>
                      </a:lnTo>
                      <a:lnTo>
                        <a:pt x="206" y="73"/>
                      </a:lnTo>
                      <a:lnTo>
                        <a:pt x="206" y="71"/>
                      </a:lnTo>
                      <a:lnTo>
                        <a:pt x="204" y="69"/>
                      </a:lnTo>
                      <a:lnTo>
                        <a:pt x="200" y="67"/>
                      </a:lnTo>
                      <a:lnTo>
                        <a:pt x="197" y="65"/>
                      </a:lnTo>
                      <a:lnTo>
                        <a:pt x="193" y="63"/>
                      </a:lnTo>
                      <a:lnTo>
                        <a:pt x="189" y="62"/>
                      </a:lnTo>
                      <a:lnTo>
                        <a:pt x="188" y="60"/>
                      </a:lnTo>
                      <a:lnTo>
                        <a:pt x="180" y="58"/>
                      </a:lnTo>
                      <a:lnTo>
                        <a:pt x="173" y="58"/>
                      </a:lnTo>
                      <a:lnTo>
                        <a:pt x="168" y="56"/>
                      </a:lnTo>
                      <a:lnTo>
                        <a:pt x="160" y="56"/>
                      </a:lnTo>
                      <a:lnTo>
                        <a:pt x="151" y="54"/>
                      </a:lnTo>
                      <a:lnTo>
                        <a:pt x="102" y="54"/>
                      </a:lnTo>
                      <a:lnTo>
                        <a:pt x="53" y="53"/>
                      </a:lnTo>
                      <a:lnTo>
                        <a:pt x="42" y="53"/>
                      </a:lnTo>
                      <a:lnTo>
                        <a:pt x="35" y="53"/>
                      </a:lnTo>
                      <a:lnTo>
                        <a:pt x="29" y="51"/>
                      </a:lnTo>
                      <a:lnTo>
                        <a:pt x="24" y="49"/>
                      </a:lnTo>
                      <a:lnTo>
                        <a:pt x="22" y="49"/>
                      </a:lnTo>
                      <a:lnTo>
                        <a:pt x="20" y="47"/>
                      </a:lnTo>
                      <a:lnTo>
                        <a:pt x="16" y="47"/>
                      </a:lnTo>
                      <a:lnTo>
                        <a:pt x="16" y="47"/>
                      </a:lnTo>
                      <a:lnTo>
                        <a:pt x="15" y="45"/>
                      </a:lnTo>
                      <a:lnTo>
                        <a:pt x="13" y="43"/>
                      </a:lnTo>
                      <a:lnTo>
                        <a:pt x="13" y="42"/>
                      </a:lnTo>
                      <a:lnTo>
                        <a:pt x="13" y="40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3" y="29"/>
                      </a:lnTo>
                      <a:lnTo>
                        <a:pt x="13" y="25"/>
                      </a:ln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400" name="Group 80"/>
              <p:cNvGrpSpPr>
                <a:grpSpLocks/>
              </p:cNvGrpSpPr>
              <p:nvPr/>
            </p:nvGrpSpPr>
            <p:grpSpPr bwMode="auto">
              <a:xfrm>
                <a:off x="2458" y="1384"/>
                <a:ext cx="257" cy="84"/>
                <a:chOff x="2527" y="16826"/>
                <a:chExt cx="223" cy="91"/>
              </a:xfrm>
            </p:grpSpPr>
            <p:sp>
              <p:nvSpPr>
                <p:cNvPr id="184401" name="Freeform 81"/>
                <p:cNvSpPr>
                  <a:spLocks/>
                </p:cNvSpPr>
                <p:nvPr/>
              </p:nvSpPr>
              <p:spPr bwMode="auto">
                <a:xfrm>
                  <a:off x="2533" y="16831"/>
                  <a:ext cx="211" cy="8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9"/>
                    </a:cxn>
                    <a:cxn ang="0">
                      <a:pos x="0" y="15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2" y="39"/>
                    </a:cxn>
                    <a:cxn ang="0">
                      <a:pos x="7" y="44"/>
                    </a:cxn>
                    <a:cxn ang="0">
                      <a:pos x="14" y="48"/>
                    </a:cxn>
                    <a:cxn ang="0">
                      <a:pos x="27" y="50"/>
                    </a:cxn>
                    <a:cxn ang="0">
                      <a:pos x="44" y="51"/>
                    </a:cxn>
                    <a:cxn ang="0">
                      <a:pos x="146" y="53"/>
                    </a:cxn>
                    <a:cxn ang="0">
                      <a:pos x="162" y="55"/>
                    </a:cxn>
                    <a:cxn ang="0">
                      <a:pos x="176" y="57"/>
                    </a:cxn>
                    <a:cxn ang="0">
                      <a:pos x="186" y="59"/>
                    </a:cxn>
                    <a:cxn ang="0">
                      <a:pos x="195" y="64"/>
                    </a:cxn>
                    <a:cxn ang="0">
                      <a:pos x="198" y="70"/>
                    </a:cxn>
                    <a:cxn ang="0">
                      <a:pos x="202" y="75"/>
                    </a:cxn>
                    <a:cxn ang="0">
                      <a:pos x="202" y="80"/>
                    </a:cxn>
                    <a:cxn ang="0">
                      <a:pos x="207" y="77"/>
                    </a:cxn>
                    <a:cxn ang="0">
                      <a:pos x="211" y="73"/>
                    </a:cxn>
                    <a:cxn ang="0">
                      <a:pos x="211" y="64"/>
                    </a:cxn>
                    <a:cxn ang="0">
                      <a:pos x="209" y="50"/>
                    </a:cxn>
                    <a:cxn ang="0">
                      <a:pos x="207" y="40"/>
                    </a:cxn>
                    <a:cxn ang="0">
                      <a:pos x="204" y="35"/>
                    </a:cxn>
                    <a:cxn ang="0">
                      <a:pos x="198" y="31"/>
                    </a:cxn>
                    <a:cxn ang="0">
                      <a:pos x="186" y="29"/>
                    </a:cxn>
                    <a:cxn ang="0">
                      <a:pos x="173" y="28"/>
                    </a:cxn>
                    <a:cxn ang="0">
                      <a:pos x="111" y="26"/>
                    </a:cxn>
                    <a:cxn ang="0">
                      <a:pos x="54" y="24"/>
                    </a:cxn>
                    <a:cxn ang="0">
                      <a:pos x="40" y="24"/>
                    </a:cxn>
                    <a:cxn ang="0">
                      <a:pos x="29" y="20"/>
                    </a:cxn>
                    <a:cxn ang="0">
                      <a:pos x="18" y="17"/>
                    </a:cxn>
                    <a:cxn ang="0">
                      <a:pos x="14" y="11"/>
                    </a:cxn>
                    <a:cxn ang="0">
                      <a:pos x="13" y="6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1" h="80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2" y="39"/>
                      </a:lnTo>
                      <a:lnTo>
                        <a:pt x="5" y="42"/>
                      </a:lnTo>
                      <a:lnTo>
                        <a:pt x="7" y="44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22" y="50"/>
                      </a:lnTo>
                      <a:lnTo>
                        <a:pt x="27" y="50"/>
                      </a:lnTo>
                      <a:lnTo>
                        <a:pt x="33" y="51"/>
                      </a:lnTo>
                      <a:lnTo>
                        <a:pt x="44" y="51"/>
                      </a:lnTo>
                      <a:lnTo>
                        <a:pt x="95" y="53"/>
                      </a:lnTo>
                      <a:lnTo>
                        <a:pt x="146" y="53"/>
                      </a:lnTo>
                      <a:lnTo>
                        <a:pt x="155" y="53"/>
                      </a:lnTo>
                      <a:lnTo>
                        <a:pt x="162" y="55"/>
                      </a:lnTo>
                      <a:lnTo>
                        <a:pt x="167" y="55"/>
                      </a:lnTo>
                      <a:lnTo>
                        <a:pt x="176" y="57"/>
                      </a:lnTo>
                      <a:lnTo>
                        <a:pt x="182" y="59"/>
                      </a:lnTo>
                      <a:lnTo>
                        <a:pt x="186" y="59"/>
                      </a:lnTo>
                      <a:lnTo>
                        <a:pt x="189" y="62"/>
                      </a:lnTo>
                      <a:lnTo>
                        <a:pt x="195" y="64"/>
                      </a:lnTo>
                      <a:lnTo>
                        <a:pt x="196" y="66"/>
                      </a:lnTo>
                      <a:lnTo>
                        <a:pt x="198" y="70"/>
                      </a:lnTo>
                      <a:lnTo>
                        <a:pt x="200" y="73"/>
                      </a:lnTo>
                      <a:lnTo>
                        <a:pt x="202" y="75"/>
                      </a:lnTo>
                      <a:lnTo>
                        <a:pt x="202" y="79"/>
                      </a:lnTo>
                      <a:lnTo>
                        <a:pt x="202" y="80"/>
                      </a:lnTo>
                      <a:lnTo>
                        <a:pt x="206" y="79"/>
                      </a:lnTo>
                      <a:lnTo>
                        <a:pt x="207" y="77"/>
                      </a:lnTo>
                      <a:lnTo>
                        <a:pt x="209" y="75"/>
                      </a:lnTo>
                      <a:lnTo>
                        <a:pt x="211" y="73"/>
                      </a:lnTo>
                      <a:lnTo>
                        <a:pt x="211" y="70"/>
                      </a:lnTo>
                      <a:lnTo>
                        <a:pt x="211" y="64"/>
                      </a:lnTo>
                      <a:lnTo>
                        <a:pt x="211" y="57"/>
                      </a:lnTo>
                      <a:lnTo>
                        <a:pt x="209" y="50"/>
                      </a:lnTo>
                      <a:lnTo>
                        <a:pt x="209" y="44"/>
                      </a:lnTo>
                      <a:lnTo>
                        <a:pt x="207" y="40"/>
                      </a:lnTo>
                      <a:lnTo>
                        <a:pt x="206" y="39"/>
                      </a:lnTo>
                      <a:lnTo>
                        <a:pt x="204" y="35"/>
                      </a:lnTo>
                      <a:lnTo>
                        <a:pt x="202" y="33"/>
                      </a:lnTo>
                      <a:lnTo>
                        <a:pt x="198" y="31"/>
                      </a:lnTo>
                      <a:lnTo>
                        <a:pt x="191" y="29"/>
                      </a:lnTo>
                      <a:lnTo>
                        <a:pt x="186" y="29"/>
                      </a:lnTo>
                      <a:lnTo>
                        <a:pt x="180" y="29"/>
                      </a:lnTo>
                      <a:lnTo>
                        <a:pt x="173" y="28"/>
                      </a:lnTo>
                      <a:lnTo>
                        <a:pt x="162" y="28"/>
                      </a:lnTo>
                      <a:lnTo>
                        <a:pt x="111" y="26"/>
                      </a:lnTo>
                      <a:lnTo>
                        <a:pt x="67" y="24"/>
                      </a:lnTo>
                      <a:lnTo>
                        <a:pt x="54" y="24"/>
                      </a:lnTo>
                      <a:lnTo>
                        <a:pt x="47" y="24"/>
                      </a:lnTo>
                      <a:lnTo>
                        <a:pt x="40" y="24"/>
                      </a:lnTo>
                      <a:lnTo>
                        <a:pt x="34" y="22"/>
                      </a:lnTo>
                      <a:lnTo>
                        <a:pt x="29" y="20"/>
                      </a:lnTo>
                      <a:lnTo>
                        <a:pt x="25" y="19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402" name="Freeform 82"/>
                <p:cNvSpPr>
                  <a:spLocks/>
                </p:cNvSpPr>
                <p:nvPr/>
              </p:nvSpPr>
              <p:spPr bwMode="auto">
                <a:xfrm>
                  <a:off x="2527" y="16826"/>
                  <a:ext cx="223" cy="91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4" y="14"/>
                    </a:cxn>
                    <a:cxn ang="0">
                      <a:pos x="0" y="24"/>
                    </a:cxn>
                    <a:cxn ang="0">
                      <a:pos x="0" y="38"/>
                    </a:cxn>
                    <a:cxn ang="0">
                      <a:pos x="2" y="45"/>
                    </a:cxn>
                    <a:cxn ang="0">
                      <a:pos x="10" y="53"/>
                    </a:cxn>
                    <a:cxn ang="0">
                      <a:pos x="19" y="58"/>
                    </a:cxn>
                    <a:cxn ang="0">
                      <a:pos x="33" y="60"/>
                    </a:cxn>
                    <a:cxn ang="0">
                      <a:pos x="101" y="64"/>
                    </a:cxn>
                    <a:cxn ang="0">
                      <a:pos x="168" y="65"/>
                    </a:cxn>
                    <a:cxn ang="0">
                      <a:pos x="188" y="69"/>
                    </a:cxn>
                    <a:cxn ang="0">
                      <a:pos x="193" y="73"/>
                    </a:cxn>
                    <a:cxn ang="0">
                      <a:pos x="199" y="76"/>
                    </a:cxn>
                    <a:cxn ang="0">
                      <a:pos x="202" y="82"/>
                    </a:cxn>
                    <a:cxn ang="0">
                      <a:pos x="202" y="87"/>
                    </a:cxn>
                    <a:cxn ang="0">
                      <a:pos x="208" y="91"/>
                    </a:cxn>
                    <a:cxn ang="0">
                      <a:pos x="215" y="89"/>
                    </a:cxn>
                    <a:cxn ang="0">
                      <a:pos x="221" y="84"/>
                    </a:cxn>
                    <a:cxn ang="0">
                      <a:pos x="223" y="78"/>
                    </a:cxn>
                    <a:cxn ang="0">
                      <a:pos x="223" y="62"/>
                    </a:cxn>
                    <a:cxn ang="0">
                      <a:pos x="221" y="47"/>
                    </a:cxn>
                    <a:cxn ang="0">
                      <a:pos x="215" y="38"/>
                    </a:cxn>
                    <a:cxn ang="0">
                      <a:pos x="210" y="33"/>
                    </a:cxn>
                    <a:cxn ang="0">
                      <a:pos x="197" y="29"/>
                    </a:cxn>
                    <a:cxn ang="0">
                      <a:pos x="181" y="27"/>
                    </a:cxn>
                    <a:cxn ang="0">
                      <a:pos x="119" y="25"/>
                    </a:cxn>
                    <a:cxn ang="0">
                      <a:pos x="60" y="24"/>
                    </a:cxn>
                    <a:cxn ang="0">
                      <a:pos x="42" y="22"/>
                    </a:cxn>
                    <a:cxn ang="0">
                      <a:pos x="28" y="16"/>
                    </a:cxn>
                    <a:cxn ang="0">
                      <a:pos x="24" y="11"/>
                    </a:cxn>
                    <a:cxn ang="0">
                      <a:pos x="26" y="5"/>
                    </a:cxn>
                    <a:cxn ang="0">
                      <a:pos x="22" y="0"/>
                    </a:cxn>
                    <a:cxn ang="0">
                      <a:pos x="15" y="18"/>
                    </a:cxn>
                    <a:cxn ang="0">
                      <a:pos x="20" y="25"/>
                    </a:cxn>
                    <a:cxn ang="0">
                      <a:pos x="31" y="29"/>
                    </a:cxn>
                    <a:cxn ang="0">
                      <a:pos x="46" y="34"/>
                    </a:cxn>
                    <a:cxn ang="0">
                      <a:pos x="62" y="34"/>
                    </a:cxn>
                    <a:cxn ang="0">
                      <a:pos x="168" y="38"/>
                    </a:cxn>
                    <a:cxn ang="0">
                      <a:pos x="186" y="40"/>
                    </a:cxn>
                    <a:cxn ang="0">
                      <a:pos x="197" y="40"/>
                    </a:cxn>
                    <a:cxn ang="0">
                      <a:pos x="208" y="47"/>
                    </a:cxn>
                    <a:cxn ang="0">
                      <a:pos x="210" y="56"/>
                    </a:cxn>
                    <a:cxn ang="0">
                      <a:pos x="212" y="76"/>
                    </a:cxn>
                    <a:cxn ang="0">
                      <a:pos x="210" y="75"/>
                    </a:cxn>
                    <a:cxn ang="0">
                      <a:pos x="206" y="67"/>
                    </a:cxn>
                    <a:cxn ang="0">
                      <a:pos x="199" y="64"/>
                    </a:cxn>
                    <a:cxn ang="0">
                      <a:pos x="193" y="58"/>
                    </a:cxn>
                    <a:cxn ang="0">
                      <a:pos x="175" y="55"/>
                    </a:cxn>
                    <a:cxn ang="0">
                      <a:pos x="153" y="53"/>
                    </a:cxn>
                    <a:cxn ang="0">
                      <a:pos x="40" y="51"/>
                    </a:cxn>
                    <a:cxn ang="0">
                      <a:pos x="22" y="47"/>
                    </a:cxn>
                    <a:cxn ang="0">
                      <a:pos x="13" y="42"/>
                    </a:cxn>
                    <a:cxn ang="0">
                      <a:pos x="11" y="36"/>
                    </a:cxn>
                    <a:cxn ang="0">
                      <a:pos x="11" y="2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23" h="91">
                      <a:moveTo>
                        <a:pt x="17" y="0"/>
                      </a:move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0" y="7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2" y="45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0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9" y="58"/>
                      </a:lnTo>
                      <a:lnTo>
                        <a:pt x="20" y="58"/>
                      </a:lnTo>
                      <a:lnTo>
                        <a:pt x="28" y="60"/>
                      </a:lnTo>
                      <a:lnTo>
                        <a:pt x="33" y="60"/>
                      </a:lnTo>
                      <a:lnTo>
                        <a:pt x="39" y="62"/>
                      </a:lnTo>
                      <a:lnTo>
                        <a:pt x="50" y="62"/>
                      </a:lnTo>
                      <a:lnTo>
                        <a:pt x="101" y="64"/>
                      </a:lnTo>
                      <a:lnTo>
                        <a:pt x="152" y="64"/>
                      </a:lnTo>
                      <a:lnTo>
                        <a:pt x="161" y="64"/>
                      </a:lnTo>
                      <a:lnTo>
                        <a:pt x="168" y="65"/>
                      </a:lnTo>
                      <a:lnTo>
                        <a:pt x="173" y="65"/>
                      </a:lnTo>
                      <a:lnTo>
                        <a:pt x="182" y="67"/>
                      </a:lnTo>
                      <a:lnTo>
                        <a:pt x="188" y="69"/>
                      </a:lnTo>
                      <a:lnTo>
                        <a:pt x="190" y="69"/>
                      </a:lnTo>
                      <a:lnTo>
                        <a:pt x="192" y="71"/>
                      </a:lnTo>
                      <a:lnTo>
                        <a:pt x="193" y="73"/>
                      </a:lnTo>
                      <a:lnTo>
                        <a:pt x="195" y="73"/>
                      </a:lnTo>
                      <a:lnTo>
                        <a:pt x="199" y="75"/>
                      </a:lnTo>
                      <a:lnTo>
                        <a:pt x="199" y="76"/>
                      </a:lnTo>
                      <a:lnTo>
                        <a:pt x="201" y="80"/>
                      </a:lnTo>
                      <a:lnTo>
                        <a:pt x="202" y="82"/>
                      </a:lnTo>
                      <a:lnTo>
                        <a:pt x="202" y="82"/>
                      </a:lnTo>
                      <a:lnTo>
                        <a:pt x="202" y="84"/>
                      </a:lnTo>
                      <a:lnTo>
                        <a:pt x="202" y="85"/>
                      </a:lnTo>
                      <a:lnTo>
                        <a:pt x="202" y="87"/>
                      </a:lnTo>
                      <a:lnTo>
                        <a:pt x="204" y="89"/>
                      </a:lnTo>
                      <a:lnTo>
                        <a:pt x="206" y="91"/>
                      </a:lnTo>
                      <a:lnTo>
                        <a:pt x="208" y="91"/>
                      </a:lnTo>
                      <a:lnTo>
                        <a:pt x="210" y="91"/>
                      </a:lnTo>
                      <a:lnTo>
                        <a:pt x="213" y="89"/>
                      </a:lnTo>
                      <a:lnTo>
                        <a:pt x="215" y="89"/>
                      </a:lnTo>
                      <a:lnTo>
                        <a:pt x="217" y="87"/>
                      </a:lnTo>
                      <a:lnTo>
                        <a:pt x="219" y="85"/>
                      </a:lnTo>
                      <a:lnTo>
                        <a:pt x="221" y="84"/>
                      </a:lnTo>
                      <a:lnTo>
                        <a:pt x="223" y="82"/>
                      </a:lnTo>
                      <a:lnTo>
                        <a:pt x="223" y="80"/>
                      </a:lnTo>
                      <a:lnTo>
                        <a:pt x="223" y="78"/>
                      </a:lnTo>
                      <a:lnTo>
                        <a:pt x="223" y="75"/>
                      </a:lnTo>
                      <a:lnTo>
                        <a:pt x="223" y="69"/>
                      </a:lnTo>
                      <a:lnTo>
                        <a:pt x="223" y="62"/>
                      </a:lnTo>
                      <a:lnTo>
                        <a:pt x="221" y="55"/>
                      </a:lnTo>
                      <a:lnTo>
                        <a:pt x="221" y="49"/>
                      </a:lnTo>
                      <a:lnTo>
                        <a:pt x="221" y="47"/>
                      </a:lnTo>
                      <a:lnTo>
                        <a:pt x="219" y="44"/>
                      </a:lnTo>
                      <a:lnTo>
                        <a:pt x="217" y="42"/>
                      </a:lnTo>
                      <a:lnTo>
                        <a:pt x="215" y="38"/>
                      </a:lnTo>
                      <a:lnTo>
                        <a:pt x="213" y="36"/>
                      </a:lnTo>
                      <a:lnTo>
                        <a:pt x="212" y="34"/>
                      </a:lnTo>
                      <a:lnTo>
                        <a:pt x="210" y="33"/>
                      </a:lnTo>
                      <a:lnTo>
                        <a:pt x="206" y="31"/>
                      </a:lnTo>
                      <a:lnTo>
                        <a:pt x="199" y="29"/>
                      </a:lnTo>
                      <a:lnTo>
                        <a:pt x="197" y="29"/>
                      </a:lnTo>
                      <a:lnTo>
                        <a:pt x="192" y="29"/>
                      </a:lnTo>
                      <a:lnTo>
                        <a:pt x="188" y="29"/>
                      </a:lnTo>
                      <a:lnTo>
                        <a:pt x="181" y="27"/>
                      </a:lnTo>
                      <a:lnTo>
                        <a:pt x="179" y="27"/>
                      </a:lnTo>
                      <a:lnTo>
                        <a:pt x="170" y="27"/>
                      </a:lnTo>
                      <a:lnTo>
                        <a:pt x="119" y="25"/>
                      </a:lnTo>
                      <a:lnTo>
                        <a:pt x="75" y="24"/>
                      </a:lnTo>
                      <a:lnTo>
                        <a:pt x="73" y="24"/>
                      </a:lnTo>
                      <a:lnTo>
                        <a:pt x="60" y="24"/>
                      </a:lnTo>
                      <a:lnTo>
                        <a:pt x="53" y="24"/>
                      </a:lnTo>
                      <a:lnTo>
                        <a:pt x="48" y="24"/>
                      </a:lnTo>
                      <a:lnTo>
                        <a:pt x="42" y="22"/>
                      </a:lnTo>
                      <a:lnTo>
                        <a:pt x="37" y="20"/>
                      </a:lnTo>
                      <a:lnTo>
                        <a:pt x="33" y="18"/>
                      </a:lnTo>
                      <a:lnTo>
                        <a:pt x="28" y="16"/>
                      </a:lnTo>
                      <a:lnTo>
                        <a:pt x="26" y="14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18"/>
                      </a:lnTo>
                      <a:lnTo>
                        <a:pt x="17" y="20"/>
                      </a:lnTo>
                      <a:lnTo>
                        <a:pt x="19" y="24"/>
                      </a:lnTo>
                      <a:lnTo>
                        <a:pt x="20" y="25"/>
                      </a:lnTo>
                      <a:lnTo>
                        <a:pt x="22" y="27"/>
                      </a:lnTo>
                      <a:lnTo>
                        <a:pt x="24" y="27"/>
                      </a:lnTo>
                      <a:lnTo>
                        <a:pt x="31" y="29"/>
                      </a:lnTo>
                      <a:lnTo>
                        <a:pt x="35" y="31"/>
                      </a:lnTo>
                      <a:lnTo>
                        <a:pt x="40" y="33"/>
                      </a:lnTo>
                      <a:lnTo>
                        <a:pt x="46" y="34"/>
                      </a:lnTo>
                      <a:lnTo>
                        <a:pt x="48" y="34"/>
                      </a:lnTo>
                      <a:lnTo>
                        <a:pt x="55" y="34"/>
                      </a:lnTo>
                      <a:lnTo>
                        <a:pt x="62" y="34"/>
                      </a:lnTo>
                      <a:lnTo>
                        <a:pt x="73" y="34"/>
                      </a:lnTo>
                      <a:lnTo>
                        <a:pt x="117" y="36"/>
                      </a:lnTo>
                      <a:lnTo>
                        <a:pt x="168" y="38"/>
                      </a:lnTo>
                      <a:lnTo>
                        <a:pt x="170" y="38"/>
                      </a:lnTo>
                      <a:lnTo>
                        <a:pt x="179" y="38"/>
                      </a:lnTo>
                      <a:lnTo>
                        <a:pt x="186" y="40"/>
                      </a:lnTo>
                      <a:lnTo>
                        <a:pt x="188" y="40"/>
                      </a:lnTo>
                      <a:lnTo>
                        <a:pt x="193" y="40"/>
                      </a:lnTo>
                      <a:lnTo>
                        <a:pt x="197" y="40"/>
                      </a:lnTo>
                      <a:lnTo>
                        <a:pt x="204" y="42"/>
                      </a:lnTo>
                      <a:lnTo>
                        <a:pt x="206" y="44"/>
                      </a:lnTo>
                      <a:lnTo>
                        <a:pt x="208" y="47"/>
                      </a:lnTo>
                      <a:lnTo>
                        <a:pt x="210" y="49"/>
                      </a:lnTo>
                      <a:lnTo>
                        <a:pt x="210" y="51"/>
                      </a:lnTo>
                      <a:lnTo>
                        <a:pt x="210" y="56"/>
                      </a:lnTo>
                      <a:lnTo>
                        <a:pt x="212" y="64"/>
                      </a:lnTo>
                      <a:lnTo>
                        <a:pt x="212" y="71"/>
                      </a:lnTo>
                      <a:lnTo>
                        <a:pt x="212" y="76"/>
                      </a:lnTo>
                      <a:lnTo>
                        <a:pt x="212" y="76"/>
                      </a:lnTo>
                      <a:lnTo>
                        <a:pt x="212" y="76"/>
                      </a:lnTo>
                      <a:lnTo>
                        <a:pt x="210" y="75"/>
                      </a:lnTo>
                      <a:lnTo>
                        <a:pt x="208" y="71"/>
                      </a:lnTo>
                      <a:lnTo>
                        <a:pt x="208" y="69"/>
                      </a:lnTo>
                      <a:lnTo>
                        <a:pt x="206" y="67"/>
                      </a:lnTo>
                      <a:lnTo>
                        <a:pt x="204" y="65"/>
                      </a:lnTo>
                      <a:lnTo>
                        <a:pt x="202" y="64"/>
                      </a:lnTo>
                      <a:lnTo>
                        <a:pt x="199" y="64"/>
                      </a:lnTo>
                      <a:lnTo>
                        <a:pt x="197" y="62"/>
                      </a:lnTo>
                      <a:lnTo>
                        <a:pt x="195" y="60"/>
                      </a:lnTo>
                      <a:lnTo>
                        <a:pt x="193" y="58"/>
                      </a:lnTo>
                      <a:lnTo>
                        <a:pt x="190" y="58"/>
                      </a:lnTo>
                      <a:lnTo>
                        <a:pt x="184" y="56"/>
                      </a:lnTo>
                      <a:lnTo>
                        <a:pt x="175" y="55"/>
                      </a:lnTo>
                      <a:lnTo>
                        <a:pt x="170" y="55"/>
                      </a:lnTo>
                      <a:lnTo>
                        <a:pt x="162" y="53"/>
                      </a:lnTo>
                      <a:lnTo>
                        <a:pt x="153" y="53"/>
                      </a:lnTo>
                      <a:lnTo>
                        <a:pt x="102" y="53"/>
                      </a:lnTo>
                      <a:lnTo>
                        <a:pt x="51" y="51"/>
                      </a:lnTo>
                      <a:lnTo>
                        <a:pt x="40" y="51"/>
                      </a:lnTo>
                      <a:lnTo>
                        <a:pt x="35" y="49"/>
                      </a:lnTo>
                      <a:lnTo>
                        <a:pt x="30" y="49"/>
                      </a:lnTo>
                      <a:lnTo>
                        <a:pt x="22" y="47"/>
                      </a:lnTo>
                      <a:lnTo>
                        <a:pt x="20" y="47"/>
                      </a:lnTo>
                      <a:lnTo>
                        <a:pt x="17" y="45"/>
                      </a:lnTo>
                      <a:lnTo>
                        <a:pt x="13" y="42"/>
                      </a:lnTo>
                      <a:lnTo>
                        <a:pt x="11" y="40"/>
                      </a:lnTo>
                      <a:lnTo>
                        <a:pt x="11" y="40"/>
                      </a:lnTo>
                      <a:lnTo>
                        <a:pt x="11" y="36"/>
                      </a:lnTo>
                      <a:lnTo>
                        <a:pt x="11" y="31"/>
                      </a:lnTo>
                      <a:lnTo>
                        <a:pt x="11" y="25"/>
                      </a:lnTo>
                      <a:lnTo>
                        <a:pt x="11" y="22"/>
                      </a:lnTo>
                      <a:lnTo>
                        <a:pt x="13" y="20"/>
                      </a:lnTo>
                      <a:lnTo>
                        <a:pt x="15" y="1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403" name="Group 83"/>
              <p:cNvGrpSpPr>
                <a:grpSpLocks/>
              </p:cNvGrpSpPr>
              <p:nvPr/>
            </p:nvGrpSpPr>
            <p:grpSpPr bwMode="auto">
              <a:xfrm>
                <a:off x="2457" y="1508"/>
                <a:ext cx="256" cy="89"/>
                <a:chOff x="2526" y="16961"/>
                <a:chExt cx="222" cy="98"/>
              </a:xfrm>
            </p:grpSpPr>
            <p:sp>
              <p:nvSpPr>
                <p:cNvPr id="184404" name="Freeform 84"/>
                <p:cNvSpPr>
                  <a:spLocks/>
                </p:cNvSpPr>
                <p:nvPr/>
              </p:nvSpPr>
              <p:spPr bwMode="auto">
                <a:xfrm>
                  <a:off x="2531" y="16966"/>
                  <a:ext cx="211" cy="87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6" y="9"/>
                    </a:cxn>
                    <a:cxn ang="0">
                      <a:pos x="2" y="15"/>
                    </a:cxn>
                    <a:cxn ang="0">
                      <a:pos x="0" y="24"/>
                    </a:cxn>
                    <a:cxn ang="0">
                      <a:pos x="0" y="35"/>
                    </a:cxn>
                    <a:cxn ang="0">
                      <a:pos x="4" y="40"/>
                    </a:cxn>
                    <a:cxn ang="0">
                      <a:pos x="7" y="46"/>
                    </a:cxn>
                    <a:cxn ang="0">
                      <a:pos x="15" y="49"/>
                    </a:cxn>
                    <a:cxn ang="0">
                      <a:pos x="27" y="51"/>
                    </a:cxn>
                    <a:cxn ang="0">
                      <a:pos x="44" y="53"/>
                    </a:cxn>
                    <a:cxn ang="0">
                      <a:pos x="146" y="55"/>
                    </a:cxn>
                    <a:cxn ang="0">
                      <a:pos x="162" y="55"/>
                    </a:cxn>
                    <a:cxn ang="0">
                      <a:pos x="177" y="58"/>
                    </a:cxn>
                    <a:cxn ang="0">
                      <a:pos x="188" y="60"/>
                    </a:cxn>
                    <a:cxn ang="0">
                      <a:pos x="195" y="66"/>
                    </a:cxn>
                    <a:cxn ang="0">
                      <a:pos x="200" y="71"/>
                    </a:cxn>
                    <a:cxn ang="0">
                      <a:pos x="202" y="77"/>
                    </a:cxn>
                    <a:cxn ang="0">
                      <a:pos x="204" y="82"/>
                    </a:cxn>
                    <a:cxn ang="0">
                      <a:pos x="202" y="87"/>
                    </a:cxn>
                    <a:cxn ang="0">
                      <a:pos x="206" y="84"/>
                    </a:cxn>
                    <a:cxn ang="0">
                      <a:pos x="209" y="80"/>
                    </a:cxn>
                    <a:cxn ang="0">
                      <a:pos x="211" y="75"/>
                    </a:cxn>
                    <a:cxn ang="0">
                      <a:pos x="211" y="66"/>
                    </a:cxn>
                    <a:cxn ang="0">
                      <a:pos x="211" y="51"/>
                    </a:cxn>
                    <a:cxn ang="0">
                      <a:pos x="209" y="42"/>
                    </a:cxn>
                    <a:cxn ang="0">
                      <a:pos x="204" y="35"/>
                    </a:cxn>
                    <a:cxn ang="0">
                      <a:pos x="198" y="33"/>
                    </a:cxn>
                    <a:cxn ang="0">
                      <a:pos x="188" y="29"/>
                    </a:cxn>
                    <a:cxn ang="0">
                      <a:pos x="173" y="29"/>
                    </a:cxn>
                    <a:cxn ang="0">
                      <a:pos x="113" y="27"/>
                    </a:cxn>
                    <a:cxn ang="0">
                      <a:pos x="55" y="26"/>
                    </a:cxn>
                    <a:cxn ang="0">
                      <a:pos x="42" y="24"/>
                    </a:cxn>
                    <a:cxn ang="0">
                      <a:pos x="29" y="22"/>
                    </a:cxn>
                    <a:cxn ang="0">
                      <a:pos x="20" y="18"/>
                    </a:cxn>
                    <a:cxn ang="0">
                      <a:pos x="15" y="13"/>
                    </a:cxn>
                    <a:cxn ang="0">
                      <a:pos x="13" y="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11" h="87">
                      <a:moveTo>
                        <a:pt x="15" y="0"/>
                      </a:moveTo>
                      <a:lnTo>
                        <a:pt x="11" y="2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4" y="40"/>
                      </a:lnTo>
                      <a:lnTo>
                        <a:pt x="6" y="44"/>
                      </a:lnTo>
                      <a:lnTo>
                        <a:pt x="7" y="46"/>
                      </a:lnTo>
                      <a:lnTo>
                        <a:pt x="11" y="47"/>
                      </a:lnTo>
                      <a:lnTo>
                        <a:pt x="15" y="49"/>
                      </a:lnTo>
                      <a:lnTo>
                        <a:pt x="20" y="49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44" y="53"/>
                      </a:lnTo>
                      <a:lnTo>
                        <a:pt x="95" y="55"/>
                      </a:lnTo>
                      <a:lnTo>
                        <a:pt x="146" y="55"/>
                      </a:lnTo>
                      <a:lnTo>
                        <a:pt x="155" y="55"/>
                      </a:lnTo>
                      <a:lnTo>
                        <a:pt x="162" y="55"/>
                      </a:lnTo>
                      <a:lnTo>
                        <a:pt x="171" y="57"/>
                      </a:lnTo>
                      <a:lnTo>
                        <a:pt x="177" y="58"/>
                      </a:lnTo>
                      <a:lnTo>
                        <a:pt x="182" y="60"/>
                      </a:lnTo>
                      <a:lnTo>
                        <a:pt x="188" y="60"/>
                      </a:lnTo>
                      <a:lnTo>
                        <a:pt x="193" y="64"/>
                      </a:lnTo>
                      <a:lnTo>
                        <a:pt x="195" y="66"/>
                      </a:lnTo>
                      <a:lnTo>
                        <a:pt x="198" y="67"/>
                      </a:lnTo>
                      <a:lnTo>
                        <a:pt x="200" y="71"/>
                      </a:lnTo>
                      <a:lnTo>
                        <a:pt x="200" y="73"/>
                      </a:lnTo>
                      <a:lnTo>
                        <a:pt x="202" y="77"/>
                      </a:lnTo>
                      <a:lnTo>
                        <a:pt x="202" y="80"/>
                      </a:lnTo>
                      <a:lnTo>
                        <a:pt x="204" y="82"/>
                      </a:lnTo>
                      <a:lnTo>
                        <a:pt x="204" y="86"/>
                      </a:lnTo>
                      <a:lnTo>
                        <a:pt x="202" y="87"/>
                      </a:lnTo>
                      <a:lnTo>
                        <a:pt x="204" y="86"/>
                      </a:lnTo>
                      <a:lnTo>
                        <a:pt x="206" y="84"/>
                      </a:lnTo>
                      <a:lnTo>
                        <a:pt x="208" y="80"/>
                      </a:lnTo>
                      <a:lnTo>
                        <a:pt x="209" y="80"/>
                      </a:lnTo>
                      <a:lnTo>
                        <a:pt x="211" y="77"/>
                      </a:lnTo>
                      <a:lnTo>
                        <a:pt x="211" y="75"/>
                      </a:lnTo>
                      <a:lnTo>
                        <a:pt x="211" y="71"/>
                      </a:lnTo>
                      <a:lnTo>
                        <a:pt x="211" y="66"/>
                      </a:lnTo>
                      <a:lnTo>
                        <a:pt x="211" y="58"/>
                      </a:lnTo>
                      <a:lnTo>
                        <a:pt x="211" y="51"/>
                      </a:lnTo>
                      <a:lnTo>
                        <a:pt x="209" y="46"/>
                      </a:lnTo>
                      <a:lnTo>
                        <a:pt x="209" y="42"/>
                      </a:lnTo>
                      <a:lnTo>
                        <a:pt x="208" y="40"/>
                      </a:lnTo>
                      <a:lnTo>
                        <a:pt x="204" y="35"/>
                      </a:lnTo>
                      <a:lnTo>
                        <a:pt x="202" y="35"/>
                      </a:lnTo>
                      <a:lnTo>
                        <a:pt x="198" y="33"/>
                      </a:lnTo>
                      <a:lnTo>
                        <a:pt x="193" y="31"/>
                      </a:lnTo>
                      <a:lnTo>
                        <a:pt x="188" y="29"/>
                      </a:lnTo>
                      <a:lnTo>
                        <a:pt x="180" y="29"/>
                      </a:lnTo>
                      <a:lnTo>
                        <a:pt x="173" y="29"/>
                      </a:lnTo>
                      <a:lnTo>
                        <a:pt x="162" y="29"/>
                      </a:lnTo>
                      <a:lnTo>
                        <a:pt x="113" y="27"/>
                      </a:lnTo>
                      <a:lnTo>
                        <a:pt x="67" y="26"/>
                      </a:lnTo>
                      <a:lnTo>
                        <a:pt x="55" y="26"/>
                      </a:lnTo>
                      <a:lnTo>
                        <a:pt x="49" y="24"/>
                      </a:lnTo>
                      <a:lnTo>
                        <a:pt x="42" y="24"/>
                      </a:lnTo>
                      <a:lnTo>
                        <a:pt x="35" y="24"/>
                      </a:lnTo>
                      <a:lnTo>
                        <a:pt x="29" y="22"/>
                      </a:lnTo>
                      <a:lnTo>
                        <a:pt x="26" y="20"/>
                      </a:lnTo>
                      <a:lnTo>
                        <a:pt x="20" y="18"/>
                      </a:lnTo>
                      <a:lnTo>
                        <a:pt x="16" y="15"/>
                      </a:lnTo>
                      <a:lnTo>
                        <a:pt x="15" y="13"/>
                      </a:lnTo>
                      <a:lnTo>
                        <a:pt x="15" y="9"/>
                      </a:lnTo>
                      <a:lnTo>
                        <a:pt x="13" y="7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405" name="Freeform 85"/>
                <p:cNvSpPr>
                  <a:spLocks/>
                </p:cNvSpPr>
                <p:nvPr/>
              </p:nvSpPr>
              <p:spPr bwMode="auto">
                <a:xfrm>
                  <a:off x="2526" y="16961"/>
                  <a:ext cx="222" cy="98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3" y="16"/>
                    </a:cxn>
                    <a:cxn ang="0">
                      <a:pos x="0" y="25"/>
                    </a:cxn>
                    <a:cxn ang="0">
                      <a:pos x="0" y="40"/>
                    </a:cxn>
                    <a:cxn ang="0">
                      <a:pos x="3" y="47"/>
                    </a:cxn>
                    <a:cxn ang="0">
                      <a:pos x="7" y="52"/>
                    </a:cxn>
                    <a:cxn ang="0">
                      <a:pos x="14" y="58"/>
                    </a:cxn>
                    <a:cxn ang="0">
                      <a:pos x="25" y="60"/>
                    </a:cxn>
                    <a:cxn ang="0">
                      <a:pos x="49" y="63"/>
                    </a:cxn>
                    <a:cxn ang="0">
                      <a:pos x="160" y="65"/>
                    </a:cxn>
                    <a:cxn ang="0">
                      <a:pos x="182" y="69"/>
                    </a:cxn>
                    <a:cxn ang="0">
                      <a:pos x="196" y="74"/>
                    </a:cxn>
                    <a:cxn ang="0">
                      <a:pos x="200" y="78"/>
                    </a:cxn>
                    <a:cxn ang="0">
                      <a:pos x="202" y="85"/>
                    </a:cxn>
                    <a:cxn ang="0">
                      <a:pos x="203" y="89"/>
                    </a:cxn>
                    <a:cxn ang="0">
                      <a:pos x="202" y="94"/>
                    </a:cxn>
                    <a:cxn ang="0">
                      <a:pos x="207" y="98"/>
                    </a:cxn>
                    <a:cxn ang="0">
                      <a:pos x="213" y="96"/>
                    </a:cxn>
                    <a:cxn ang="0">
                      <a:pos x="216" y="91"/>
                    </a:cxn>
                    <a:cxn ang="0">
                      <a:pos x="222" y="85"/>
                    </a:cxn>
                    <a:cxn ang="0">
                      <a:pos x="222" y="80"/>
                    </a:cxn>
                    <a:cxn ang="0">
                      <a:pos x="222" y="63"/>
                    </a:cxn>
                    <a:cxn ang="0">
                      <a:pos x="220" y="47"/>
                    </a:cxn>
                    <a:cxn ang="0">
                      <a:pos x="214" y="38"/>
                    </a:cxn>
                    <a:cxn ang="0">
                      <a:pos x="209" y="34"/>
                    </a:cxn>
                    <a:cxn ang="0">
                      <a:pos x="194" y="29"/>
                    </a:cxn>
                    <a:cxn ang="0">
                      <a:pos x="178" y="29"/>
                    </a:cxn>
                    <a:cxn ang="0">
                      <a:pos x="74" y="25"/>
                    </a:cxn>
                    <a:cxn ang="0">
                      <a:pos x="56" y="23"/>
                    </a:cxn>
                    <a:cxn ang="0">
                      <a:pos x="41" y="23"/>
                    </a:cxn>
                    <a:cxn ang="0">
                      <a:pos x="29" y="20"/>
                    </a:cxn>
                    <a:cxn ang="0">
                      <a:pos x="25" y="12"/>
                    </a:cxn>
                    <a:cxn ang="0">
                      <a:pos x="25" y="5"/>
                    </a:cxn>
                    <a:cxn ang="0">
                      <a:pos x="21" y="0"/>
                    </a:cxn>
                    <a:cxn ang="0">
                      <a:pos x="14" y="3"/>
                    </a:cxn>
                    <a:cxn ang="0">
                      <a:pos x="16" y="21"/>
                    </a:cxn>
                    <a:cxn ang="0">
                      <a:pos x="23" y="29"/>
                    </a:cxn>
                    <a:cxn ang="0">
                      <a:pos x="34" y="32"/>
                    </a:cxn>
                    <a:cxn ang="0">
                      <a:pos x="49" y="34"/>
                    </a:cxn>
                    <a:cxn ang="0">
                      <a:pos x="61" y="36"/>
                    </a:cxn>
                    <a:cxn ang="0">
                      <a:pos x="167" y="40"/>
                    </a:cxn>
                    <a:cxn ang="0">
                      <a:pos x="187" y="40"/>
                    </a:cxn>
                    <a:cxn ang="0">
                      <a:pos x="203" y="43"/>
                    </a:cxn>
                    <a:cxn ang="0">
                      <a:pos x="209" y="49"/>
                    </a:cxn>
                    <a:cxn ang="0">
                      <a:pos x="211" y="65"/>
                    </a:cxn>
                    <a:cxn ang="0">
                      <a:pos x="209" y="72"/>
                    </a:cxn>
                    <a:cxn ang="0">
                      <a:pos x="203" y="67"/>
                    </a:cxn>
                    <a:cxn ang="0">
                      <a:pos x="194" y="60"/>
                    </a:cxn>
                    <a:cxn ang="0">
                      <a:pos x="178" y="56"/>
                    </a:cxn>
                    <a:cxn ang="0">
                      <a:pos x="153" y="54"/>
                    </a:cxn>
                    <a:cxn ang="0">
                      <a:pos x="40" y="51"/>
                    </a:cxn>
                    <a:cxn ang="0">
                      <a:pos x="21" y="49"/>
                    </a:cxn>
                    <a:cxn ang="0">
                      <a:pos x="14" y="45"/>
                    </a:cxn>
                    <a:cxn ang="0">
                      <a:pos x="11" y="40"/>
                    </a:cxn>
                    <a:cxn ang="0">
                      <a:pos x="11" y="27"/>
                    </a:cxn>
                    <a:cxn ang="0">
                      <a:pos x="14" y="18"/>
                    </a:cxn>
                  </a:cxnLst>
                  <a:rect l="0" t="0" r="r" b="b"/>
                  <a:pathLst>
                    <a:path w="222" h="98">
                      <a:moveTo>
                        <a:pt x="14" y="3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1"/>
                      </a:lnTo>
                      <a:lnTo>
                        <a:pt x="7" y="12"/>
                      </a:lnTo>
                      <a:lnTo>
                        <a:pt x="3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3" y="47"/>
                      </a:lnTo>
                      <a:lnTo>
                        <a:pt x="5" y="49"/>
                      </a:lnTo>
                      <a:lnTo>
                        <a:pt x="5" y="51"/>
                      </a:lnTo>
                      <a:lnTo>
                        <a:pt x="7" y="52"/>
                      </a:lnTo>
                      <a:lnTo>
                        <a:pt x="9" y="54"/>
                      </a:lnTo>
                      <a:lnTo>
                        <a:pt x="11" y="56"/>
                      </a:lnTo>
                      <a:lnTo>
                        <a:pt x="14" y="58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5" y="60"/>
                      </a:lnTo>
                      <a:lnTo>
                        <a:pt x="32" y="62"/>
                      </a:lnTo>
                      <a:lnTo>
                        <a:pt x="38" y="62"/>
                      </a:lnTo>
                      <a:lnTo>
                        <a:pt x="49" y="63"/>
                      </a:lnTo>
                      <a:lnTo>
                        <a:pt x="100" y="65"/>
                      </a:lnTo>
                      <a:lnTo>
                        <a:pt x="151" y="65"/>
                      </a:lnTo>
                      <a:lnTo>
                        <a:pt x="160" y="65"/>
                      </a:lnTo>
                      <a:lnTo>
                        <a:pt x="167" y="65"/>
                      </a:lnTo>
                      <a:lnTo>
                        <a:pt x="176" y="67"/>
                      </a:lnTo>
                      <a:lnTo>
                        <a:pt x="182" y="69"/>
                      </a:lnTo>
                      <a:lnTo>
                        <a:pt x="187" y="71"/>
                      </a:lnTo>
                      <a:lnTo>
                        <a:pt x="193" y="71"/>
                      </a:lnTo>
                      <a:lnTo>
                        <a:pt x="196" y="74"/>
                      </a:lnTo>
                      <a:lnTo>
                        <a:pt x="198" y="76"/>
                      </a:lnTo>
                      <a:lnTo>
                        <a:pt x="200" y="76"/>
                      </a:lnTo>
                      <a:lnTo>
                        <a:pt x="200" y="78"/>
                      </a:lnTo>
                      <a:lnTo>
                        <a:pt x="200" y="80"/>
                      </a:lnTo>
                      <a:lnTo>
                        <a:pt x="202" y="83"/>
                      </a:lnTo>
                      <a:lnTo>
                        <a:pt x="202" y="85"/>
                      </a:lnTo>
                      <a:lnTo>
                        <a:pt x="202" y="87"/>
                      </a:lnTo>
                      <a:lnTo>
                        <a:pt x="203" y="89"/>
                      </a:lnTo>
                      <a:lnTo>
                        <a:pt x="203" y="89"/>
                      </a:lnTo>
                      <a:lnTo>
                        <a:pt x="203" y="91"/>
                      </a:lnTo>
                      <a:lnTo>
                        <a:pt x="202" y="92"/>
                      </a:lnTo>
                      <a:lnTo>
                        <a:pt x="202" y="94"/>
                      </a:lnTo>
                      <a:lnTo>
                        <a:pt x="203" y="96"/>
                      </a:lnTo>
                      <a:lnTo>
                        <a:pt x="205" y="98"/>
                      </a:lnTo>
                      <a:lnTo>
                        <a:pt x="207" y="98"/>
                      </a:lnTo>
                      <a:lnTo>
                        <a:pt x="209" y="98"/>
                      </a:lnTo>
                      <a:lnTo>
                        <a:pt x="211" y="98"/>
                      </a:lnTo>
                      <a:lnTo>
                        <a:pt x="213" y="96"/>
                      </a:lnTo>
                      <a:lnTo>
                        <a:pt x="214" y="94"/>
                      </a:lnTo>
                      <a:lnTo>
                        <a:pt x="216" y="92"/>
                      </a:lnTo>
                      <a:lnTo>
                        <a:pt x="216" y="91"/>
                      </a:lnTo>
                      <a:lnTo>
                        <a:pt x="218" y="91"/>
                      </a:lnTo>
                      <a:lnTo>
                        <a:pt x="220" y="89"/>
                      </a:lnTo>
                      <a:lnTo>
                        <a:pt x="222" y="85"/>
                      </a:lnTo>
                      <a:lnTo>
                        <a:pt x="222" y="83"/>
                      </a:lnTo>
                      <a:lnTo>
                        <a:pt x="222" y="82"/>
                      </a:lnTo>
                      <a:lnTo>
                        <a:pt x="222" y="80"/>
                      </a:lnTo>
                      <a:lnTo>
                        <a:pt x="222" y="76"/>
                      </a:lnTo>
                      <a:lnTo>
                        <a:pt x="222" y="71"/>
                      </a:lnTo>
                      <a:lnTo>
                        <a:pt x="222" y="63"/>
                      </a:lnTo>
                      <a:lnTo>
                        <a:pt x="222" y="56"/>
                      </a:lnTo>
                      <a:lnTo>
                        <a:pt x="220" y="51"/>
                      </a:lnTo>
                      <a:lnTo>
                        <a:pt x="220" y="47"/>
                      </a:lnTo>
                      <a:lnTo>
                        <a:pt x="220" y="45"/>
                      </a:lnTo>
                      <a:lnTo>
                        <a:pt x="218" y="43"/>
                      </a:lnTo>
                      <a:lnTo>
                        <a:pt x="214" y="38"/>
                      </a:lnTo>
                      <a:lnTo>
                        <a:pt x="213" y="36"/>
                      </a:lnTo>
                      <a:lnTo>
                        <a:pt x="211" y="34"/>
                      </a:lnTo>
                      <a:lnTo>
                        <a:pt x="209" y="34"/>
                      </a:lnTo>
                      <a:lnTo>
                        <a:pt x="205" y="32"/>
                      </a:lnTo>
                      <a:lnTo>
                        <a:pt x="200" y="31"/>
                      </a:lnTo>
                      <a:lnTo>
                        <a:pt x="194" y="29"/>
                      </a:lnTo>
                      <a:lnTo>
                        <a:pt x="193" y="29"/>
                      </a:lnTo>
                      <a:lnTo>
                        <a:pt x="185" y="29"/>
                      </a:lnTo>
                      <a:lnTo>
                        <a:pt x="178" y="29"/>
                      </a:lnTo>
                      <a:lnTo>
                        <a:pt x="169" y="29"/>
                      </a:lnTo>
                      <a:lnTo>
                        <a:pt x="120" y="27"/>
                      </a:lnTo>
                      <a:lnTo>
                        <a:pt x="74" y="25"/>
                      </a:lnTo>
                      <a:lnTo>
                        <a:pt x="72" y="25"/>
                      </a:lnTo>
                      <a:lnTo>
                        <a:pt x="61" y="25"/>
                      </a:lnTo>
                      <a:lnTo>
                        <a:pt x="56" y="23"/>
                      </a:lnTo>
                      <a:lnTo>
                        <a:pt x="54" y="23"/>
                      </a:lnTo>
                      <a:lnTo>
                        <a:pt x="47" y="23"/>
                      </a:lnTo>
                      <a:lnTo>
                        <a:pt x="41" y="23"/>
                      </a:lnTo>
                      <a:lnTo>
                        <a:pt x="36" y="21"/>
                      </a:lnTo>
                      <a:lnTo>
                        <a:pt x="32" y="20"/>
                      </a:lnTo>
                      <a:lnTo>
                        <a:pt x="29" y="20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4" y="3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6" y="21"/>
                      </a:lnTo>
                      <a:lnTo>
                        <a:pt x="18" y="23"/>
                      </a:lnTo>
                      <a:lnTo>
                        <a:pt x="20" y="25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31" y="31"/>
                      </a:lnTo>
                      <a:lnTo>
                        <a:pt x="34" y="32"/>
                      </a:lnTo>
                      <a:lnTo>
                        <a:pt x="40" y="34"/>
                      </a:lnTo>
                      <a:lnTo>
                        <a:pt x="41" y="34"/>
                      </a:lnTo>
                      <a:lnTo>
                        <a:pt x="49" y="34"/>
                      </a:lnTo>
                      <a:lnTo>
                        <a:pt x="54" y="34"/>
                      </a:lnTo>
                      <a:lnTo>
                        <a:pt x="60" y="36"/>
                      </a:lnTo>
                      <a:lnTo>
                        <a:pt x="61" y="36"/>
                      </a:lnTo>
                      <a:lnTo>
                        <a:pt x="72" y="36"/>
                      </a:lnTo>
                      <a:lnTo>
                        <a:pt x="118" y="38"/>
                      </a:lnTo>
                      <a:lnTo>
                        <a:pt x="167" y="40"/>
                      </a:lnTo>
                      <a:lnTo>
                        <a:pt x="169" y="40"/>
                      </a:lnTo>
                      <a:lnTo>
                        <a:pt x="180" y="40"/>
                      </a:lnTo>
                      <a:lnTo>
                        <a:pt x="187" y="40"/>
                      </a:lnTo>
                      <a:lnTo>
                        <a:pt x="193" y="40"/>
                      </a:lnTo>
                      <a:lnTo>
                        <a:pt x="198" y="41"/>
                      </a:lnTo>
                      <a:lnTo>
                        <a:pt x="203" y="43"/>
                      </a:lnTo>
                      <a:lnTo>
                        <a:pt x="207" y="45"/>
                      </a:lnTo>
                      <a:lnTo>
                        <a:pt x="209" y="49"/>
                      </a:lnTo>
                      <a:lnTo>
                        <a:pt x="209" y="49"/>
                      </a:lnTo>
                      <a:lnTo>
                        <a:pt x="209" y="52"/>
                      </a:lnTo>
                      <a:lnTo>
                        <a:pt x="211" y="58"/>
                      </a:lnTo>
                      <a:lnTo>
                        <a:pt x="211" y="65"/>
                      </a:lnTo>
                      <a:lnTo>
                        <a:pt x="211" y="72"/>
                      </a:lnTo>
                      <a:lnTo>
                        <a:pt x="211" y="76"/>
                      </a:lnTo>
                      <a:lnTo>
                        <a:pt x="209" y="72"/>
                      </a:lnTo>
                      <a:lnTo>
                        <a:pt x="209" y="71"/>
                      </a:lnTo>
                      <a:lnTo>
                        <a:pt x="207" y="69"/>
                      </a:lnTo>
                      <a:lnTo>
                        <a:pt x="203" y="67"/>
                      </a:lnTo>
                      <a:lnTo>
                        <a:pt x="202" y="65"/>
                      </a:lnTo>
                      <a:lnTo>
                        <a:pt x="196" y="62"/>
                      </a:lnTo>
                      <a:lnTo>
                        <a:pt x="194" y="60"/>
                      </a:lnTo>
                      <a:lnTo>
                        <a:pt x="189" y="60"/>
                      </a:lnTo>
                      <a:lnTo>
                        <a:pt x="183" y="58"/>
                      </a:lnTo>
                      <a:lnTo>
                        <a:pt x="178" y="56"/>
                      </a:lnTo>
                      <a:lnTo>
                        <a:pt x="169" y="54"/>
                      </a:lnTo>
                      <a:lnTo>
                        <a:pt x="162" y="54"/>
                      </a:lnTo>
                      <a:lnTo>
                        <a:pt x="153" y="54"/>
                      </a:lnTo>
                      <a:lnTo>
                        <a:pt x="102" y="54"/>
                      </a:lnTo>
                      <a:lnTo>
                        <a:pt x="51" y="52"/>
                      </a:lnTo>
                      <a:lnTo>
                        <a:pt x="40" y="51"/>
                      </a:lnTo>
                      <a:lnTo>
                        <a:pt x="34" y="51"/>
                      </a:lnTo>
                      <a:lnTo>
                        <a:pt x="27" y="49"/>
                      </a:lnTo>
                      <a:lnTo>
                        <a:pt x="21" y="49"/>
                      </a:lnTo>
                      <a:lnTo>
                        <a:pt x="20" y="49"/>
                      </a:lnTo>
                      <a:lnTo>
                        <a:pt x="16" y="47"/>
                      </a:lnTo>
                      <a:lnTo>
                        <a:pt x="14" y="45"/>
                      </a:lnTo>
                      <a:lnTo>
                        <a:pt x="14" y="43"/>
                      </a:lnTo>
                      <a:lnTo>
                        <a:pt x="12" y="41"/>
                      </a:lnTo>
                      <a:lnTo>
                        <a:pt x="11" y="40"/>
                      </a:lnTo>
                      <a:lnTo>
                        <a:pt x="11" y="36"/>
                      </a:lnTo>
                      <a:lnTo>
                        <a:pt x="11" y="31"/>
                      </a:lnTo>
                      <a:lnTo>
                        <a:pt x="11" y="27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4" y="18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406" name="Group 86"/>
              <p:cNvGrpSpPr>
                <a:grpSpLocks/>
              </p:cNvGrpSpPr>
              <p:nvPr/>
            </p:nvGrpSpPr>
            <p:grpSpPr bwMode="auto">
              <a:xfrm>
                <a:off x="2461" y="1446"/>
                <a:ext cx="252" cy="90"/>
                <a:chOff x="2529" y="16893"/>
                <a:chExt cx="219" cy="99"/>
              </a:xfrm>
            </p:grpSpPr>
            <p:sp>
              <p:nvSpPr>
                <p:cNvPr id="184407" name="Freeform 87"/>
                <p:cNvSpPr>
                  <a:spLocks/>
                </p:cNvSpPr>
                <p:nvPr/>
              </p:nvSpPr>
              <p:spPr bwMode="auto">
                <a:xfrm>
                  <a:off x="2535" y="16899"/>
                  <a:ext cx="207" cy="87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7" y="7"/>
                    </a:cxn>
                    <a:cxn ang="0">
                      <a:pos x="2" y="14"/>
                    </a:cxn>
                    <a:cxn ang="0">
                      <a:pos x="0" y="23"/>
                    </a:cxn>
                    <a:cxn ang="0">
                      <a:pos x="2" y="34"/>
                    </a:cxn>
                    <a:cxn ang="0">
                      <a:pos x="3" y="42"/>
                    </a:cxn>
                    <a:cxn ang="0">
                      <a:pos x="9" y="45"/>
                    </a:cxn>
                    <a:cxn ang="0">
                      <a:pos x="16" y="49"/>
                    </a:cxn>
                    <a:cxn ang="0">
                      <a:pos x="27" y="51"/>
                    </a:cxn>
                    <a:cxn ang="0">
                      <a:pos x="43" y="51"/>
                    </a:cxn>
                    <a:cxn ang="0">
                      <a:pos x="144" y="54"/>
                    </a:cxn>
                    <a:cxn ang="0">
                      <a:pos x="160" y="56"/>
                    </a:cxn>
                    <a:cxn ang="0">
                      <a:pos x="174" y="56"/>
                    </a:cxn>
                    <a:cxn ang="0">
                      <a:pos x="184" y="60"/>
                    </a:cxn>
                    <a:cxn ang="0">
                      <a:pos x="193" y="65"/>
                    </a:cxn>
                    <a:cxn ang="0">
                      <a:pos x="196" y="71"/>
                    </a:cxn>
                    <a:cxn ang="0">
                      <a:pos x="198" y="76"/>
                    </a:cxn>
                    <a:cxn ang="0">
                      <a:pos x="200" y="82"/>
                    </a:cxn>
                    <a:cxn ang="0">
                      <a:pos x="198" y="87"/>
                    </a:cxn>
                    <a:cxn ang="0">
                      <a:pos x="204" y="83"/>
                    </a:cxn>
                    <a:cxn ang="0">
                      <a:pos x="205" y="78"/>
                    </a:cxn>
                    <a:cxn ang="0">
                      <a:pos x="207" y="74"/>
                    </a:cxn>
                    <a:cxn ang="0">
                      <a:pos x="207" y="63"/>
                    </a:cxn>
                    <a:cxn ang="0">
                      <a:pos x="207" y="51"/>
                    </a:cxn>
                    <a:cxn ang="0">
                      <a:pos x="205" y="42"/>
                    </a:cxn>
                    <a:cxn ang="0">
                      <a:pos x="200" y="36"/>
                    </a:cxn>
                    <a:cxn ang="0">
                      <a:pos x="194" y="31"/>
                    </a:cxn>
                    <a:cxn ang="0">
                      <a:pos x="184" y="29"/>
                    </a:cxn>
                    <a:cxn ang="0">
                      <a:pos x="171" y="27"/>
                    </a:cxn>
                    <a:cxn ang="0">
                      <a:pos x="111" y="27"/>
                    </a:cxn>
                    <a:cxn ang="0">
                      <a:pos x="54" y="25"/>
                    </a:cxn>
                    <a:cxn ang="0">
                      <a:pos x="42" y="23"/>
                    </a:cxn>
                    <a:cxn ang="0">
                      <a:pos x="31" y="22"/>
                    </a:cxn>
                    <a:cxn ang="0">
                      <a:pos x="22" y="16"/>
                    </a:cxn>
                    <a:cxn ang="0">
                      <a:pos x="16" y="12"/>
                    </a:cxn>
                    <a:cxn ang="0">
                      <a:pos x="14" y="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7" h="87">
                      <a:moveTo>
                        <a:pt x="20" y="0"/>
                      </a:move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3" y="42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12" y="47"/>
                      </a:lnTo>
                      <a:lnTo>
                        <a:pt x="16" y="49"/>
                      </a:lnTo>
                      <a:lnTo>
                        <a:pt x="22" y="51"/>
                      </a:lnTo>
                      <a:lnTo>
                        <a:pt x="27" y="51"/>
                      </a:lnTo>
                      <a:lnTo>
                        <a:pt x="34" y="51"/>
                      </a:lnTo>
                      <a:lnTo>
                        <a:pt x="43" y="51"/>
                      </a:lnTo>
                      <a:lnTo>
                        <a:pt x="94" y="53"/>
                      </a:lnTo>
                      <a:lnTo>
                        <a:pt x="144" y="54"/>
                      </a:lnTo>
                      <a:lnTo>
                        <a:pt x="153" y="54"/>
                      </a:lnTo>
                      <a:lnTo>
                        <a:pt x="160" y="56"/>
                      </a:lnTo>
                      <a:lnTo>
                        <a:pt x="167" y="56"/>
                      </a:lnTo>
                      <a:lnTo>
                        <a:pt x="174" y="56"/>
                      </a:lnTo>
                      <a:lnTo>
                        <a:pt x="180" y="58"/>
                      </a:lnTo>
                      <a:lnTo>
                        <a:pt x="184" y="60"/>
                      </a:lnTo>
                      <a:lnTo>
                        <a:pt x="189" y="62"/>
                      </a:lnTo>
                      <a:lnTo>
                        <a:pt x="193" y="65"/>
                      </a:lnTo>
                      <a:lnTo>
                        <a:pt x="194" y="67"/>
                      </a:lnTo>
                      <a:lnTo>
                        <a:pt x="196" y="71"/>
                      </a:lnTo>
                      <a:lnTo>
                        <a:pt x="196" y="73"/>
                      </a:lnTo>
                      <a:lnTo>
                        <a:pt x="198" y="76"/>
                      </a:lnTo>
                      <a:lnTo>
                        <a:pt x="198" y="80"/>
                      </a:lnTo>
                      <a:lnTo>
                        <a:pt x="200" y="82"/>
                      </a:lnTo>
                      <a:lnTo>
                        <a:pt x="200" y="85"/>
                      </a:lnTo>
                      <a:lnTo>
                        <a:pt x="198" y="87"/>
                      </a:lnTo>
                      <a:lnTo>
                        <a:pt x="202" y="85"/>
                      </a:lnTo>
                      <a:lnTo>
                        <a:pt x="204" y="83"/>
                      </a:lnTo>
                      <a:lnTo>
                        <a:pt x="205" y="80"/>
                      </a:lnTo>
                      <a:lnTo>
                        <a:pt x="205" y="78"/>
                      </a:lnTo>
                      <a:lnTo>
                        <a:pt x="207" y="76"/>
                      </a:lnTo>
                      <a:lnTo>
                        <a:pt x="207" y="74"/>
                      </a:lnTo>
                      <a:lnTo>
                        <a:pt x="207" y="71"/>
                      </a:lnTo>
                      <a:lnTo>
                        <a:pt x="207" y="63"/>
                      </a:lnTo>
                      <a:lnTo>
                        <a:pt x="207" y="56"/>
                      </a:lnTo>
                      <a:lnTo>
                        <a:pt x="207" y="51"/>
                      </a:lnTo>
                      <a:lnTo>
                        <a:pt x="205" y="45"/>
                      </a:lnTo>
                      <a:lnTo>
                        <a:pt x="205" y="42"/>
                      </a:lnTo>
                      <a:lnTo>
                        <a:pt x="204" y="38"/>
                      </a:lnTo>
                      <a:lnTo>
                        <a:pt x="200" y="36"/>
                      </a:lnTo>
                      <a:lnTo>
                        <a:pt x="198" y="32"/>
                      </a:lnTo>
                      <a:lnTo>
                        <a:pt x="194" y="31"/>
                      </a:lnTo>
                      <a:lnTo>
                        <a:pt x="191" y="31"/>
                      </a:lnTo>
                      <a:lnTo>
                        <a:pt x="184" y="29"/>
                      </a:lnTo>
                      <a:lnTo>
                        <a:pt x="178" y="29"/>
                      </a:lnTo>
                      <a:lnTo>
                        <a:pt x="171" y="27"/>
                      </a:lnTo>
                      <a:lnTo>
                        <a:pt x="160" y="27"/>
                      </a:lnTo>
                      <a:lnTo>
                        <a:pt x="111" y="27"/>
                      </a:lnTo>
                      <a:lnTo>
                        <a:pt x="67" y="27"/>
                      </a:lnTo>
                      <a:lnTo>
                        <a:pt x="54" y="25"/>
                      </a:lnTo>
                      <a:lnTo>
                        <a:pt x="47" y="25"/>
                      </a:lnTo>
                      <a:lnTo>
                        <a:pt x="42" y="23"/>
                      </a:lnTo>
                      <a:lnTo>
                        <a:pt x="36" y="22"/>
                      </a:lnTo>
                      <a:lnTo>
                        <a:pt x="31" y="22"/>
                      </a:lnTo>
                      <a:lnTo>
                        <a:pt x="25" y="20"/>
                      </a:lnTo>
                      <a:lnTo>
                        <a:pt x="22" y="16"/>
                      </a:lnTo>
                      <a:lnTo>
                        <a:pt x="20" y="14"/>
                      </a:lnTo>
                      <a:lnTo>
                        <a:pt x="16" y="12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3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408" name="Freeform 88"/>
                <p:cNvSpPr>
                  <a:spLocks/>
                </p:cNvSpPr>
                <p:nvPr/>
              </p:nvSpPr>
              <p:spPr bwMode="auto">
                <a:xfrm>
                  <a:off x="2529" y="16893"/>
                  <a:ext cx="219" cy="99"/>
                </a:xfrm>
                <a:custGeom>
                  <a:avLst/>
                  <a:gdLst/>
                  <a:ahLst/>
                  <a:cxnLst>
                    <a:cxn ang="0">
                      <a:pos x="11" y="9"/>
                    </a:cxn>
                    <a:cxn ang="0">
                      <a:pos x="4" y="17"/>
                    </a:cxn>
                    <a:cxn ang="0">
                      <a:pos x="0" y="29"/>
                    </a:cxn>
                    <a:cxn ang="0">
                      <a:pos x="2" y="42"/>
                    </a:cxn>
                    <a:cxn ang="0">
                      <a:pos x="6" y="51"/>
                    </a:cxn>
                    <a:cxn ang="0">
                      <a:pos x="13" y="57"/>
                    </a:cxn>
                    <a:cxn ang="0">
                      <a:pos x="22" y="60"/>
                    </a:cxn>
                    <a:cxn ang="0">
                      <a:pos x="40" y="62"/>
                    </a:cxn>
                    <a:cxn ang="0">
                      <a:pos x="150" y="66"/>
                    </a:cxn>
                    <a:cxn ang="0">
                      <a:pos x="173" y="68"/>
                    </a:cxn>
                    <a:cxn ang="0">
                      <a:pos x="188" y="71"/>
                    </a:cxn>
                    <a:cxn ang="0">
                      <a:pos x="195" y="75"/>
                    </a:cxn>
                    <a:cxn ang="0">
                      <a:pos x="197" y="80"/>
                    </a:cxn>
                    <a:cxn ang="0">
                      <a:pos x="199" y="88"/>
                    </a:cxn>
                    <a:cxn ang="0">
                      <a:pos x="200" y="91"/>
                    </a:cxn>
                    <a:cxn ang="0">
                      <a:pos x="200" y="97"/>
                    </a:cxn>
                    <a:cxn ang="0">
                      <a:pos x="206" y="99"/>
                    </a:cxn>
                    <a:cxn ang="0">
                      <a:pos x="213" y="95"/>
                    </a:cxn>
                    <a:cxn ang="0">
                      <a:pos x="217" y="88"/>
                    </a:cxn>
                    <a:cxn ang="0">
                      <a:pos x="219" y="84"/>
                    </a:cxn>
                    <a:cxn ang="0">
                      <a:pos x="219" y="77"/>
                    </a:cxn>
                    <a:cxn ang="0">
                      <a:pos x="219" y="57"/>
                    </a:cxn>
                    <a:cxn ang="0">
                      <a:pos x="217" y="46"/>
                    </a:cxn>
                    <a:cxn ang="0">
                      <a:pos x="211" y="38"/>
                    </a:cxn>
                    <a:cxn ang="0">
                      <a:pos x="208" y="35"/>
                    </a:cxn>
                    <a:cxn ang="0">
                      <a:pos x="200" y="31"/>
                    </a:cxn>
                    <a:cxn ang="0">
                      <a:pos x="190" y="29"/>
                    </a:cxn>
                    <a:cxn ang="0">
                      <a:pos x="177" y="28"/>
                    </a:cxn>
                    <a:cxn ang="0">
                      <a:pos x="75" y="28"/>
                    </a:cxn>
                    <a:cxn ang="0">
                      <a:pos x="55" y="26"/>
                    </a:cxn>
                    <a:cxn ang="0">
                      <a:pos x="42" y="22"/>
                    </a:cxn>
                    <a:cxn ang="0">
                      <a:pos x="31" y="18"/>
                    </a:cxn>
                    <a:cxn ang="0">
                      <a:pos x="26" y="15"/>
                    </a:cxn>
                    <a:cxn ang="0">
                      <a:pos x="29" y="11"/>
                    </a:cxn>
                    <a:cxn ang="0">
                      <a:pos x="31" y="6"/>
                    </a:cxn>
                    <a:cxn ang="0">
                      <a:pos x="28" y="0"/>
                    </a:cxn>
                    <a:cxn ang="0">
                      <a:pos x="17" y="6"/>
                    </a:cxn>
                    <a:cxn ang="0">
                      <a:pos x="20" y="24"/>
                    </a:cxn>
                    <a:cxn ang="0">
                      <a:pos x="26" y="28"/>
                    </a:cxn>
                    <a:cxn ang="0">
                      <a:pos x="37" y="33"/>
                    </a:cxn>
                    <a:cxn ang="0">
                      <a:pos x="48" y="35"/>
                    </a:cxn>
                    <a:cxn ang="0">
                      <a:pos x="60" y="37"/>
                    </a:cxn>
                    <a:cxn ang="0">
                      <a:pos x="119" y="38"/>
                    </a:cxn>
                    <a:cxn ang="0">
                      <a:pos x="184" y="40"/>
                    </a:cxn>
                    <a:cxn ang="0">
                      <a:pos x="197" y="42"/>
                    </a:cxn>
                    <a:cxn ang="0">
                      <a:pos x="200" y="42"/>
                    </a:cxn>
                    <a:cxn ang="0">
                      <a:pos x="206" y="48"/>
                    </a:cxn>
                    <a:cxn ang="0">
                      <a:pos x="206" y="53"/>
                    </a:cxn>
                    <a:cxn ang="0">
                      <a:pos x="208" y="71"/>
                    </a:cxn>
                    <a:cxn ang="0">
                      <a:pos x="206" y="71"/>
                    </a:cxn>
                    <a:cxn ang="0">
                      <a:pos x="199" y="64"/>
                    </a:cxn>
                    <a:cxn ang="0">
                      <a:pos x="190" y="60"/>
                    </a:cxn>
                    <a:cxn ang="0">
                      <a:pos x="175" y="57"/>
                    </a:cxn>
                    <a:cxn ang="0">
                      <a:pos x="151" y="55"/>
                    </a:cxn>
                    <a:cxn ang="0">
                      <a:pos x="42" y="51"/>
                    </a:cxn>
                    <a:cxn ang="0">
                      <a:pos x="24" y="49"/>
                    </a:cxn>
                    <a:cxn ang="0">
                      <a:pos x="17" y="46"/>
                    </a:cxn>
                    <a:cxn ang="0">
                      <a:pos x="13" y="40"/>
                    </a:cxn>
                    <a:cxn ang="0">
                      <a:pos x="13" y="28"/>
                    </a:cxn>
                    <a:cxn ang="0">
                      <a:pos x="17" y="18"/>
                    </a:cxn>
                  </a:cxnLst>
                  <a:rect l="0" t="0" r="r" b="b"/>
                  <a:pathLst>
                    <a:path w="219" h="99">
                      <a:moveTo>
                        <a:pt x="17" y="6"/>
                      </a:moveTo>
                      <a:lnTo>
                        <a:pt x="13" y="8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6" y="15"/>
                      </a:lnTo>
                      <a:lnTo>
                        <a:pt x="4" y="17"/>
                      </a:lnTo>
                      <a:lnTo>
                        <a:pt x="2" y="20"/>
                      </a:lnTo>
                      <a:lnTo>
                        <a:pt x="2" y="26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0" y="37"/>
                      </a:lnTo>
                      <a:lnTo>
                        <a:pt x="2" y="42"/>
                      </a:lnTo>
                      <a:lnTo>
                        <a:pt x="2" y="44"/>
                      </a:lnTo>
                      <a:lnTo>
                        <a:pt x="4" y="49"/>
                      </a:lnTo>
                      <a:lnTo>
                        <a:pt x="6" y="51"/>
                      </a:lnTo>
                      <a:lnTo>
                        <a:pt x="8" y="53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7" y="59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28" y="62"/>
                      </a:lnTo>
                      <a:lnTo>
                        <a:pt x="33" y="62"/>
                      </a:lnTo>
                      <a:lnTo>
                        <a:pt x="40" y="62"/>
                      </a:lnTo>
                      <a:lnTo>
                        <a:pt x="49" y="62"/>
                      </a:lnTo>
                      <a:lnTo>
                        <a:pt x="100" y="64"/>
                      </a:lnTo>
                      <a:lnTo>
                        <a:pt x="150" y="66"/>
                      </a:lnTo>
                      <a:lnTo>
                        <a:pt x="159" y="66"/>
                      </a:lnTo>
                      <a:lnTo>
                        <a:pt x="166" y="68"/>
                      </a:lnTo>
                      <a:lnTo>
                        <a:pt x="173" y="68"/>
                      </a:lnTo>
                      <a:lnTo>
                        <a:pt x="180" y="68"/>
                      </a:lnTo>
                      <a:lnTo>
                        <a:pt x="186" y="69"/>
                      </a:lnTo>
                      <a:lnTo>
                        <a:pt x="188" y="71"/>
                      </a:lnTo>
                      <a:lnTo>
                        <a:pt x="190" y="71"/>
                      </a:lnTo>
                      <a:lnTo>
                        <a:pt x="193" y="73"/>
                      </a:lnTo>
                      <a:lnTo>
                        <a:pt x="195" y="75"/>
                      </a:lnTo>
                      <a:lnTo>
                        <a:pt x="197" y="77"/>
                      </a:lnTo>
                      <a:lnTo>
                        <a:pt x="197" y="79"/>
                      </a:lnTo>
                      <a:lnTo>
                        <a:pt x="197" y="80"/>
                      </a:lnTo>
                      <a:lnTo>
                        <a:pt x="199" y="84"/>
                      </a:lnTo>
                      <a:lnTo>
                        <a:pt x="199" y="86"/>
                      </a:lnTo>
                      <a:lnTo>
                        <a:pt x="199" y="88"/>
                      </a:lnTo>
                      <a:lnTo>
                        <a:pt x="200" y="89"/>
                      </a:lnTo>
                      <a:lnTo>
                        <a:pt x="200" y="89"/>
                      </a:lnTo>
                      <a:lnTo>
                        <a:pt x="200" y="91"/>
                      </a:lnTo>
                      <a:lnTo>
                        <a:pt x="199" y="93"/>
                      </a:lnTo>
                      <a:lnTo>
                        <a:pt x="199" y="95"/>
                      </a:lnTo>
                      <a:lnTo>
                        <a:pt x="200" y="97"/>
                      </a:lnTo>
                      <a:lnTo>
                        <a:pt x="202" y="99"/>
                      </a:lnTo>
                      <a:lnTo>
                        <a:pt x="204" y="99"/>
                      </a:lnTo>
                      <a:lnTo>
                        <a:pt x="206" y="99"/>
                      </a:lnTo>
                      <a:lnTo>
                        <a:pt x="210" y="97"/>
                      </a:lnTo>
                      <a:lnTo>
                        <a:pt x="211" y="97"/>
                      </a:lnTo>
                      <a:lnTo>
                        <a:pt x="213" y="95"/>
                      </a:lnTo>
                      <a:lnTo>
                        <a:pt x="215" y="93"/>
                      </a:lnTo>
                      <a:lnTo>
                        <a:pt x="217" y="89"/>
                      </a:lnTo>
                      <a:lnTo>
                        <a:pt x="217" y="88"/>
                      </a:lnTo>
                      <a:lnTo>
                        <a:pt x="217" y="86"/>
                      </a:lnTo>
                      <a:lnTo>
                        <a:pt x="219" y="86"/>
                      </a:lnTo>
                      <a:lnTo>
                        <a:pt x="219" y="84"/>
                      </a:lnTo>
                      <a:lnTo>
                        <a:pt x="219" y="82"/>
                      </a:lnTo>
                      <a:lnTo>
                        <a:pt x="219" y="80"/>
                      </a:lnTo>
                      <a:lnTo>
                        <a:pt x="219" y="77"/>
                      </a:lnTo>
                      <a:lnTo>
                        <a:pt x="219" y="69"/>
                      </a:lnTo>
                      <a:lnTo>
                        <a:pt x="219" y="62"/>
                      </a:lnTo>
                      <a:lnTo>
                        <a:pt x="219" y="57"/>
                      </a:lnTo>
                      <a:lnTo>
                        <a:pt x="217" y="51"/>
                      </a:lnTo>
                      <a:lnTo>
                        <a:pt x="217" y="48"/>
                      </a:lnTo>
                      <a:lnTo>
                        <a:pt x="217" y="46"/>
                      </a:lnTo>
                      <a:lnTo>
                        <a:pt x="215" y="42"/>
                      </a:lnTo>
                      <a:lnTo>
                        <a:pt x="213" y="40"/>
                      </a:lnTo>
                      <a:lnTo>
                        <a:pt x="211" y="38"/>
                      </a:lnTo>
                      <a:lnTo>
                        <a:pt x="210" y="38"/>
                      </a:lnTo>
                      <a:lnTo>
                        <a:pt x="210" y="37"/>
                      </a:lnTo>
                      <a:lnTo>
                        <a:pt x="208" y="35"/>
                      </a:lnTo>
                      <a:lnTo>
                        <a:pt x="206" y="33"/>
                      </a:lnTo>
                      <a:lnTo>
                        <a:pt x="202" y="31"/>
                      </a:lnTo>
                      <a:lnTo>
                        <a:pt x="200" y="31"/>
                      </a:lnTo>
                      <a:lnTo>
                        <a:pt x="199" y="31"/>
                      </a:lnTo>
                      <a:lnTo>
                        <a:pt x="191" y="29"/>
                      </a:lnTo>
                      <a:lnTo>
                        <a:pt x="190" y="29"/>
                      </a:lnTo>
                      <a:lnTo>
                        <a:pt x="186" y="29"/>
                      </a:lnTo>
                      <a:lnTo>
                        <a:pt x="179" y="28"/>
                      </a:lnTo>
                      <a:lnTo>
                        <a:pt x="177" y="28"/>
                      </a:lnTo>
                      <a:lnTo>
                        <a:pt x="166" y="28"/>
                      </a:lnTo>
                      <a:lnTo>
                        <a:pt x="117" y="28"/>
                      </a:lnTo>
                      <a:lnTo>
                        <a:pt x="75" y="28"/>
                      </a:lnTo>
                      <a:lnTo>
                        <a:pt x="62" y="26"/>
                      </a:lnTo>
                      <a:lnTo>
                        <a:pt x="60" y="26"/>
                      </a:lnTo>
                      <a:lnTo>
                        <a:pt x="55" y="26"/>
                      </a:lnTo>
                      <a:lnTo>
                        <a:pt x="49" y="24"/>
                      </a:lnTo>
                      <a:lnTo>
                        <a:pt x="44" y="22"/>
                      </a:lnTo>
                      <a:lnTo>
                        <a:pt x="42" y="22"/>
                      </a:lnTo>
                      <a:lnTo>
                        <a:pt x="38" y="22"/>
                      </a:lnTo>
                      <a:lnTo>
                        <a:pt x="35" y="22"/>
                      </a:lnTo>
                      <a:lnTo>
                        <a:pt x="31" y="18"/>
                      </a:lnTo>
                      <a:lnTo>
                        <a:pt x="29" y="17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9" y="11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17" y="6"/>
                      </a:lnTo>
                      <a:lnTo>
                        <a:pt x="17" y="18"/>
                      </a:lnTo>
                      <a:lnTo>
                        <a:pt x="18" y="22"/>
                      </a:lnTo>
                      <a:lnTo>
                        <a:pt x="20" y="24"/>
                      </a:lnTo>
                      <a:lnTo>
                        <a:pt x="22" y="24"/>
                      </a:lnTo>
                      <a:lnTo>
                        <a:pt x="24" y="26"/>
                      </a:lnTo>
                      <a:lnTo>
                        <a:pt x="26" y="28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37" y="33"/>
                      </a:lnTo>
                      <a:lnTo>
                        <a:pt x="38" y="33"/>
                      </a:lnTo>
                      <a:lnTo>
                        <a:pt x="42" y="33"/>
                      </a:lnTo>
                      <a:lnTo>
                        <a:pt x="48" y="35"/>
                      </a:lnTo>
                      <a:lnTo>
                        <a:pt x="53" y="37"/>
                      </a:lnTo>
                      <a:lnTo>
                        <a:pt x="55" y="37"/>
                      </a:lnTo>
                      <a:lnTo>
                        <a:pt x="60" y="37"/>
                      </a:lnTo>
                      <a:lnTo>
                        <a:pt x="73" y="38"/>
                      </a:lnTo>
                      <a:lnTo>
                        <a:pt x="75" y="38"/>
                      </a:lnTo>
                      <a:lnTo>
                        <a:pt x="119" y="38"/>
                      </a:lnTo>
                      <a:lnTo>
                        <a:pt x="168" y="38"/>
                      </a:lnTo>
                      <a:lnTo>
                        <a:pt x="177" y="38"/>
                      </a:lnTo>
                      <a:lnTo>
                        <a:pt x="184" y="40"/>
                      </a:lnTo>
                      <a:lnTo>
                        <a:pt x="186" y="40"/>
                      </a:lnTo>
                      <a:lnTo>
                        <a:pt x="190" y="40"/>
                      </a:lnTo>
                      <a:lnTo>
                        <a:pt x="197" y="42"/>
                      </a:lnTo>
                      <a:lnTo>
                        <a:pt x="199" y="42"/>
                      </a:lnTo>
                      <a:lnTo>
                        <a:pt x="200" y="42"/>
                      </a:lnTo>
                      <a:lnTo>
                        <a:pt x="200" y="42"/>
                      </a:lnTo>
                      <a:lnTo>
                        <a:pt x="202" y="46"/>
                      </a:lnTo>
                      <a:lnTo>
                        <a:pt x="204" y="48"/>
                      </a:lnTo>
                      <a:lnTo>
                        <a:pt x="206" y="48"/>
                      </a:lnTo>
                      <a:lnTo>
                        <a:pt x="206" y="48"/>
                      </a:lnTo>
                      <a:lnTo>
                        <a:pt x="206" y="49"/>
                      </a:lnTo>
                      <a:lnTo>
                        <a:pt x="206" y="53"/>
                      </a:lnTo>
                      <a:lnTo>
                        <a:pt x="208" y="59"/>
                      </a:lnTo>
                      <a:lnTo>
                        <a:pt x="208" y="64"/>
                      </a:lnTo>
                      <a:lnTo>
                        <a:pt x="208" y="71"/>
                      </a:lnTo>
                      <a:lnTo>
                        <a:pt x="208" y="77"/>
                      </a:lnTo>
                      <a:lnTo>
                        <a:pt x="206" y="73"/>
                      </a:lnTo>
                      <a:lnTo>
                        <a:pt x="206" y="71"/>
                      </a:lnTo>
                      <a:lnTo>
                        <a:pt x="204" y="69"/>
                      </a:lnTo>
                      <a:lnTo>
                        <a:pt x="200" y="66"/>
                      </a:lnTo>
                      <a:lnTo>
                        <a:pt x="199" y="64"/>
                      </a:lnTo>
                      <a:lnTo>
                        <a:pt x="197" y="62"/>
                      </a:lnTo>
                      <a:lnTo>
                        <a:pt x="191" y="60"/>
                      </a:lnTo>
                      <a:lnTo>
                        <a:pt x="190" y="60"/>
                      </a:lnTo>
                      <a:lnTo>
                        <a:pt x="188" y="59"/>
                      </a:lnTo>
                      <a:lnTo>
                        <a:pt x="182" y="57"/>
                      </a:lnTo>
                      <a:lnTo>
                        <a:pt x="175" y="57"/>
                      </a:lnTo>
                      <a:lnTo>
                        <a:pt x="168" y="57"/>
                      </a:lnTo>
                      <a:lnTo>
                        <a:pt x="160" y="55"/>
                      </a:lnTo>
                      <a:lnTo>
                        <a:pt x="151" y="55"/>
                      </a:lnTo>
                      <a:lnTo>
                        <a:pt x="102" y="53"/>
                      </a:lnTo>
                      <a:lnTo>
                        <a:pt x="51" y="51"/>
                      </a:lnTo>
                      <a:lnTo>
                        <a:pt x="42" y="51"/>
                      </a:lnTo>
                      <a:lnTo>
                        <a:pt x="35" y="51"/>
                      </a:lnTo>
                      <a:lnTo>
                        <a:pt x="29" y="51"/>
                      </a:lnTo>
                      <a:lnTo>
                        <a:pt x="24" y="49"/>
                      </a:lnTo>
                      <a:lnTo>
                        <a:pt x="22" y="49"/>
                      </a:lnTo>
                      <a:lnTo>
                        <a:pt x="18" y="48"/>
                      </a:lnTo>
                      <a:lnTo>
                        <a:pt x="17" y="46"/>
                      </a:lnTo>
                      <a:lnTo>
                        <a:pt x="15" y="44"/>
                      </a:lnTo>
                      <a:lnTo>
                        <a:pt x="13" y="42"/>
                      </a:lnTo>
                      <a:lnTo>
                        <a:pt x="13" y="40"/>
                      </a:lnTo>
                      <a:lnTo>
                        <a:pt x="11" y="35"/>
                      </a:lnTo>
                      <a:lnTo>
                        <a:pt x="11" y="31"/>
                      </a:lnTo>
                      <a:lnTo>
                        <a:pt x="13" y="28"/>
                      </a:lnTo>
                      <a:lnTo>
                        <a:pt x="13" y="22"/>
                      </a:lnTo>
                      <a:lnTo>
                        <a:pt x="15" y="20"/>
                      </a:lnTo>
                      <a:lnTo>
                        <a:pt x="17" y="18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409" name="Group 89"/>
              <p:cNvGrpSpPr>
                <a:grpSpLocks/>
              </p:cNvGrpSpPr>
              <p:nvPr/>
            </p:nvGrpSpPr>
            <p:grpSpPr bwMode="auto">
              <a:xfrm>
                <a:off x="2483" y="1561"/>
                <a:ext cx="230" cy="104"/>
                <a:chOff x="2549" y="17019"/>
                <a:chExt cx="199" cy="113"/>
              </a:xfrm>
            </p:grpSpPr>
            <p:sp>
              <p:nvSpPr>
                <p:cNvPr id="184410" name="Freeform 90"/>
                <p:cNvSpPr>
                  <a:spLocks/>
                </p:cNvSpPr>
                <p:nvPr/>
              </p:nvSpPr>
              <p:spPr bwMode="auto">
                <a:xfrm>
                  <a:off x="2555" y="17024"/>
                  <a:ext cx="187" cy="102"/>
                </a:xfrm>
                <a:custGeom>
                  <a:avLst/>
                  <a:gdLst/>
                  <a:ahLst/>
                  <a:cxnLst>
                    <a:cxn ang="0">
                      <a:pos x="111" y="39"/>
                    </a:cxn>
                    <a:cxn ang="0">
                      <a:pos x="122" y="33"/>
                    </a:cxn>
                    <a:cxn ang="0">
                      <a:pos x="134" y="28"/>
                    </a:cxn>
                    <a:cxn ang="0">
                      <a:pos x="144" y="22"/>
                    </a:cxn>
                    <a:cxn ang="0">
                      <a:pos x="153" y="19"/>
                    </a:cxn>
                    <a:cxn ang="0">
                      <a:pos x="156" y="13"/>
                    </a:cxn>
                    <a:cxn ang="0">
                      <a:pos x="160" y="9"/>
                    </a:cxn>
                    <a:cxn ang="0">
                      <a:pos x="162" y="6"/>
                    </a:cxn>
                    <a:cxn ang="0">
                      <a:pos x="162" y="0"/>
                    </a:cxn>
                    <a:cxn ang="0">
                      <a:pos x="169" y="0"/>
                    </a:cxn>
                    <a:cxn ang="0">
                      <a:pos x="174" y="4"/>
                    </a:cxn>
                    <a:cxn ang="0">
                      <a:pos x="180" y="6"/>
                    </a:cxn>
                    <a:cxn ang="0">
                      <a:pos x="182" y="9"/>
                    </a:cxn>
                    <a:cxn ang="0">
                      <a:pos x="184" y="13"/>
                    </a:cxn>
                    <a:cxn ang="0">
                      <a:pos x="185" y="19"/>
                    </a:cxn>
                    <a:cxn ang="0">
                      <a:pos x="187" y="20"/>
                    </a:cxn>
                    <a:cxn ang="0">
                      <a:pos x="187" y="24"/>
                    </a:cxn>
                    <a:cxn ang="0">
                      <a:pos x="187" y="28"/>
                    </a:cxn>
                    <a:cxn ang="0">
                      <a:pos x="184" y="31"/>
                    </a:cxn>
                    <a:cxn ang="0">
                      <a:pos x="180" y="35"/>
                    </a:cxn>
                    <a:cxn ang="0">
                      <a:pos x="174" y="39"/>
                    </a:cxn>
                    <a:cxn ang="0">
                      <a:pos x="169" y="40"/>
                    </a:cxn>
                    <a:cxn ang="0">
                      <a:pos x="107" y="68"/>
                    </a:cxn>
                    <a:cxn ang="0">
                      <a:pos x="49" y="90"/>
                    </a:cxn>
                    <a:cxn ang="0">
                      <a:pos x="42" y="93"/>
                    </a:cxn>
                    <a:cxn ang="0">
                      <a:pos x="36" y="95"/>
                    </a:cxn>
                    <a:cxn ang="0">
                      <a:pos x="32" y="97"/>
                    </a:cxn>
                    <a:cxn ang="0">
                      <a:pos x="31" y="99"/>
                    </a:cxn>
                    <a:cxn ang="0">
                      <a:pos x="31" y="102"/>
                    </a:cxn>
                    <a:cxn ang="0">
                      <a:pos x="16" y="99"/>
                    </a:cxn>
                    <a:cxn ang="0">
                      <a:pos x="7" y="97"/>
                    </a:cxn>
                    <a:cxn ang="0">
                      <a:pos x="3" y="93"/>
                    </a:cxn>
                    <a:cxn ang="0">
                      <a:pos x="2" y="91"/>
                    </a:cxn>
                    <a:cxn ang="0">
                      <a:pos x="0" y="88"/>
                    </a:cxn>
                    <a:cxn ang="0">
                      <a:pos x="0" y="84"/>
                    </a:cxn>
                    <a:cxn ang="0">
                      <a:pos x="2" y="82"/>
                    </a:cxn>
                    <a:cxn ang="0">
                      <a:pos x="3" y="79"/>
                    </a:cxn>
                    <a:cxn ang="0">
                      <a:pos x="7" y="79"/>
                    </a:cxn>
                    <a:cxn ang="0">
                      <a:pos x="12" y="77"/>
                    </a:cxn>
                    <a:cxn ang="0">
                      <a:pos x="22" y="73"/>
                    </a:cxn>
                    <a:cxn ang="0">
                      <a:pos x="32" y="68"/>
                    </a:cxn>
                    <a:cxn ang="0">
                      <a:pos x="45" y="64"/>
                    </a:cxn>
                    <a:cxn ang="0">
                      <a:pos x="111" y="39"/>
                    </a:cxn>
                    <a:cxn ang="0">
                      <a:pos x="111" y="39"/>
                    </a:cxn>
                  </a:cxnLst>
                  <a:rect l="0" t="0" r="r" b="b"/>
                  <a:pathLst>
                    <a:path w="187" h="102">
                      <a:moveTo>
                        <a:pt x="111" y="39"/>
                      </a:moveTo>
                      <a:lnTo>
                        <a:pt x="122" y="33"/>
                      </a:lnTo>
                      <a:lnTo>
                        <a:pt x="134" y="28"/>
                      </a:lnTo>
                      <a:lnTo>
                        <a:pt x="144" y="22"/>
                      </a:lnTo>
                      <a:lnTo>
                        <a:pt x="153" y="19"/>
                      </a:lnTo>
                      <a:lnTo>
                        <a:pt x="156" y="13"/>
                      </a:lnTo>
                      <a:lnTo>
                        <a:pt x="160" y="9"/>
                      </a:lnTo>
                      <a:lnTo>
                        <a:pt x="162" y="6"/>
                      </a:lnTo>
                      <a:lnTo>
                        <a:pt x="162" y="0"/>
                      </a:lnTo>
                      <a:lnTo>
                        <a:pt x="169" y="0"/>
                      </a:lnTo>
                      <a:lnTo>
                        <a:pt x="174" y="4"/>
                      </a:lnTo>
                      <a:lnTo>
                        <a:pt x="180" y="6"/>
                      </a:lnTo>
                      <a:lnTo>
                        <a:pt x="182" y="9"/>
                      </a:lnTo>
                      <a:lnTo>
                        <a:pt x="184" y="13"/>
                      </a:lnTo>
                      <a:lnTo>
                        <a:pt x="185" y="19"/>
                      </a:lnTo>
                      <a:lnTo>
                        <a:pt x="187" y="20"/>
                      </a:lnTo>
                      <a:lnTo>
                        <a:pt x="187" y="24"/>
                      </a:lnTo>
                      <a:lnTo>
                        <a:pt x="187" y="28"/>
                      </a:lnTo>
                      <a:lnTo>
                        <a:pt x="184" y="31"/>
                      </a:lnTo>
                      <a:lnTo>
                        <a:pt x="180" y="35"/>
                      </a:lnTo>
                      <a:lnTo>
                        <a:pt x="174" y="39"/>
                      </a:lnTo>
                      <a:lnTo>
                        <a:pt x="169" y="40"/>
                      </a:lnTo>
                      <a:lnTo>
                        <a:pt x="107" y="68"/>
                      </a:lnTo>
                      <a:lnTo>
                        <a:pt x="49" y="90"/>
                      </a:lnTo>
                      <a:lnTo>
                        <a:pt x="42" y="93"/>
                      </a:lnTo>
                      <a:lnTo>
                        <a:pt x="36" y="95"/>
                      </a:lnTo>
                      <a:lnTo>
                        <a:pt x="32" y="97"/>
                      </a:lnTo>
                      <a:lnTo>
                        <a:pt x="31" y="99"/>
                      </a:lnTo>
                      <a:lnTo>
                        <a:pt x="31" y="102"/>
                      </a:lnTo>
                      <a:lnTo>
                        <a:pt x="16" y="99"/>
                      </a:lnTo>
                      <a:lnTo>
                        <a:pt x="7" y="97"/>
                      </a:lnTo>
                      <a:lnTo>
                        <a:pt x="3" y="93"/>
                      </a:lnTo>
                      <a:lnTo>
                        <a:pt x="2" y="91"/>
                      </a:lnTo>
                      <a:lnTo>
                        <a:pt x="0" y="88"/>
                      </a:lnTo>
                      <a:lnTo>
                        <a:pt x="0" y="84"/>
                      </a:lnTo>
                      <a:lnTo>
                        <a:pt x="2" y="82"/>
                      </a:lnTo>
                      <a:lnTo>
                        <a:pt x="3" y="79"/>
                      </a:lnTo>
                      <a:lnTo>
                        <a:pt x="7" y="79"/>
                      </a:lnTo>
                      <a:lnTo>
                        <a:pt x="12" y="77"/>
                      </a:lnTo>
                      <a:lnTo>
                        <a:pt x="22" y="73"/>
                      </a:lnTo>
                      <a:lnTo>
                        <a:pt x="32" y="68"/>
                      </a:lnTo>
                      <a:lnTo>
                        <a:pt x="45" y="64"/>
                      </a:lnTo>
                      <a:lnTo>
                        <a:pt x="111" y="39"/>
                      </a:lnTo>
                      <a:lnTo>
                        <a:pt x="111" y="3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411" name="Freeform 91"/>
                <p:cNvSpPr>
                  <a:spLocks/>
                </p:cNvSpPr>
                <p:nvPr/>
              </p:nvSpPr>
              <p:spPr bwMode="auto">
                <a:xfrm>
                  <a:off x="2549" y="17019"/>
                  <a:ext cx="199" cy="113"/>
                </a:xfrm>
                <a:custGeom>
                  <a:avLst/>
                  <a:gdLst/>
                  <a:ahLst/>
                  <a:cxnLst>
                    <a:cxn ang="0">
                      <a:pos x="142" y="38"/>
                    </a:cxn>
                    <a:cxn ang="0">
                      <a:pos x="151" y="33"/>
                    </a:cxn>
                    <a:cxn ang="0">
                      <a:pos x="162" y="29"/>
                    </a:cxn>
                    <a:cxn ang="0">
                      <a:pos x="168" y="22"/>
                    </a:cxn>
                    <a:cxn ang="0">
                      <a:pos x="171" y="18"/>
                    </a:cxn>
                    <a:cxn ang="0">
                      <a:pos x="173" y="13"/>
                    </a:cxn>
                    <a:cxn ang="0">
                      <a:pos x="175" y="11"/>
                    </a:cxn>
                    <a:cxn ang="0">
                      <a:pos x="180" y="14"/>
                    </a:cxn>
                    <a:cxn ang="0">
                      <a:pos x="184" y="20"/>
                    </a:cxn>
                    <a:cxn ang="0">
                      <a:pos x="188" y="27"/>
                    </a:cxn>
                    <a:cxn ang="0">
                      <a:pos x="188" y="29"/>
                    </a:cxn>
                    <a:cxn ang="0">
                      <a:pos x="186" y="34"/>
                    </a:cxn>
                    <a:cxn ang="0">
                      <a:pos x="179" y="38"/>
                    </a:cxn>
                    <a:cxn ang="0">
                      <a:pos x="113" y="67"/>
                    </a:cxn>
                    <a:cxn ang="0">
                      <a:pos x="53" y="91"/>
                    </a:cxn>
                    <a:cxn ang="0">
                      <a:pos x="42" y="95"/>
                    </a:cxn>
                    <a:cxn ang="0">
                      <a:pos x="37" y="98"/>
                    </a:cxn>
                    <a:cxn ang="0">
                      <a:pos x="33" y="102"/>
                    </a:cxn>
                    <a:cxn ang="0">
                      <a:pos x="15" y="96"/>
                    </a:cxn>
                    <a:cxn ang="0">
                      <a:pos x="11" y="93"/>
                    </a:cxn>
                    <a:cxn ang="0">
                      <a:pos x="13" y="91"/>
                    </a:cxn>
                    <a:cxn ang="0">
                      <a:pos x="15" y="89"/>
                    </a:cxn>
                    <a:cxn ang="0">
                      <a:pos x="29" y="84"/>
                    </a:cxn>
                    <a:cxn ang="0">
                      <a:pos x="53" y="74"/>
                    </a:cxn>
                    <a:cxn ang="0">
                      <a:pos x="130" y="44"/>
                    </a:cxn>
                    <a:cxn ang="0">
                      <a:pos x="51" y="64"/>
                    </a:cxn>
                    <a:cxn ang="0">
                      <a:pos x="28" y="73"/>
                    </a:cxn>
                    <a:cxn ang="0">
                      <a:pos x="13" y="78"/>
                    </a:cxn>
                    <a:cxn ang="0">
                      <a:pos x="9" y="78"/>
                    </a:cxn>
                    <a:cxn ang="0">
                      <a:pos x="6" y="82"/>
                    </a:cxn>
                    <a:cxn ang="0">
                      <a:pos x="2" y="87"/>
                    </a:cxn>
                    <a:cxn ang="0">
                      <a:pos x="0" y="91"/>
                    </a:cxn>
                    <a:cxn ang="0">
                      <a:pos x="2" y="96"/>
                    </a:cxn>
                    <a:cxn ang="0">
                      <a:pos x="6" y="102"/>
                    </a:cxn>
                    <a:cxn ang="0">
                      <a:pos x="11" y="107"/>
                    </a:cxn>
                    <a:cxn ang="0">
                      <a:pos x="22" y="109"/>
                    </a:cxn>
                    <a:cxn ang="0">
                      <a:pos x="38" y="113"/>
                    </a:cxn>
                    <a:cxn ang="0">
                      <a:pos x="42" y="111"/>
                    </a:cxn>
                    <a:cxn ang="0">
                      <a:pos x="42" y="107"/>
                    </a:cxn>
                    <a:cxn ang="0">
                      <a:pos x="49" y="104"/>
                    </a:cxn>
                    <a:cxn ang="0">
                      <a:pos x="57" y="100"/>
                    </a:cxn>
                    <a:cxn ang="0">
                      <a:pos x="177" y="51"/>
                    </a:cxn>
                    <a:cxn ang="0">
                      <a:pos x="184" y="49"/>
                    </a:cxn>
                    <a:cxn ang="0">
                      <a:pos x="191" y="44"/>
                    </a:cxn>
                    <a:cxn ang="0">
                      <a:pos x="199" y="36"/>
                    </a:cxn>
                    <a:cxn ang="0">
                      <a:pos x="199" y="31"/>
                    </a:cxn>
                    <a:cxn ang="0">
                      <a:pos x="199" y="25"/>
                    </a:cxn>
                    <a:cxn ang="0">
                      <a:pos x="197" y="22"/>
                    </a:cxn>
                    <a:cxn ang="0">
                      <a:pos x="193" y="14"/>
                    </a:cxn>
                    <a:cxn ang="0">
                      <a:pos x="191" y="9"/>
                    </a:cxn>
                    <a:cxn ang="0">
                      <a:pos x="188" y="5"/>
                    </a:cxn>
                    <a:cxn ang="0">
                      <a:pos x="179" y="2"/>
                    </a:cxn>
                    <a:cxn ang="0">
                      <a:pos x="170" y="0"/>
                    </a:cxn>
                    <a:cxn ang="0">
                      <a:pos x="166" y="2"/>
                    </a:cxn>
                    <a:cxn ang="0">
                      <a:pos x="162" y="5"/>
                    </a:cxn>
                    <a:cxn ang="0">
                      <a:pos x="162" y="11"/>
                    </a:cxn>
                    <a:cxn ang="0">
                      <a:pos x="160" y="14"/>
                    </a:cxn>
                    <a:cxn ang="0">
                      <a:pos x="155" y="20"/>
                    </a:cxn>
                    <a:cxn ang="0">
                      <a:pos x="148" y="24"/>
                    </a:cxn>
                    <a:cxn ang="0">
                      <a:pos x="128" y="33"/>
                    </a:cxn>
                    <a:cxn ang="0">
                      <a:pos x="130" y="44"/>
                    </a:cxn>
                  </a:cxnLst>
                  <a:rect l="0" t="0" r="r" b="b"/>
                  <a:pathLst>
                    <a:path w="199" h="113">
                      <a:moveTo>
                        <a:pt x="130" y="44"/>
                      </a:moveTo>
                      <a:lnTo>
                        <a:pt x="142" y="38"/>
                      </a:lnTo>
                      <a:lnTo>
                        <a:pt x="144" y="38"/>
                      </a:lnTo>
                      <a:lnTo>
                        <a:pt x="151" y="33"/>
                      </a:lnTo>
                      <a:lnTo>
                        <a:pt x="160" y="29"/>
                      </a:lnTo>
                      <a:lnTo>
                        <a:pt x="162" y="29"/>
                      </a:lnTo>
                      <a:lnTo>
                        <a:pt x="164" y="27"/>
                      </a:lnTo>
                      <a:lnTo>
                        <a:pt x="168" y="22"/>
                      </a:lnTo>
                      <a:lnTo>
                        <a:pt x="170" y="20"/>
                      </a:lnTo>
                      <a:lnTo>
                        <a:pt x="171" y="18"/>
                      </a:lnTo>
                      <a:lnTo>
                        <a:pt x="173" y="14"/>
                      </a:lnTo>
                      <a:lnTo>
                        <a:pt x="173" y="13"/>
                      </a:lnTo>
                      <a:lnTo>
                        <a:pt x="173" y="11"/>
                      </a:lnTo>
                      <a:lnTo>
                        <a:pt x="175" y="11"/>
                      </a:lnTo>
                      <a:lnTo>
                        <a:pt x="179" y="14"/>
                      </a:lnTo>
                      <a:lnTo>
                        <a:pt x="180" y="14"/>
                      </a:lnTo>
                      <a:lnTo>
                        <a:pt x="182" y="16"/>
                      </a:lnTo>
                      <a:lnTo>
                        <a:pt x="184" y="20"/>
                      </a:lnTo>
                      <a:lnTo>
                        <a:pt x="186" y="25"/>
                      </a:lnTo>
                      <a:lnTo>
                        <a:pt x="188" y="27"/>
                      </a:lnTo>
                      <a:lnTo>
                        <a:pt x="188" y="27"/>
                      </a:lnTo>
                      <a:lnTo>
                        <a:pt x="188" y="29"/>
                      </a:lnTo>
                      <a:lnTo>
                        <a:pt x="188" y="31"/>
                      </a:lnTo>
                      <a:lnTo>
                        <a:pt x="186" y="34"/>
                      </a:lnTo>
                      <a:lnTo>
                        <a:pt x="184" y="36"/>
                      </a:lnTo>
                      <a:lnTo>
                        <a:pt x="179" y="38"/>
                      </a:lnTo>
                      <a:lnTo>
                        <a:pt x="175" y="40"/>
                      </a:lnTo>
                      <a:lnTo>
                        <a:pt x="113" y="67"/>
                      </a:lnTo>
                      <a:lnTo>
                        <a:pt x="55" y="89"/>
                      </a:lnTo>
                      <a:lnTo>
                        <a:pt x="53" y="91"/>
                      </a:lnTo>
                      <a:lnTo>
                        <a:pt x="48" y="93"/>
                      </a:lnTo>
                      <a:lnTo>
                        <a:pt x="42" y="95"/>
                      </a:lnTo>
                      <a:lnTo>
                        <a:pt x="40" y="96"/>
                      </a:lnTo>
                      <a:lnTo>
                        <a:pt x="37" y="98"/>
                      </a:lnTo>
                      <a:lnTo>
                        <a:pt x="35" y="100"/>
                      </a:lnTo>
                      <a:lnTo>
                        <a:pt x="33" y="102"/>
                      </a:lnTo>
                      <a:lnTo>
                        <a:pt x="24" y="98"/>
                      </a:lnTo>
                      <a:lnTo>
                        <a:pt x="15" y="96"/>
                      </a:lnTo>
                      <a:lnTo>
                        <a:pt x="13" y="95"/>
                      </a:lnTo>
                      <a:lnTo>
                        <a:pt x="11" y="93"/>
                      </a:lnTo>
                      <a:lnTo>
                        <a:pt x="11" y="91"/>
                      </a:lnTo>
                      <a:lnTo>
                        <a:pt x="13" y="91"/>
                      </a:lnTo>
                      <a:lnTo>
                        <a:pt x="13" y="89"/>
                      </a:lnTo>
                      <a:lnTo>
                        <a:pt x="15" y="89"/>
                      </a:lnTo>
                      <a:lnTo>
                        <a:pt x="20" y="87"/>
                      </a:lnTo>
                      <a:lnTo>
                        <a:pt x="29" y="84"/>
                      </a:lnTo>
                      <a:lnTo>
                        <a:pt x="40" y="78"/>
                      </a:lnTo>
                      <a:lnTo>
                        <a:pt x="53" y="74"/>
                      </a:lnTo>
                      <a:lnTo>
                        <a:pt x="119" y="49"/>
                      </a:lnTo>
                      <a:lnTo>
                        <a:pt x="130" y="44"/>
                      </a:lnTo>
                      <a:lnTo>
                        <a:pt x="117" y="38"/>
                      </a:lnTo>
                      <a:lnTo>
                        <a:pt x="51" y="64"/>
                      </a:lnTo>
                      <a:lnTo>
                        <a:pt x="38" y="67"/>
                      </a:lnTo>
                      <a:lnTo>
                        <a:pt x="28" y="73"/>
                      </a:lnTo>
                      <a:lnTo>
                        <a:pt x="18" y="76"/>
                      </a:lnTo>
                      <a:lnTo>
                        <a:pt x="13" y="78"/>
                      </a:lnTo>
                      <a:lnTo>
                        <a:pt x="11" y="78"/>
                      </a:lnTo>
                      <a:lnTo>
                        <a:pt x="9" y="78"/>
                      </a:lnTo>
                      <a:lnTo>
                        <a:pt x="8" y="80"/>
                      </a:lnTo>
                      <a:lnTo>
                        <a:pt x="6" y="82"/>
                      </a:lnTo>
                      <a:lnTo>
                        <a:pt x="4" y="85"/>
                      </a:lnTo>
                      <a:lnTo>
                        <a:pt x="2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0" y="95"/>
                      </a:lnTo>
                      <a:lnTo>
                        <a:pt x="2" y="96"/>
                      </a:lnTo>
                      <a:lnTo>
                        <a:pt x="4" y="100"/>
                      </a:lnTo>
                      <a:lnTo>
                        <a:pt x="6" y="102"/>
                      </a:lnTo>
                      <a:lnTo>
                        <a:pt x="8" y="104"/>
                      </a:lnTo>
                      <a:lnTo>
                        <a:pt x="11" y="107"/>
                      </a:lnTo>
                      <a:lnTo>
                        <a:pt x="13" y="107"/>
                      </a:lnTo>
                      <a:lnTo>
                        <a:pt x="22" y="109"/>
                      </a:lnTo>
                      <a:lnTo>
                        <a:pt x="37" y="113"/>
                      </a:lnTo>
                      <a:lnTo>
                        <a:pt x="38" y="113"/>
                      </a:lnTo>
                      <a:lnTo>
                        <a:pt x="40" y="113"/>
                      </a:lnTo>
                      <a:lnTo>
                        <a:pt x="42" y="111"/>
                      </a:lnTo>
                      <a:lnTo>
                        <a:pt x="42" y="109"/>
                      </a:lnTo>
                      <a:lnTo>
                        <a:pt x="42" y="107"/>
                      </a:lnTo>
                      <a:lnTo>
                        <a:pt x="44" y="105"/>
                      </a:lnTo>
                      <a:lnTo>
                        <a:pt x="49" y="104"/>
                      </a:lnTo>
                      <a:lnTo>
                        <a:pt x="51" y="104"/>
                      </a:lnTo>
                      <a:lnTo>
                        <a:pt x="57" y="100"/>
                      </a:lnTo>
                      <a:lnTo>
                        <a:pt x="115" y="78"/>
                      </a:lnTo>
                      <a:lnTo>
                        <a:pt x="177" y="51"/>
                      </a:lnTo>
                      <a:lnTo>
                        <a:pt x="182" y="49"/>
                      </a:lnTo>
                      <a:lnTo>
                        <a:pt x="184" y="49"/>
                      </a:lnTo>
                      <a:lnTo>
                        <a:pt x="190" y="45"/>
                      </a:lnTo>
                      <a:lnTo>
                        <a:pt x="191" y="44"/>
                      </a:lnTo>
                      <a:lnTo>
                        <a:pt x="195" y="40"/>
                      </a:lnTo>
                      <a:lnTo>
                        <a:pt x="199" y="36"/>
                      </a:lnTo>
                      <a:lnTo>
                        <a:pt x="199" y="34"/>
                      </a:lnTo>
                      <a:lnTo>
                        <a:pt x="199" y="31"/>
                      </a:lnTo>
                      <a:lnTo>
                        <a:pt x="199" y="27"/>
                      </a:lnTo>
                      <a:lnTo>
                        <a:pt x="199" y="25"/>
                      </a:lnTo>
                      <a:lnTo>
                        <a:pt x="199" y="24"/>
                      </a:lnTo>
                      <a:lnTo>
                        <a:pt x="197" y="22"/>
                      </a:lnTo>
                      <a:lnTo>
                        <a:pt x="195" y="18"/>
                      </a:lnTo>
                      <a:lnTo>
                        <a:pt x="193" y="14"/>
                      </a:lnTo>
                      <a:lnTo>
                        <a:pt x="191" y="11"/>
                      </a:lnTo>
                      <a:lnTo>
                        <a:pt x="191" y="9"/>
                      </a:lnTo>
                      <a:lnTo>
                        <a:pt x="190" y="7"/>
                      </a:lnTo>
                      <a:lnTo>
                        <a:pt x="188" y="5"/>
                      </a:lnTo>
                      <a:lnTo>
                        <a:pt x="182" y="4"/>
                      </a:lnTo>
                      <a:lnTo>
                        <a:pt x="179" y="2"/>
                      </a:lnTo>
                      <a:lnTo>
                        <a:pt x="177" y="0"/>
                      </a:lnTo>
                      <a:lnTo>
                        <a:pt x="170" y="0"/>
                      </a:lnTo>
                      <a:lnTo>
                        <a:pt x="168" y="0"/>
                      </a:lnTo>
                      <a:lnTo>
                        <a:pt x="166" y="2"/>
                      </a:lnTo>
                      <a:lnTo>
                        <a:pt x="164" y="4"/>
                      </a:lnTo>
                      <a:lnTo>
                        <a:pt x="162" y="5"/>
                      </a:lnTo>
                      <a:lnTo>
                        <a:pt x="162" y="7"/>
                      </a:lnTo>
                      <a:lnTo>
                        <a:pt x="162" y="11"/>
                      </a:lnTo>
                      <a:lnTo>
                        <a:pt x="162" y="13"/>
                      </a:lnTo>
                      <a:lnTo>
                        <a:pt x="160" y="14"/>
                      </a:lnTo>
                      <a:lnTo>
                        <a:pt x="159" y="16"/>
                      </a:lnTo>
                      <a:lnTo>
                        <a:pt x="155" y="20"/>
                      </a:lnTo>
                      <a:lnTo>
                        <a:pt x="150" y="22"/>
                      </a:lnTo>
                      <a:lnTo>
                        <a:pt x="148" y="24"/>
                      </a:lnTo>
                      <a:lnTo>
                        <a:pt x="139" y="27"/>
                      </a:lnTo>
                      <a:lnTo>
                        <a:pt x="128" y="33"/>
                      </a:lnTo>
                      <a:lnTo>
                        <a:pt x="117" y="38"/>
                      </a:lnTo>
                      <a:lnTo>
                        <a:pt x="130" y="4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412" name="Group 92"/>
              <p:cNvGrpSpPr>
                <a:grpSpLocks/>
              </p:cNvGrpSpPr>
              <p:nvPr/>
            </p:nvGrpSpPr>
            <p:grpSpPr bwMode="auto">
              <a:xfrm>
                <a:off x="2463" y="1571"/>
                <a:ext cx="256" cy="88"/>
                <a:chOff x="2531" y="17030"/>
                <a:chExt cx="222" cy="96"/>
              </a:xfrm>
            </p:grpSpPr>
            <p:sp>
              <p:nvSpPr>
                <p:cNvPr id="184413" name="Freeform 93"/>
                <p:cNvSpPr>
                  <a:spLocks/>
                </p:cNvSpPr>
                <p:nvPr/>
              </p:nvSpPr>
              <p:spPr bwMode="auto">
                <a:xfrm>
                  <a:off x="2537" y="17035"/>
                  <a:ext cx="211" cy="86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5" y="9"/>
                    </a:cxn>
                    <a:cxn ang="0">
                      <a:pos x="1" y="15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3" y="40"/>
                    </a:cxn>
                    <a:cxn ang="0">
                      <a:pos x="7" y="46"/>
                    </a:cxn>
                    <a:cxn ang="0">
                      <a:pos x="14" y="48"/>
                    </a:cxn>
                    <a:cxn ang="0">
                      <a:pos x="27" y="51"/>
                    </a:cxn>
                    <a:cxn ang="0">
                      <a:pos x="43" y="53"/>
                    </a:cxn>
                    <a:cxn ang="0">
                      <a:pos x="145" y="53"/>
                    </a:cxn>
                    <a:cxn ang="0">
                      <a:pos x="162" y="55"/>
                    </a:cxn>
                    <a:cxn ang="0">
                      <a:pos x="176" y="58"/>
                    </a:cxn>
                    <a:cxn ang="0">
                      <a:pos x="187" y="60"/>
                    </a:cxn>
                    <a:cxn ang="0">
                      <a:pos x="194" y="64"/>
                    </a:cxn>
                    <a:cxn ang="0">
                      <a:pos x="200" y="69"/>
                    </a:cxn>
                    <a:cxn ang="0">
                      <a:pos x="202" y="77"/>
                    </a:cxn>
                    <a:cxn ang="0">
                      <a:pos x="203" y="82"/>
                    </a:cxn>
                    <a:cxn ang="0">
                      <a:pos x="202" y="86"/>
                    </a:cxn>
                    <a:cxn ang="0">
                      <a:pos x="205" y="82"/>
                    </a:cxn>
                    <a:cxn ang="0">
                      <a:pos x="209" y="79"/>
                    </a:cxn>
                    <a:cxn ang="0">
                      <a:pos x="211" y="73"/>
                    </a:cxn>
                    <a:cxn ang="0">
                      <a:pos x="211" y="64"/>
                    </a:cxn>
                    <a:cxn ang="0">
                      <a:pos x="211" y="51"/>
                    </a:cxn>
                    <a:cxn ang="0">
                      <a:pos x="209" y="42"/>
                    </a:cxn>
                    <a:cxn ang="0">
                      <a:pos x="203" y="35"/>
                    </a:cxn>
                    <a:cxn ang="0">
                      <a:pos x="198" y="33"/>
                    </a:cxn>
                    <a:cxn ang="0">
                      <a:pos x="187" y="29"/>
                    </a:cxn>
                    <a:cxn ang="0">
                      <a:pos x="172" y="28"/>
                    </a:cxn>
                    <a:cxn ang="0">
                      <a:pos x="112" y="28"/>
                    </a:cxn>
                    <a:cxn ang="0">
                      <a:pos x="54" y="26"/>
                    </a:cxn>
                    <a:cxn ang="0">
                      <a:pos x="41" y="24"/>
                    </a:cxn>
                    <a:cxn ang="0">
                      <a:pos x="29" y="22"/>
                    </a:cxn>
                    <a:cxn ang="0">
                      <a:pos x="20" y="18"/>
                    </a:cxn>
                    <a:cxn ang="0">
                      <a:pos x="14" y="13"/>
                    </a:cxn>
                    <a:cxn ang="0">
                      <a:pos x="12" y="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1" h="86">
                      <a:moveTo>
                        <a:pt x="14" y="0"/>
                      </a:moveTo>
                      <a:lnTo>
                        <a:pt x="10" y="2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3" y="40"/>
                      </a:lnTo>
                      <a:lnTo>
                        <a:pt x="5" y="44"/>
                      </a:lnTo>
                      <a:lnTo>
                        <a:pt x="7" y="46"/>
                      </a:lnTo>
                      <a:lnTo>
                        <a:pt x="10" y="48"/>
                      </a:lnTo>
                      <a:lnTo>
                        <a:pt x="14" y="48"/>
                      </a:lnTo>
                      <a:lnTo>
                        <a:pt x="20" y="49"/>
                      </a:lnTo>
                      <a:lnTo>
                        <a:pt x="27" y="51"/>
                      </a:lnTo>
                      <a:lnTo>
                        <a:pt x="32" y="51"/>
                      </a:lnTo>
                      <a:lnTo>
                        <a:pt x="43" y="53"/>
                      </a:lnTo>
                      <a:lnTo>
                        <a:pt x="94" y="53"/>
                      </a:lnTo>
                      <a:lnTo>
                        <a:pt x="145" y="53"/>
                      </a:lnTo>
                      <a:lnTo>
                        <a:pt x="154" y="55"/>
                      </a:lnTo>
                      <a:lnTo>
                        <a:pt x="162" y="55"/>
                      </a:lnTo>
                      <a:lnTo>
                        <a:pt x="171" y="57"/>
                      </a:lnTo>
                      <a:lnTo>
                        <a:pt x="176" y="58"/>
                      </a:lnTo>
                      <a:lnTo>
                        <a:pt x="182" y="58"/>
                      </a:lnTo>
                      <a:lnTo>
                        <a:pt x="187" y="60"/>
                      </a:lnTo>
                      <a:lnTo>
                        <a:pt x="192" y="62"/>
                      </a:lnTo>
                      <a:lnTo>
                        <a:pt x="194" y="64"/>
                      </a:lnTo>
                      <a:lnTo>
                        <a:pt x="198" y="68"/>
                      </a:lnTo>
                      <a:lnTo>
                        <a:pt x="200" y="69"/>
                      </a:lnTo>
                      <a:lnTo>
                        <a:pt x="200" y="73"/>
                      </a:lnTo>
                      <a:lnTo>
                        <a:pt x="202" y="77"/>
                      </a:lnTo>
                      <a:lnTo>
                        <a:pt x="202" y="79"/>
                      </a:lnTo>
                      <a:lnTo>
                        <a:pt x="203" y="82"/>
                      </a:lnTo>
                      <a:lnTo>
                        <a:pt x="203" y="84"/>
                      </a:lnTo>
                      <a:lnTo>
                        <a:pt x="202" y="86"/>
                      </a:lnTo>
                      <a:lnTo>
                        <a:pt x="203" y="86"/>
                      </a:lnTo>
                      <a:lnTo>
                        <a:pt x="205" y="82"/>
                      </a:lnTo>
                      <a:lnTo>
                        <a:pt x="207" y="80"/>
                      </a:lnTo>
                      <a:lnTo>
                        <a:pt x="209" y="79"/>
                      </a:lnTo>
                      <a:lnTo>
                        <a:pt x="211" y="77"/>
                      </a:lnTo>
                      <a:lnTo>
                        <a:pt x="211" y="73"/>
                      </a:lnTo>
                      <a:lnTo>
                        <a:pt x="211" y="69"/>
                      </a:lnTo>
                      <a:lnTo>
                        <a:pt x="211" y="64"/>
                      </a:lnTo>
                      <a:lnTo>
                        <a:pt x="211" y="58"/>
                      </a:lnTo>
                      <a:lnTo>
                        <a:pt x="211" y="51"/>
                      </a:lnTo>
                      <a:lnTo>
                        <a:pt x="209" y="46"/>
                      </a:lnTo>
                      <a:lnTo>
                        <a:pt x="209" y="42"/>
                      </a:lnTo>
                      <a:lnTo>
                        <a:pt x="207" y="38"/>
                      </a:lnTo>
                      <a:lnTo>
                        <a:pt x="203" y="35"/>
                      </a:lnTo>
                      <a:lnTo>
                        <a:pt x="202" y="33"/>
                      </a:lnTo>
                      <a:lnTo>
                        <a:pt x="198" y="33"/>
                      </a:lnTo>
                      <a:lnTo>
                        <a:pt x="192" y="31"/>
                      </a:lnTo>
                      <a:lnTo>
                        <a:pt x="187" y="29"/>
                      </a:lnTo>
                      <a:lnTo>
                        <a:pt x="180" y="28"/>
                      </a:lnTo>
                      <a:lnTo>
                        <a:pt x="172" y="28"/>
                      </a:lnTo>
                      <a:lnTo>
                        <a:pt x="162" y="28"/>
                      </a:lnTo>
                      <a:lnTo>
                        <a:pt x="112" y="28"/>
                      </a:lnTo>
                      <a:lnTo>
                        <a:pt x="67" y="26"/>
                      </a:lnTo>
                      <a:lnTo>
                        <a:pt x="54" y="26"/>
                      </a:lnTo>
                      <a:lnTo>
                        <a:pt x="49" y="24"/>
                      </a:lnTo>
                      <a:lnTo>
                        <a:pt x="41" y="24"/>
                      </a:lnTo>
                      <a:lnTo>
                        <a:pt x="34" y="24"/>
                      </a:lnTo>
                      <a:lnTo>
                        <a:pt x="29" y="22"/>
                      </a:lnTo>
                      <a:lnTo>
                        <a:pt x="25" y="18"/>
                      </a:lnTo>
                      <a:lnTo>
                        <a:pt x="20" y="18"/>
                      </a:lnTo>
                      <a:lnTo>
                        <a:pt x="16" y="15"/>
                      </a:lnTo>
                      <a:lnTo>
                        <a:pt x="14" y="13"/>
                      </a:lnTo>
                      <a:lnTo>
                        <a:pt x="14" y="9"/>
                      </a:lnTo>
                      <a:lnTo>
                        <a:pt x="12" y="8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414" name="Freeform 94"/>
                <p:cNvSpPr>
                  <a:spLocks/>
                </p:cNvSpPr>
                <p:nvPr/>
              </p:nvSpPr>
              <p:spPr bwMode="auto">
                <a:xfrm>
                  <a:off x="2531" y="17030"/>
                  <a:ext cx="222" cy="9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" y="16"/>
                    </a:cxn>
                    <a:cxn ang="0">
                      <a:pos x="0" y="23"/>
                    </a:cxn>
                    <a:cxn ang="0">
                      <a:pos x="0" y="38"/>
                    </a:cxn>
                    <a:cxn ang="0">
                      <a:pos x="4" y="47"/>
                    </a:cxn>
                    <a:cxn ang="0">
                      <a:pos x="7" y="53"/>
                    </a:cxn>
                    <a:cxn ang="0">
                      <a:pos x="15" y="58"/>
                    </a:cxn>
                    <a:cxn ang="0">
                      <a:pos x="26" y="60"/>
                    </a:cxn>
                    <a:cxn ang="0">
                      <a:pos x="49" y="63"/>
                    </a:cxn>
                    <a:cxn ang="0">
                      <a:pos x="160" y="65"/>
                    </a:cxn>
                    <a:cxn ang="0">
                      <a:pos x="182" y="69"/>
                    </a:cxn>
                    <a:cxn ang="0">
                      <a:pos x="197" y="73"/>
                    </a:cxn>
                    <a:cxn ang="0">
                      <a:pos x="200" y="78"/>
                    </a:cxn>
                    <a:cxn ang="0">
                      <a:pos x="202" y="85"/>
                    </a:cxn>
                    <a:cxn ang="0">
                      <a:pos x="202" y="91"/>
                    </a:cxn>
                    <a:cxn ang="0">
                      <a:pos x="206" y="96"/>
                    </a:cxn>
                    <a:cxn ang="0">
                      <a:pos x="211" y="96"/>
                    </a:cxn>
                    <a:cxn ang="0">
                      <a:pos x="217" y="91"/>
                    </a:cxn>
                    <a:cxn ang="0">
                      <a:pos x="222" y="85"/>
                    </a:cxn>
                    <a:cxn ang="0">
                      <a:pos x="222" y="78"/>
                    </a:cxn>
                    <a:cxn ang="0">
                      <a:pos x="222" y="63"/>
                    </a:cxn>
                    <a:cxn ang="0">
                      <a:pos x="220" y="47"/>
                    </a:cxn>
                    <a:cxn ang="0">
                      <a:pos x="217" y="40"/>
                    </a:cxn>
                    <a:cxn ang="0">
                      <a:pos x="209" y="33"/>
                    </a:cxn>
                    <a:cxn ang="0">
                      <a:pos x="200" y="31"/>
                    </a:cxn>
                    <a:cxn ang="0">
                      <a:pos x="186" y="27"/>
                    </a:cxn>
                    <a:cxn ang="0">
                      <a:pos x="120" y="27"/>
                    </a:cxn>
                    <a:cxn ang="0">
                      <a:pos x="62" y="25"/>
                    </a:cxn>
                    <a:cxn ang="0">
                      <a:pos x="47" y="23"/>
                    </a:cxn>
                    <a:cxn ang="0">
                      <a:pos x="35" y="20"/>
                    </a:cxn>
                    <a:cxn ang="0">
                      <a:pos x="27" y="18"/>
                    </a:cxn>
                    <a:cxn ang="0">
                      <a:pos x="26" y="13"/>
                    </a:cxn>
                    <a:cxn ang="0">
                      <a:pos x="26" y="5"/>
                    </a:cxn>
                    <a:cxn ang="0">
                      <a:pos x="22" y="0"/>
                    </a:cxn>
                    <a:cxn ang="0">
                      <a:pos x="15" y="3"/>
                    </a:cxn>
                    <a:cxn ang="0">
                      <a:pos x="16" y="22"/>
                    </a:cxn>
                    <a:cxn ang="0">
                      <a:pos x="24" y="29"/>
                    </a:cxn>
                    <a:cxn ang="0">
                      <a:pos x="29" y="29"/>
                    </a:cxn>
                    <a:cxn ang="0">
                      <a:pos x="40" y="34"/>
                    </a:cxn>
                    <a:cxn ang="0">
                      <a:pos x="55" y="34"/>
                    </a:cxn>
                    <a:cxn ang="0">
                      <a:pos x="73" y="36"/>
                    </a:cxn>
                    <a:cxn ang="0">
                      <a:pos x="169" y="38"/>
                    </a:cxn>
                    <a:cxn ang="0">
                      <a:pos x="193" y="40"/>
                    </a:cxn>
                    <a:cxn ang="0">
                      <a:pos x="206" y="43"/>
                    </a:cxn>
                    <a:cxn ang="0">
                      <a:pos x="209" y="47"/>
                    </a:cxn>
                    <a:cxn ang="0">
                      <a:pos x="211" y="58"/>
                    </a:cxn>
                    <a:cxn ang="0">
                      <a:pos x="211" y="74"/>
                    </a:cxn>
                    <a:cxn ang="0">
                      <a:pos x="206" y="67"/>
                    </a:cxn>
                    <a:cxn ang="0">
                      <a:pos x="200" y="62"/>
                    </a:cxn>
                    <a:cxn ang="0">
                      <a:pos x="184" y="58"/>
                    </a:cxn>
                    <a:cxn ang="0">
                      <a:pos x="162" y="54"/>
                    </a:cxn>
                    <a:cxn ang="0">
                      <a:pos x="51" y="53"/>
                    </a:cxn>
                    <a:cxn ang="0">
                      <a:pos x="27" y="49"/>
                    </a:cxn>
                    <a:cxn ang="0">
                      <a:pos x="16" y="47"/>
                    </a:cxn>
                    <a:cxn ang="0">
                      <a:pos x="13" y="42"/>
                    </a:cxn>
                    <a:cxn ang="0">
                      <a:pos x="11" y="31"/>
                    </a:cxn>
                    <a:cxn ang="0">
                      <a:pos x="13" y="20"/>
                    </a:cxn>
                  </a:cxnLst>
                  <a:rect l="0" t="0" r="r" b="b"/>
                  <a:pathLst>
                    <a:path w="222" h="96">
                      <a:moveTo>
                        <a:pt x="15" y="3"/>
                      </a:moveTo>
                      <a:lnTo>
                        <a:pt x="13" y="5"/>
                      </a:lnTo>
                      <a:lnTo>
                        <a:pt x="9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4" y="16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2" y="45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6" y="51"/>
                      </a:lnTo>
                      <a:lnTo>
                        <a:pt x="7" y="53"/>
                      </a:lnTo>
                      <a:lnTo>
                        <a:pt x="9" y="54"/>
                      </a:lnTo>
                      <a:lnTo>
                        <a:pt x="11" y="56"/>
                      </a:lnTo>
                      <a:lnTo>
                        <a:pt x="15" y="58"/>
                      </a:lnTo>
                      <a:lnTo>
                        <a:pt x="16" y="58"/>
                      </a:lnTo>
                      <a:lnTo>
                        <a:pt x="20" y="58"/>
                      </a:lnTo>
                      <a:lnTo>
                        <a:pt x="26" y="60"/>
                      </a:lnTo>
                      <a:lnTo>
                        <a:pt x="33" y="62"/>
                      </a:lnTo>
                      <a:lnTo>
                        <a:pt x="38" y="62"/>
                      </a:lnTo>
                      <a:lnTo>
                        <a:pt x="49" y="63"/>
                      </a:lnTo>
                      <a:lnTo>
                        <a:pt x="100" y="63"/>
                      </a:lnTo>
                      <a:lnTo>
                        <a:pt x="151" y="63"/>
                      </a:lnTo>
                      <a:lnTo>
                        <a:pt x="160" y="65"/>
                      </a:lnTo>
                      <a:lnTo>
                        <a:pt x="168" y="65"/>
                      </a:lnTo>
                      <a:lnTo>
                        <a:pt x="177" y="67"/>
                      </a:lnTo>
                      <a:lnTo>
                        <a:pt x="182" y="69"/>
                      </a:lnTo>
                      <a:lnTo>
                        <a:pt x="188" y="69"/>
                      </a:lnTo>
                      <a:lnTo>
                        <a:pt x="193" y="71"/>
                      </a:lnTo>
                      <a:lnTo>
                        <a:pt x="197" y="73"/>
                      </a:lnTo>
                      <a:lnTo>
                        <a:pt x="200" y="76"/>
                      </a:lnTo>
                      <a:lnTo>
                        <a:pt x="200" y="76"/>
                      </a:lnTo>
                      <a:lnTo>
                        <a:pt x="200" y="78"/>
                      </a:lnTo>
                      <a:lnTo>
                        <a:pt x="200" y="80"/>
                      </a:lnTo>
                      <a:lnTo>
                        <a:pt x="202" y="84"/>
                      </a:lnTo>
                      <a:lnTo>
                        <a:pt x="202" y="85"/>
                      </a:lnTo>
                      <a:lnTo>
                        <a:pt x="204" y="87"/>
                      </a:lnTo>
                      <a:lnTo>
                        <a:pt x="204" y="89"/>
                      </a:lnTo>
                      <a:lnTo>
                        <a:pt x="202" y="91"/>
                      </a:lnTo>
                      <a:lnTo>
                        <a:pt x="202" y="93"/>
                      </a:lnTo>
                      <a:lnTo>
                        <a:pt x="204" y="94"/>
                      </a:lnTo>
                      <a:lnTo>
                        <a:pt x="206" y="96"/>
                      </a:lnTo>
                      <a:lnTo>
                        <a:pt x="208" y="96"/>
                      </a:lnTo>
                      <a:lnTo>
                        <a:pt x="209" y="96"/>
                      </a:lnTo>
                      <a:lnTo>
                        <a:pt x="211" y="96"/>
                      </a:lnTo>
                      <a:lnTo>
                        <a:pt x="213" y="96"/>
                      </a:lnTo>
                      <a:lnTo>
                        <a:pt x="215" y="94"/>
                      </a:lnTo>
                      <a:lnTo>
                        <a:pt x="217" y="91"/>
                      </a:lnTo>
                      <a:lnTo>
                        <a:pt x="219" y="89"/>
                      </a:lnTo>
                      <a:lnTo>
                        <a:pt x="220" y="87"/>
                      </a:lnTo>
                      <a:lnTo>
                        <a:pt x="222" y="85"/>
                      </a:lnTo>
                      <a:lnTo>
                        <a:pt x="222" y="84"/>
                      </a:lnTo>
                      <a:lnTo>
                        <a:pt x="222" y="82"/>
                      </a:lnTo>
                      <a:lnTo>
                        <a:pt x="222" y="78"/>
                      </a:lnTo>
                      <a:lnTo>
                        <a:pt x="222" y="74"/>
                      </a:lnTo>
                      <a:lnTo>
                        <a:pt x="222" y="69"/>
                      </a:lnTo>
                      <a:lnTo>
                        <a:pt x="222" y="63"/>
                      </a:lnTo>
                      <a:lnTo>
                        <a:pt x="222" y="56"/>
                      </a:lnTo>
                      <a:lnTo>
                        <a:pt x="220" y="51"/>
                      </a:lnTo>
                      <a:lnTo>
                        <a:pt x="220" y="47"/>
                      </a:lnTo>
                      <a:lnTo>
                        <a:pt x="220" y="45"/>
                      </a:lnTo>
                      <a:lnTo>
                        <a:pt x="219" y="42"/>
                      </a:lnTo>
                      <a:lnTo>
                        <a:pt x="217" y="40"/>
                      </a:lnTo>
                      <a:lnTo>
                        <a:pt x="213" y="36"/>
                      </a:lnTo>
                      <a:lnTo>
                        <a:pt x="211" y="34"/>
                      </a:lnTo>
                      <a:lnTo>
                        <a:pt x="209" y="33"/>
                      </a:lnTo>
                      <a:lnTo>
                        <a:pt x="208" y="33"/>
                      </a:lnTo>
                      <a:lnTo>
                        <a:pt x="206" y="33"/>
                      </a:lnTo>
                      <a:lnTo>
                        <a:pt x="200" y="31"/>
                      </a:lnTo>
                      <a:lnTo>
                        <a:pt x="195" y="29"/>
                      </a:lnTo>
                      <a:lnTo>
                        <a:pt x="188" y="27"/>
                      </a:lnTo>
                      <a:lnTo>
                        <a:pt x="186" y="27"/>
                      </a:lnTo>
                      <a:lnTo>
                        <a:pt x="178" y="27"/>
                      </a:lnTo>
                      <a:lnTo>
                        <a:pt x="168" y="27"/>
                      </a:lnTo>
                      <a:lnTo>
                        <a:pt x="120" y="27"/>
                      </a:lnTo>
                      <a:lnTo>
                        <a:pt x="75" y="25"/>
                      </a:lnTo>
                      <a:lnTo>
                        <a:pt x="73" y="25"/>
                      </a:lnTo>
                      <a:lnTo>
                        <a:pt x="62" y="25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47" y="23"/>
                      </a:lnTo>
                      <a:lnTo>
                        <a:pt x="42" y="23"/>
                      </a:lnTo>
                      <a:lnTo>
                        <a:pt x="38" y="23"/>
                      </a:lnTo>
                      <a:lnTo>
                        <a:pt x="35" y="20"/>
                      </a:lnTo>
                      <a:lnTo>
                        <a:pt x="33" y="18"/>
                      </a:lnTo>
                      <a:lnTo>
                        <a:pt x="31" y="18"/>
                      </a:lnTo>
                      <a:lnTo>
                        <a:pt x="27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5" y="3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6" y="22"/>
                      </a:lnTo>
                      <a:lnTo>
                        <a:pt x="18" y="23"/>
                      </a:lnTo>
                      <a:lnTo>
                        <a:pt x="20" y="25"/>
                      </a:lnTo>
                      <a:lnTo>
                        <a:pt x="24" y="29"/>
                      </a:lnTo>
                      <a:lnTo>
                        <a:pt x="26" y="29"/>
                      </a:lnTo>
                      <a:lnTo>
                        <a:pt x="27" y="29"/>
                      </a:lnTo>
                      <a:lnTo>
                        <a:pt x="29" y="29"/>
                      </a:lnTo>
                      <a:lnTo>
                        <a:pt x="33" y="33"/>
                      </a:lnTo>
                      <a:lnTo>
                        <a:pt x="35" y="33"/>
                      </a:lnTo>
                      <a:lnTo>
                        <a:pt x="40" y="34"/>
                      </a:lnTo>
                      <a:lnTo>
                        <a:pt x="42" y="34"/>
                      </a:lnTo>
                      <a:lnTo>
                        <a:pt x="49" y="34"/>
                      </a:lnTo>
                      <a:lnTo>
                        <a:pt x="55" y="34"/>
                      </a:lnTo>
                      <a:lnTo>
                        <a:pt x="60" y="36"/>
                      </a:lnTo>
                      <a:lnTo>
                        <a:pt x="62" y="36"/>
                      </a:lnTo>
                      <a:lnTo>
                        <a:pt x="73" y="36"/>
                      </a:lnTo>
                      <a:lnTo>
                        <a:pt x="118" y="38"/>
                      </a:lnTo>
                      <a:lnTo>
                        <a:pt x="120" y="38"/>
                      </a:lnTo>
                      <a:lnTo>
                        <a:pt x="169" y="38"/>
                      </a:lnTo>
                      <a:lnTo>
                        <a:pt x="180" y="38"/>
                      </a:lnTo>
                      <a:lnTo>
                        <a:pt x="186" y="38"/>
                      </a:lnTo>
                      <a:lnTo>
                        <a:pt x="193" y="40"/>
                      </a:lnTo>
                      <a:lnTo>
                        <a:pt x="198" y="42"/>
                      </a:lnTo>
                      <a:lnTo>
                        <a:pt x="204" y="43"/>
                      </a:lnTo>
                      <a:lnTo>
                        <a:pt x="206" y="43"/>
                      </a:lnTo>
                      <a:lnTo>
                        <a:pt x="206" y="43"/>
                      </a:lnTo>
                      <a:lnTo>
                        <a:pt x="208" y="45"/>
                      </a:lnTo>
                      <a:lnTo>
                        <a:pt x="209" y="47"/>
                      </a:lnTo>
                      <a:lnTo>
                        <a:pt x="209" y="49"/>
                      </a:lnTo>
                      <a:lnTo>
                        <a:pt x="209" y="53"/>
                      </a:lnTo>
                      <a:lnTo>
                        <a:pt x="211" y="58"/>
                      </a:lnTo>
                      <a:lnTo>
                        <a:pt x="211" y="65"/>
                      </a:lnTo>
                      <a:lnTo>
                        <a:pt x="211" y="71"/>
                      </a:lnTo>
                      <a:lnTo>
                        <a:pt x="211" y="74"/>
                      </a:lnTo>
                      <a:lnTo>
                        <a:pt x="211" y="73"/>
                      </a:lnTo>
                      <a:lnTo>
                        <a:pt x="209" y="71"/>
                      </a:lnTo>
                      <a:lnTo>
                        <a:pt x="206" y="67"/>
                      </a:lnTo>
                      <a:lnTo>
                        <a:pt x="204" y="65"/>
                      </a:lnTo>
                      <a:lnTo>
                        <a:pt x="202" y="63"/>
                      </a:lnTo>
                      <a:lnTo>
                        <a:pt x="200" y="62"/>
                      </a:lnTo>
                      <a:lnTo>
                        <a:pt x="195" y="60"/>
                      </a:lnTo>
                      <a:lnTo>
                        <a:pt x="189" y="58"/>
                      </a:lnTo>
                      <a:lnTo>
                        <a:pt x="184" y="58"/>
                      </a:lnTo>
                      <a:lnTo>
                        <a:pt x="178" y="56"/>
                      </a:lnTo>
                      <a:lnTo>
                        <a:pt x="169" y="54"/>
                      </a:lnTo>
                      <a:lnTo>
                        <a:pt x="162" y="54"/>
                      </a:lnTo>
                      <a:lnTo>
                        <a:pt x="153" y="53"/>
                      </a:lnTo>
                      <a:lnTo>
                        <a:pt x="102" y="53"/>
                      </a:lnTo>
                      <a:lnTo>
                        <a:pt x="51" y="53"/>
                      </a:lnTo>
                      <a:lnTo>
                        <a:pt x="40" y="51"/>
                      </a:lnTo>
                      <a:lnTo>
                        <a:pt x="35" y="51"/>
                      </a:lnTo>
                      <a:lnTo>
                        <a:pt x="27" y="49"/>
                      </a:lnTo>
                      <a:lnTo>
                        <a:pt x="22" y="47"/>
                      </a:lnTo>
                      <a:lnTo>
                        <a:pt x="18" y="47"/>
                      </a:lnTo>
                      <a:lnTo>
                        <a:pt x="16" y="47"/>
                      </a:lnTo>
                      <a:lnTo>
                        <a:pt x="15" y="45"/>
                      </a:lnTo>
                      <a:lnTo>
                        <a:pt x="15" y="43"/>
                      </a:lnTo>
                      <a:lnTo>
                        <a:pt x="13" y="42"/>
                      </a:lnTo>
                      <a:lnTo>
                        <a:pt x="11" y="38"/>
                      </a:lnTo>
                      <a:lnTo>
                        <a:pt x="11" y="36"/>
                      </a:lnTo>
                      <a:lnTo>
                        <a:pt x="11" y="31"/>
                      </a:lnTo>
                      <a:lnTo>
                        <a:pt x="11" y="25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5" y="18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415" name="Group 95"/>
              <p:cNvGrpSpPr>
                <a:grpSpLocks/>
              </p:cNvGrpSpPr>
              <p:nvPr/>
            </p:nvGrpSpPr>
            <p:grpSpPr bwMode="auto">
              <a:xfrm>
                <a:off x="2478" y="1248"/>
                <a:ext cx="229" cy="104"/>
                <a:chOff x="2544" y="16678"/>
                <a:chExt cx="198" cy="113"/>
              </a:xfrm>
            </p:grpSpPr>
            <p:sp>
              <p:nvSpPr>
                <p:cNvPr id="184416" name="Freeform 96"/>
                <p:cNvSpPr>
                  <a:spLocks/>
                </p:cNvSpPr>
                <p:nvPr/>
              </p:nvSpPr>
              <p:spPr bwMode="auto">
                <a:xfrm>
                  <a:off x="2549" y="16684"/>
                  <a:ext cx="188" cy="102"/>
                </a:xfrm>
                <a:custGeom>
                  <a:avLst/>
                  <a:gdLst/>
                  <a:ahLst/>
                  <a:cxnLst>
                    <a:cxn ang="0">
                      <a:pos x="111" y="36"/>
                    </a:cxn>
                    <a:cxn ang="0">
                      <a:pos x="122" y="31"/>
                    </a:cxn>
                    <a:cxn ang="0">
                      <a:pos x="135" y="25"/>
                    </a:cxn>
                    <a:cxn ang="0">
                      <a:pos x="144" y="20"/>
                    </a:cxn>
                    <a:cxn ang="0">
                      <a:pos x="153" y="16"/>
                    </a:cxn>
                    <a:cxn ang="0">
                      <a:pos x="157" y="13"/>
                    </a:cxn>
                    <a:cxn ang="0">
                      <a:pos x="160" y="9"/>
                    </a:cxn>
                    <a:cxn ang="0">
                      <a:pos x="162" y="4"/>
                    </a:cxn>
                    <a:cxn ang="0">
                      <a:pos x="162" y="0"/>
                    </a:cxn>
                    <a:cxn ang="0">
                      <a:pos x="170" y="0"/>
                    </a:cxn>
                    <a:cxn ang="0">
                      <a:pos x="175" y="2"/>
                    </a:cxn>
                    <a:cxn ang="0">
                      <a:pos x="180" y="4"/>
                    </a:cxn>
                    <a:cxn ang="0">
                      <a:pos x="182" y="9"/>
                    </a:cxn>
                    <a:cxn ang="0">
                      <a:pos x="184" y="13"/>
                    </a:cxn>
                    <a:cxn ang="0">
                      <a:pos x="186" y="16"/>
                    </a:cxn>
                    <a:cxn ang="0">
                      <a:pos x="188" y="18"/>
                    </a:cxn>
                    <a:cxn ang="0">
                      <a:pos x="188" y="24"/>
                    </a:cxn>
                    <a:cxn ang="0">
                      <a:pos x="188" y="27"/>
                    </a:cxn>
                    <a:cxn ang="0">
                      <a:pos x="184" y="29"/>
                    </a:cxn>
                    <a:cxn ang="0">
                      <a:pos x="180" y="35"/>
                    </a:cxn>
                    <a:cxn ang="0">
                      <a:pos x="175" y="36"/>
                    </a:cxn>
                    <a:cxn ang="0">
                      <a:pos x="170" y="38"/>
                    </a:cxn>
                    <a:cxn ang="0">
                      <a:pos x="108" y="67"/>
                    </a:cxn>
                    <a:cxn ang="0">
                      <a:pos x="49" y="89"/>
                    </a:cxn>
                    <a:cxn ang="0">
                      <a:pos x="42" y="93"/>
                    </a:cxn>
                    <a:cxn ang="0">
                      <a:pos x="37" y="95"/>
                    </a:cxn>
                    <a:cxn ang="0">
                      <a:pos x="33" y="95"/>
                    </a:cxn>
                    <a:cxn ang="0">
                      <a:pos x="31" y="98"/>
                    </a:cxn>
                    <a:cxn ang="0">
                      <a:pos x="31" y="102"/>
                    </a:cxn>
                    <a:cxn ang="0">
                      <a:pos x="17" y="98"/>
                    </a:cxn>
                    <a:cxn ang="0">
                      <a:pos x="8" y="95"/>
                    </a:cxn>
                    <a:cxn ang="0">
                      <a:pos x="4" y="91"/>
                    </a:cxn>
                    <a:cxn ang="0">
                      <a:pos x="2" y="89"/>
                    </a:cxn>
                    <a:cxn ang="0">
                      <a:pos x="0" y="85"/>
                    </a:cxn>
                    <a:cxn ang="0">
                      <a:pos x="0" y="84"/>
                    </a:cxn>
                    <a:cxn ang="0">
                      <a:pos x="2" y="80"/>
                    </a:cxn>
                    <a:cxn ang="0">
                      <a:pos x="4" y="78"/>
                    </a:cxn>
                    <a:cxn ang="0">
                      <a:pos x="8" y="76"/>
                    </a:cxn>
                    <a:cxn ang="0">
                      <a:pos x="13" y="75"/>
                    </a:cxn>
                    <a:cxn ang="0">
                      <a:pos x="22" y="71"/>
                    </a:cxn>
                    <a:cxn ang="0">
                      <a:pos x="33" y="67"/>
                    </a:cxn>
                    <a:cxn ang="0">
                      <a:pos x="46" y="64"/>
                    </a:cxn>
                    <a:cxn ang="0">
                      <a:pos x="111" y="36"/>
                    </a:cxn>
                    <a:cxn ang="0">
                      <a:pos x="111" y="36"/>
                    </a:cxn>
                  </a:cxnLst>
                  <a:rect l="0" t="0" r="r" b="b"/>
                  <a:pathLst>
                    <a:path w="188" h="102">
                      <a:moveTo>
                        <a:pt x="111" y="36"/>
                      </a:moveTo>
                      <a:lnTo>
                        <a:pt x="122" y="31"/>
                      </a:lnTo>
                      <a:lnTo>
                        <a:pt x="135" y="25"/>
                      </a:lnTo>
                      <a:lnTo>
                        <a:pt x="144" y="20"/>
                      </a:lnTo>
                      <a:lnTo>
                        <a:pt x="153" y="16"/>
                      </a:lnTo>
                      <a:lnTo>
                        <a:pt x="157" y="13"/>
                      </a:lnTo>
                      <a:lnTo>
                        <a:pt x="160" y="9"/>
                      </a:lnTo>
                      <a:lnTo>
                        <a:pt x="162" y="4"/>
                      </a:lnTo>
                      <a:lnTo>
                        <a:pt x="162" y="0"/>
                      </a:lnTo>
                      <a:lnTo>
                        <a:pt x="170" y="0"/>
                      </a:lnTo>
                      <a:lnTo>
                        <a:pt x="175" y="2"/>
                      </a:lnTo>
                      <a:lnTo>
                        <a:pt x="180" y="4"/>
                      </a:lnTo>
                      <a:lnTo>
                        <a:pt x="182" y="9"/>
                      </a:lnTo>
                      <a:lnTo>
                        <a:pt x="184" y="13"/>
                      </a:lnTo>
                      <a:lnTo>
                        <a:pt x="186" y="16"/>
                      </a:lnTo>
                      <a:lnTo>
                        <a:pt x="188" y="18"/>
                      </a:lnTo>
                      <a:lnTo>
                        <a:pt x="188" y="24"/>
                      </a:lnTo>
                      <a:lnTo>
                        <a:pt x="188" y="27"/>
                      </a:lnTo>
                      <a:lnTo>
                        <a:pt x="184" y="29"/>
                      </a:lnTo>
                      <a:lnTo>
                        <a:pt x="180" y="35"/>
                      </a:lnTo>
                      <a:lnTo>
                        <a:pt x="175" y="36"/>
                      </a:lnTo>
                      <a:lnTo>
                        <a:pt x="170" y="38"/>
                      </a:lnTo>
                      <a:lnTo>
                        <a:pt x="108" y="67"/>
                      </a:lnTo>
                      <a:lnTo>
                        <a:pt x="49" y="89"/>
                      </a:lnTo>
                      <a:lnTo>
                        <a:pt x="42" y="93"/>
                      </a:lnTo>
                      <a:lnTo>
                        <a:pt x="37" y="95"/>
                      </a:lnTo>
                      <a:lnTo>
                        <a:pt x="33" y="95"/>
                      </a:lnTo>
                      <a:lnTo>
                        <a:pt x="31" y="98"/>
                      </a:lnTo>
                      <a:lnTo>
                        <a:pt x="31" y="102"/>
                      </a:lnTo>
                      <a:lnTo>
                        <a:pt x="17" y="98"/>
                      </a:lnTo>
                      <a:lnTo>
                        <a:pt x="8" y="95"/>
                      </a:lnTo>
                      <a:lnTo>
                        <a:pt x="4" y="91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0" y="84"/>
                      </a:lnTo>
                      <a:lnTo>
                        <a:pt x="2" y="80"/>
                      </a:lnTo>
                      <a:lnTo>
                        <a:pt x="4" y="78"/>
                      </a:lnTo>
                      <a:lnTo>
                        <a:pt x="8" y="76"/>
                      </a:lnTo>
                      <a:lnTo>
                        <a:pt x="13" y="75"/>
                      </a:lnTo>
                      <a:lnTo>
                        <a:pt x="22" y="71"/>
                      </a:lnTo>
                      <a:lnTo>
                        <a:pt x="33" y="67"/>
                      </a:lnTo>
                      <a:lnTo>
                        <a:pt x="46" y="64"/>
                      </a:lnTo>
                      <a:lnTo>
                        <a:pt x="111" y="36"/>
                      </a:lnTo>
                      <a:lnTo>
                        <a:pt x="111" y="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417" name="Freeform 97"/>
                <p:cNvSpPr>
                  <a:spLocks/>
                </p:cNvSpPr>
                <p:nvPr/>
              </p:nvSpPr>
              <p:spPr bwMode="auto">
                <a:xfrm>
                  <a:off x="2544" y="16678"/>
                  <a:ext cx="198" cy="113"/>
                </a:xfrm>
                <a:custGeom>
                  <a:avLst/>
                  <a:gdLst/>
                  <a:ahLst/>
                  <a:cxnLst>
                    <a:cxn ang="0">
                      <a:pos x="142" y="37"/>
                    </a:cxn>
                    <a:cxn ang="0">
                      <a:pos x="151" y="31"/>
                    </a:cxn>
                    <a:cxn ang="0">
                      <a:pos x="162" y="28"/>
                    </a:cxn>
                    <a:cxn ang="0">
                      <a:pos x="169" y="20"/>
                    </a:cxn>
                    <a:cxn ang="0">
                      <a:pos x="171" y="17"/>
                    </a:cxn>
                    <a:cxn ang="0">
                      <a:pos x="175" y="11"/>
                    </a:cxn>
                    <a:cxn ang="0">
                      <a:pos x="182" y="15"/>
                    </a:cxn>
                    <a:cxn ang="0">
                      <a:pos x="184" y="20"/>
                    </a:cxn>
                    <a:cxn ang="0">
                      <a:pos x="187" y="26"/>
                    </a:cxn>
                    <a:cxn ang="0">
                      <a:pos x="187" y="30"/>
                    </a:cxn>
                    <a:cxn ang="0">
                      <a:pos x="187" y="31"/>
                    </a:cxn>
                    <a:cxn ang="0">
                      <a:pos x="182" y="37"/>
                    </a:cxn>
                    <a:cxn ang="0">
                      <a:pos x="175" y="39"/>
                    </a:cxn>
                    <a:cxn ang="0">
                      <a:pos x="54" y="90"/>
                    </a:cxn>
                    <a:cxn ang="0">
                      <a:pos x="47" y="93"/>
                    </a:cxn>
                    <a:cxn ang="0">
                      <a:pos x="38" y="95"/>
                    </a:cxn>
                    <a:cxn ang="0">
                      <a:pos x="34" y="99"/>
                    </a:cxn>
                    <a:cxn ang="0">
                      <a:pos x="33" y="102"/>
                    </a:cxn>
                    <a:cxn ang="0">
                      <a:pos x="16" y="97"/>
                    </a:cxn>
                    <a:cxn ang="0">
                      <a:pos x="11" y="91"/>
                    </a:cxn>
                    <a:cxn ang="0">
                      <a:pos x="14" y="88"/>
                    </a:cxn>
                    <a:cxn ang="0">
                      <a:pos x="29" y="82"/>
                    </a:cxn>
                    <a:cxn ang="0">
                      <a:pos x="53" y="75"/>
                    </a:cxn>
                    <a:cxn ang="0">
                      <a:pos x="129" y="42"/>
                    </a:cxn>
                    <a:cxn ang="0">
                      <a:pos x="51" y="64"/>
                    </a:cxn>
                    <a:cxn ang="0">
                      <a:pos x="27" y="71"/>
                    </a:cxn>
                    <a:cxn ang="0">
                      <a:pos x="13" y="77"/>
                    </a:cxn>
                    <a:cxn ang="0">
                      <a:pos x="7" y="81"/>
                    </a:cxn>
                    <a:cxn ang="0">
                      <a:pos x="3" y="84"/>
                    </a:cxn>
                    <a:cxn ang="0">
                      <a:pos x="0" y="90"/>
                    </a:cxn>
                    <a:cxn ang="0">
                      <a:pos x="0" y="93"/>
                    </a:cxn>
                    <a:cxn ang="0">
                      <a:pos x="3" y="99"/>
                    </a:cxn>
                    <a:cxn ang="0">
                      <a:pos x="7" y="102"/>
                    </a:cxn>
                    <a:cxn ang="0">
                      <a:pos x="13" y="106"/>
                    </a:cxn>
                    <a:cxn ang="0">
                      <a:pos x="36" y="113"/>
                    </a:cxn>
                    <a:cxn ang="0">
                      <a:pos x="40" y="113"/>
                    </a:cxn>
                    <a:cxn ang="0">
                      <a:pos x="42" y="110"/>
                    </a:cxn>
                    <a:cxn ang="0">
                      <a:pos x="43" y="106"/>
                    </a:cxn>
                    <a:cxn ang="0">
                      <a:pos x="51" y="104"/>
                    </a:cxn>
                    <a:cxn ang="0">
                      <a:pos x="114" y="79"/>
                    </a:cxn>
                    <a:cxn ang="0">
                      <a:pos x="182" y="48"/>
                    </a:cxn>
                    <a:cxn ang="0">
                      <a:pos x="189" y="46"/>
                    </a:cxn>
                    <a:cxn ang="0">
                      <a:pos x="193" y="41"/>
                    </a:cxn>
                    <a:cxn ang="0">
                      <a:pos x="198" y="37"/>
                    </a:cxn>
                    <a:cxn ang="0">
                      <a:pos x="198" y="31"/>
                    </a:cxn>
                    <a:cxn ang="0">
                      <a:pos x="198" y="24"/>
                    </a:cxn>
                    <a:cxn ang="0">
                      <a:pos x="196" y="20"/>
                    </a:cxn>
                    <a:cxn ang="0">
                      <a:pos x="193" y="15"/>
                    </a:cxn>
                    <a:cxn ang="0">
                      <a:pos x="191" y="8"/>
                    </a:cxn>
                    <a:cxn ang="0">
                      <a:pos x="187" y="4"/>
                    </a:cxn>
                    <a:cxn ang="0">
                      <a:pos x="176" y="0"/>
                    </a:cxn>
                    <a:cxn ang="0">
                      <a:pos x="167" y="0"/>
                    </a:cxn>
                    <a:cxn ang="0">
                      <a:pos x="164" y="4"/>
                    </a:cxn>
                    <a:cxn ang="0">
                      <a:pos x="162" y="8"/>
                    </a:cxn>
                    <a:cxn ang="0">
                      <a:pos x="162" y="13"/>
                    </a:cxn>
                    <a:cxn ang="0">
                      <a:pos x="156" y="19"/>
                    </a:cxn>
                    <a:cxn ang="0">
                      <a:pos x="147" y="22"/>
                    </a:cxn>
                    <a:cxn ang="0">
                      <a:pos x="127" y="31"/>
                    </a:cxn>
                    <a:cxn ang="0">
                      <a:pos x="129" y="42"/>
                    </a:cxn>
                  </a:cxnLst>
                  <a:rect l="0" t="0" r="r" b="b"/>
                  <a:pathLst>
                    <a:path w="198" h="113">
                      <a:moveTo>
                        <a:pt x="129" y="42"/>
                      </a:moveTo>
                      <a:lnTo>
                        <a:pt x="142" y="37"/>
                      </a:lnTo>
                      <a:lnTo>
                        <a:pt x="144" y="37"/>
                      </a:lnTo>
                      <a:lnTo>
                        <a:pt x="151" y="31"/>
                      </a:lnTo>
                      <a:lnTo>
                        <a:pt x="160" y="28"/>
                      </a:lnTo>
                      <a:lnTo>
                        <a:pt x="162" y="28"/>
                      </a:lnTo>
                      <a:lnTo>
                        <a:pt x="165" y="24"/>
                      </a:lnTo>
                      <a:lnTo>
                        <a:pt x="169" y="20"/>
                      </a:lnTo>
                      <a:lnTo>
                        <a:pt x="171" y="19"/>
                      </a:lnTo>
                      <a:lnTo>
                        <a:pt x="171" y="17"/>
                      </a:lnTo>
                      <a:lnTo>
                        <a:pt x="173" y="11"/>
                      </a:lnTo>
                      <a:lnTo>
                        <a:pt x="175" y="11"/>
                      </a:lnTo>
                      <a:lnTo>
                        <a:pt x="180" y="13"/>
                      </a:lnTo>
                      <a:lnTo>
                        <a:pt x="182" y="15"/>
                      </a:lnTo>
                      <a:lnTo>
                        <a:pt x="182" y="17"/>
                      </a:lnTo>
                      <a:lnTo>
                        <a:pt x="184" y="20"/>
                      </a:lnTo>
                      <a:lnTo>
                        <a:pt x="185" y="24"/>
                      </a:lnTo>
                      <a:lnTo>
                        <a:pt x="187" y="26"/>
                      </a:lnTo>
                      <a:lnTo>
                        <a:pt x="187" y="26"/>
                      </a:lnTo>
                      <a:lnTo>
                        <a:pt x="187" y="30"/>
                      </a:lnTo>
                      <a:lnTo>
                        <a:pt x="187" y="31"/>
                      </a:lnTo>
                      <a:lnTo>
                        <a:pt x="187" y="31"/>
                      </a:lnTo>
                      <a:lnTo>
                        <a:pt x="185" y="33"/>
                      </a:lnTo>
                      <a:lnTo>
                        <a:pt x="182" y="37"/>
                      </a:lnTo>
                      <a:lnTo>
                        <a:pt x="180" y="37"/>
                      </a:lnTo>
                      <a:lnTo>
                        <a:pt x="175" y="39"/>
                      </a:lnTo>
                      <a:lnTo>
                        <a:pt x="113" y="68"/>
                      </a:lnTo>
                      <a:lnTo>
                        <a:pt x="54" y="90"/>
                      </a:lnTo>
                      <a:lnTo>
                        <a:pt x="53" y="91"/>
                      </a:lnTo>
                      <a:lnTo>
                        <a:pt x="47" y="93"/>
                      </a:lnTo>
                      <a:lnTo>
                        <a:pt x="42" y="95"/>
                      </a:lnTo>
                      <a:lnTo>
                        <a:pt x="38" y="95"/>
                      </a:lnTo>
                      <a:lnTo>
                        <a:pt x="36" y="97"/>
                      </a:lnTo>
                      <a:lnTo>
                        <a:pt x="34" y="99"/>
                      </a:lnTo>
                      <a:lnTo>
                        <a:pt x="33" y="101"/>
                      </a:lnTo>
                      <a:lnTo>
                        <a:pt x="33" y="102"/>
                      </a:lnTo>
                      <a:lnTo>
                        <a:pt x="23" y="99"/>
                      </a:lnTo>
                      <a:lnTo>
                        <a:pt x="16" y="97"/>
                      </a:lnTo>
                      <a:lnTo>
                        <a:pt x="13" y="93"/>
                      </a:lnTo>
                      <a:lnTo>
                        <a:pt x="11" y="91"/>
                      </a:lnTo>
                      <a:lnTo>
                        <a:pt x="13" y="90"/>
                      </a:lnTo>
                      <a:lnTo>
                        <a:pt x="14" y="88"/>
                      </a:lnTo>
                      <a:lnTo>
                        <a:pt x="20" y="86"/>
                      </a:lnTo>
                      <a:lnTo>
                        <a:pt x="29" y="82"/>
                      </a:lnTo>
                      <a:lnTo>
                        <a:pt x="40" y="79"/>
                      </a:lnTo>
                      <a:lnTo>
                        <a:pt x="53" y="75"/>
                      </a:lnTo>
                      <a:lnTo>
                        <a:pt x="118" y="48"/>
                      </a:lnTo>
                      <a:lnTo>
                        <a:pt x="129" y="42"/>
                      </a:lnTo>
                      <a:lnTo>
                        <a:pt x="116" y="37"/>
                      </a:lnTo>
                      <a:lnTo>
                        <a:pt x="51" y="64"/>
                      </a:lnTo>
                      <a:lnTo>
                        <a:pt x="38" y="68"/>
                      </a:lnTo>
                      <a:lnTo>
                        <a:pt x="27" y="71"/>
                      </a:lnTo>
                      <a:lnTo>
                        <a:pt x="18" y="75"/>
                      </a:lnTo>
                      <a:lnTo>
                        <a:pt x="13" y="77"/>
                      </a:lnTo>
                      <a:lnTo>
                        <a:pt x="9" y="79"/>
                      </a:lnTo>
                      <a:lnTo>
                        <a:pt x="7" y="81"/>
                      </a:lnTo>
                      <a:lnTo>
                        <a:pt x="5" y="82"/>
                      </a:lnTo>
                      <a:lnTo>
                        <a:pt x="3" y="84"/>
                      </a:lnTo>
                      <a:lnTo>
                        <a:pt x="2" y="88"/>
                      </a:lnTo>
                      <a:lnTo>
                        <a:pt x="0" y="90"/>
                      </a:lnTo>
                      <a:lnTo>
                        <a:pt x="0" y="9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5" y="101"/>
                      </a:lnTo>
                      <a:lnTo>
                        <a:pt x="7" y="102"/>
                      </a:lnTo>
                      <a:lnTo>
                        <a:pt x="11" y="106"/>
                      </a:lnTo>
                      <a:lnTo>
                        <a:pt x="13" y="106"/>
                      </a:lnTo>
                      <a:lnTo>
                        <a:pt x="22" y="110"/>
                      </a:lnTo>
                      <a:lnTo>
                        <a:pt x="36" y="113"/>
                      </a:lnTo>
                      <a:lnTo>
                        <a:pt x="38" y="113"/>
                      </a:lnTo>
                      <a:lnTo>
                        <a:pt x="40" y="113"/>
                      </a:lnTo>
                      <a:lnTo>
                        <a:pt x="42" y="112"/>
                      </a:lnTo>
                      <a:lnTo>
                        <a:pt x="42" y="110"/>
                      </a:lnTo>
                      <a:lnTo>
                        <a:pt x="42" y="106"/>
                      </a:lnTo>
                      <a:lnTo>
                        <a:pt x="43" y="106"/>
                      </a:lnTo>
                      <a:lnTo>
                        <a:pt x="49" y="104"/>
                      </a:lnTo>
                      <a:lnTo>
                        <a:pt x="51" y="104"/>
                      </a:lnTo>
                      <a:lnTo>
                        <a:pt x="56" y="101"/>
                      </a:lnTo>
                      <a:lnTo>
                        <a:pt x="114" y="79"/>
                      </a:lnTo>
                      <a:lnTo>
                        <a:pt x="176" y="50"/>
                      </a:lnTo>
                      <a:lnTo>
                        <a:pt x="182" y="48"/>
                      </a:lnTo>
                      <a:lnTo>
                        <a:pt x="187" y="46"/>
                      </a:lnTo>
                      <a:lnTo>
                        <a:pt x="189" y="46"/>
                      </a:lnTo>
                      <a:lnTo>
                        <a:pt x="191" y="44"/>
                      </a:lnTo>
                      <a:lnTo>
                        <a:pt x="193" y="41"/>
                      </a:lnTo>
                      <a:lnTo>
                        <a:pt x="196" y="39"/>
                      </a:lnTo>
                      <a:lnTo>
                        <a:pt x="198" y="37"/>
                      </a:lnTo>
                      <a:lnTo>
                        <a:pt x="198" y="35"/>
                      </a:lnTo>
                      <a:lnTo>
                        <a:pt x="198" y="31"/>
                      </a:lnTo>
                      <a:lnTo>
                        <a:pt x="198" y="26"/>
                      </a:lnTo>
                      <a:lnTo>
                        <a:pt x="198" y="24"/>
                      </a:lnTo>
                      <a:lnTo>
                        <a:pt x="198" y="22"/>
                      </a:lnTo>
                      <a:lnTo>
                        <a:pt x="196" y="20"/>
                      </a:lnTo>
                      <a:lnTo>
                        <a:pt x="195" y="19"/>
                      </a:lnTo>
                      <a:lnTo>
                        <a:pt x="193" y="15"/>
                      </a:lnTo>
                      <a:lnTo>
                        <a:pt x="191" y="10"/>
                      </a:lnTo>
                      <a:lnTo>
                        <a:pt x="191" y="8"/>
                      </a:lnTo>
                      <a:lnTo>
                        <a:pt x="189" y="6"/>
                      </a:lnTo>
                      <a:lnTo>
                        <a:pt x="187" y="4"/>
                      </a:lnTo>
                      <a:lnTo>
                        <a:pt x="182" y="2"/>
                      </a:lnTo>
                      <a:lnTo>
                        <a:pt x="176" y="0"/>
                      </a:lnTo>
                      <a:lnTo>
                        <a:pt x="169" y="0"/>
                      </a:lnTo>
                      <a:lnTo>
                        <a:pt x="167" y="0"/>
                      </a:lnTo>
                      <a:lnTo>
                        <a:pt x="165" y="2"/>
                      </a:lnTo>
                      <a:lnTo>
                        <a:pt x="164" y="4"/>
                      </a:lnTo>
                      <a:lnTo>
                        <a:pt x="162" y="6"/>
                      </a:lnTo>
                      <a:lnTo>
                        <a:pt x="162" y="8"/>
                      </a:lnTo>
                      <a:lnTo>
                        <a:pt x="162" y="10"/>
                      </a:lnTo>
                      <a:lnTo>
                        <a:pt x="162" y="13"/>
                      </a:lnTo>
                      <a:lnTo>
                        <a:pt x="160" y="15"/>
                      </a:lnTo>
                      <a:lnTo>
                        <a:pt x="156" y="19"/>
                      </a:lnTo>
                      <a:lnTo>
                        <a:pt x="149" y="20"/>
                      </a:lnTo>
                      <a:lnTo>
                        <a:pt x="147" y="22"/>
                      </a:lnTo>
                      <a:lnTo>
                        <a:pt x="138" y="26"/>
                      </a:lnTo>
                      <a:lnTo>
                        <a:pt x="127" y="31"/>
                      </a:lnTo>
                      <a:lnTo>
                        <a:pt x="116" y="37"/>
                      </a:lnTo>
                      <a:lnTo>
                        <a:pt x="129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4418" name="Group 98"/>
              <p:cNvGrpSpPr>
                <a:grpSpLocks/>
              </p:cNvGrpSpPr>
              <p:nvPr/>
            </p:nvGrpSpPr>
            <p:grpSpPr bwMode="auto">
              <a:xfrm>
                <a:off x="2457" y="1257"/>
                <a:ext cx="256" cy="91"/>
                <a:chOff x="2526" y="16688"/>
                <a:chExt cx="222" cy="98"/>
              </a:xfrm>
            </p:grpSpPr>
            <p:sp>
              <p:nvSpPr>
                <p:cNvPr id="184419" name="Freeform 99"/>
                <p:cNvSpPr>
                  <a:spLocks/>
                </p:cNvSpPr>
                <p:nvPr/>
              </p:nvSpPr>
              <p:spPr bwMode="auto">
                <a:xfrm>
                  <a:off x="2531" y="16693"/>
                  <a:ext cx="211" cy="87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6" y="9"/>
                    </a:cxn>
                    <a:cxn ang="0">
                      <a:pos x="2" y="15"/>
                    </a:cxn>
                    <a:cxn ang="0">
                      <a:pos x="0" y="24"/>
                    </a:cxn>
                    <a:cxn ang="0">
                      <a:pos x="0" y="35"/>
                    </a:cxn>
                    <a:cxn ang="0">
                      <a:pos x="4" y="40"/>
                    </a:cxn>
                    <a:cxn ang="0">
                      <a:pos x="7" y="46"/>
                    </a:cxn>
                    <a:cxn ang="0">
                      <a:pos x="15" y="49"/>
                    </a:cxn>
                    <a:cxn ang="0">
                      <a:pos x="27" y="51"/>
                    </a:cxn>
                    <a:cxn ang="0">
                      <a:pos x="44" y="53"/>
                    </a:cxn>
                    <a:cxn ang="0">
                      <a:pos x="146" y="55"/>
                    </a:cxn>
                    <a:cxn ang="0">
                      <a:pos x="162" y="55"/>
                    </a:cxn>
                    <a:cxn ang="0">
                      <a:pos x="177" y="58"/>
                    </a:cxn>
                    <a:cxn ang="0">
                      <a:pos x="188" y="60"/>
                    </a:cxn>
                    <a:cxn ang="0">
                      <a:pos x="195" y="66"/>
                    </a:cxn>
                    <a:cxn ang="0">
                      <a:pos x="200" y="71"/>
                    </a:cxn>
                    <a:cxn ang="0">
                      <a:pos x="202" y="76"/>
                    </a:cxn>
                    <a:cxn ang="0">
                      <a:pos x="204" y="82"/>
                    </a:cxn>
                    <a:cxn ang="0">
                      <a:pos x="202" y="87"/>
                    </a:cxn>
                    <a:cxn ang="0">
                      <a:pos x="206" y="84"/>
                    </a:cxn>
                    <a:cxn ang="0">
                      <a:pos x="209" y="80"/>
                    </a:cxn>
                    <a:cxn ang="0">
                      <a:pos x="211" y="75"/>
                    </a:cxn>
                    <a:cxn ang="0">
                      <a:pos x="211" y="66"/>
                    </a:cxn>
                    <a:cxn ang="0">
                      <a:pos x="211" y="51"/>
                    </a:cxn>
                    <a:cxn ang="0">
                      <a:pos x="209" y="42"/>
                    </a:cxn>
                    <a:cxn ang="0">
                      <a:pos x="204" y="35"/>
                    </a:cxn>
                    <a:cxn ang="0">
                      <a:pos x="198" y="33"/>
                    </a:cxn>
                    <a:cxn ang="0">
                      <a:pos x="188" y="29"/>
                    </a:cxn>
                    <a:cxn ang="0">
                      <a:pos x="173" y="29"/>
                    </a:cxn>
                    <a:cxn ang="0">
                      <a:pos x="113" y="27"/>
                    </a:cxn>
                    <a:cxn ang="0">
                      <a:pos x="55" y="26"/>
                    </a:cxn>
                    <a:cxn ang="0">
                      <a:pos x="42" y="24"/>
                    </a:cxn>
                    <a:cxn ang="0">
                      <a:pos x="29" y="22"/>
                    </a:cxn>
                    <a:cxn ang="0">
                      <a:pos x="20" y="18"/>
                    </a:cxn>
                    <a:cxn ang="0">
                      <a:pos x="15" y="13"/>
                    </a:cxn>
                    <a:cxn ang="0">
                      <a:pos x="13" y="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11" h="87">
                      <a:moveTo>
                        <a:pt x="15" y="0"/>
                      </a:moveTo>
                      <a:lnTo>
                        <a:pt x="11" y="2"/>
                      </a:lnTo>
                      <a:lnTo>
                        <a:pt x="7" y="5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4" y="40"/>
                      </a:lnTo>
                      <a:lnTo>
                        <a:pt x="6" y="44"/>
                      </a:lnTo>
                      <a:lnTo>
                        <a:pt x="7" y="46"/>
                      </a:lnTo>
                      <a:lnTo>
                        <a:pt x="11" y="47"/>
                      </a:lnTo>
                      <a:lnTo>
                        <a:pt x="15" y="49"/>
                      </a:lnTo>
                      <a:lnTo>
                        <a:pt x="20" y="49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44" y="53"/>
                      </a:lnTo>
                      <a:lnTo>
                        <a:pt x="95" y="55"/>
                      </a:lnTo>
                      <a:lnTo>
                        <a:pt x="146" y="55"/>
                      </a:lnTo>
                      <a:lnTo>
                        <a:pt x="155" y="55"/>
                      </a:lnTo>
                      <a:lnTo>
                        <a:pt x="162" y="55"/>
                      </a:lnTo>
                      <a:lnTo>
                        <a:pt x="171" y="56"/>
                      </a:lnTo>
                      <a:lnTo>
                        <a:pt x="177" y="58"/>
                      </a:lnTo>
                      <a:lnTo>
                        <a:pt x="182" y="60"/>
                      </a:lnTo>
                      <a:lnTo>
                        <a:pt x="188" y="60"/>
                      </a:lnTo>
                      <a:lnTo>
                        <a:pt x="193" y="64"/>
                      </a:lnTo>
                      <a:lnTo>
                        <a:pt x="195" y="66"/>
                      </a:lnTo>
                      <a:lnTo>
                        <a:pt x="198" y="67"/>
                      </a:lnTo>
                      <a:lnTo>
                        <a:pt x="200" y="71"/>
                      </a:lnTo>
                      <a:lnTo>
                        <a:pt x="200" y="73"/>
                      </a:lnTo>
                      <a:lnTo>
                        <a:pt x="202" y="76"/>
                      </a:lnTo>
                      <a:lnTo>
                        <a:pt x="202" y="80"/>
                      </a:lnTo>
                      <a:lnTo>
                        <a:pt x="204" y="82"/>
                      </a:lnTo>
                      <a:lnTo>
                        <a:pt x="204" y="86"/>
                      </a:lnTo>
                      <a:lnTo>
                        <a:pt x="202" y="87"/>
                      </a:lnTo>
                      <a:lnTo>
                        <a:pt x="204" y="86"/>
                      </a:lnTo>
                      <a:lnTo>
                        <a:pt x="206" y="84"/>
                      </a:lnTo>
                      <a:lnTo>
                        <a:pt x="208" y="80"/>
                      </a:lnTo>
                      <a:lnTo>
                        <a:pt x="209" y="80"/>
                      </a:lnTo>
                      <a:lnTo>
                        <a:pt x="211" y="76"/>
                      </a:lnTo>
                      <a:lnTo>
                        <a:pt x="211" y="75"/>
                      </a:lnTo>
                      <a:lnTo>
                        <a:pt x="211" y="71"/>
                      </a:lnTo>
                      <a:lnTo>
                        <a:pt x="211" y="66"/>
                      </a:lnTo>
                      <a:lnTo>
                        <a:pt x="211" y="58"/>
                      </a:lnTo>
                      <a:lnTo>
                        <a:pt x="211" y="51"/>
                      </a:lnTo>
                      <a:lnTo>
                        <a:pt x="209" y="46"/>
                      </a:lnTo>
                      <a:lnTo>
                        <a:pt x="209" y="42"/>
                      </a:lnTo>
                      <a:lnTo>
                        <a:pt x="208" y="40"/>
                      </a:lnTo>
                      <a:lnTo>
                        <a:pt x="204" y="35"/>
                      </a:lnTo>
                      <a:lnTo>
                        <a:pt x="202" y="35"/>
                      </a:lnTo>
                      <a:lnTo>
                        <a:pt x="198" y="33"/>
                      </a:lnTo>
                      <a:lnTo>
                        <a:pt x="193" y="31"/>
                      </a:lnTo>
                      <a:lnTo>
                        <a:pt x="188" y="29"/>
                      </a:lnTo>
                      <a:lnTo>
                        <a:pt x="180" y="29"/>
                      </a:lnTo>
                      <a:lnTo>
                        <a:pt x="173" y="29"/>
                      </a:lnTo>
                      <a:lnTo>
                        <a:pt x="162" y="29"/>
                      </a:lnTo>
                      <a:lnTo>
                        <a:pt x="113" y="27"/>
                      </a:lnTo>
                      <a:lnTo>
                        <a:pt x="67" y="26"/>
                      </a:lnTo>
                      <a:lnTo>
                        <a:pt x="55" y="26"/>
                      </a:lnTo>
                      <a:lnTo>
                        <a:pt x="49" y="24"/>
                      </a:lnTo>
                      <a:lnTo>
                        <a:pt x="42" y="24"/>
                      </a:lnTo>
                      <a:lnTo>
                        <a:pt x="35" y="24"/>
                      </a:lnTo>
                      <a:lnTo>
                        <a:pt x="29" y="22"/>
                      </a:lnTo>
                      <a:lnTo>
                        <a:pt x="26" y="20"/>
                      </a:lnTo>
                      <a:lnTo>
                        <a:pt x="20" y="18"/>
                      </a:lnTo>
                      <a:lnTo>
                        <a:pt x="16" y="15"/>
                      </a:lnTo>
                      <a:lnTo>
                        <a:pt x="15" y="13"/>
                      </a:lnTo>
                      <a:lnTo>
                        <a:pt x="15" y="9"/>
                      </a:lnTo>
                      <a:lnTo>
                        <a:pt x="13" y="7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4420" name="Freeform 100"/>
                <p:cNvSpPr>
                  <a:spLocks/>
                </p:cNvSpPr>
                <p:nvPr/>
              </p:nvSpPr>
              <p:spPr bwMode="auto">
                <a:xfrm>
                  <a:off x="2526" y="16688"/>
                  <a:ext cx="222" cy="98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3" y="16"/>
                    </a:cxn>
                    <a:cxn ang="0">
                      <a:pos x="0" y="25"/>
                    </a:cxn>
                    <a:cxn ang="0">
                      <a:pos x="0" y="40"/>
                    </a:cxn>
                    <a:cxn ang="0">
                      <a:pos x="3" y="47"/>
                    </a:cxn>
                    <a:cxn ang="0">
                      <a:pos x="7" y="52"/>
                    </a:cxn>
                    <a:cxn ang="0">
                      <a:pos x="14" y="58"/>
                    </a:cxn>
                    <a:cxn ang="0">
                      <a:pos x="25" y="60"/>
                    </a:cxn>
                    <a:cxn ang="0">
                      <a:pos x="49" y="63"/>
                    </a:cxn>
                    <a:cxn ang="0">
                      <a:pos x="160" y="65"/>
                    </a:cxn>
                    <a:cxn ang="0">
                      <a:pos x="182" y="69"/>
                    </a:cxn>
                    <a:cxn ang="0">
                      <a:pos x="196" y="74"/>
                    </a:cxn>
                    <a:cxn ang="0">
                      <a:pos x="200" y="78"/>
                    </a:cxn>
                    <a:cxn ang="0">
                      <a:pos x="202" y="85"/>
                    </a:cxn>
                    <a:cxn ang="0">
                      <a:pos x="203" y="89"/>
                    </a:cxn>
                    <a:cxn ang="0">
                      <a:pos x="202" y="94"/>
                    </a:cxn>
                    <a:cxn ang="0">
                      <a:pos x="207" y="98"/>
                    </a:cxn>
                    <a:cxn ang="0">
                      <a:pos x="213" y="96"/>
                    </a:cxn>
                    <a:cxn ang="0">
                      <a:pos x="216" y="91"/>
                    </a:cxn>
                    <a:cxn ang="0">
                      <a:pos x="222" y="85"/>
                    </a:cxn>
                    <a:cxn ang="0">
                      <a:pos x="222" y="80"/>
                    </a:cxn>
                    <a:cxn ang="0">
                      <a:pos x="222" y="63"/>
                    </a:cxn>
                    <a:cxn ang="0">
                      <a:pos x="220" y="47"/>
                    </a:cxn>
                    <a:cxn ang="0">
                      <a:pos x="214" y="38"/>
                    </a:cxn>
                    <a:cxn ang="0">
                      <a:pos x="209" y="34"/>
                    </a:cxn>
                    <a:cxn ang="0">
                      <a:pos x="194" y="29"/>
                    </a:cxn>
                    <a:cxn ang="0">
                      <a:pos x="178" y="29"/>
                    </a:cxn>
                    <a:cxn ang="0">
                      <a:pos x="74" y="25"/>
                    </a:cxn>
                    <a:cxn ang="0">
                      <a:pos x="56" y="23"/>
                    </a:cxn>
                    <a:cxn ang="0">
                      <a:pos x="41" y="23"/>
                    </a:cxn>
                    <a:cxn ang="0">
                      <a:pos x="29" y="20"/>
                    </a:cxn>
                    <a:cxn ang="0">
                      <a:pos x="25" y="12"/>
                    </a:cxn>
                    <a:cxn ang="0">
                      <a:pos x="25" y="5"/>
                    </a:cxn>
                    <a:cxn ang="0">
                      <a:pos x="21" y="0"/>
                    </a:cxn>
                    <a:cxn ang="0">
                      <a:pos x="14" y="3"/>
                    </a:cxn>
                    <a:cxn ang="0">
                      <a:pos x="16" y="21"/>
                    </a:cxn>
                    <a:cxn ang="0">
                      <a:pos x="23" y="29"/>
                    </a:cxn>
                    <a:cxn ang="0">
                      <a:pos x="34" y="32"/>
                    </a:cxn>
                    <a:cxn ang="0">
                      <a:pos x="49" y="34"/>
                    </a:cxn>
                    <a:cxn ang="0">
                      <a:pos x="61" y="36"/>
                    </a:cxn>
                    <a:cxn ang="0">
                      <a:pos x="167" y="40"/>
                    </a:cxn>
                    <a:cxn ang="0">
                      <a:pos x="187" y="40"/>
                    </a:cxn>
                    <a:cxn ang="0">
                      <a:pos x="203" y="43"/>
                    </a:cxn>
                    <a:cxn ang="0">
                      <a:pos x="209" y="49"/>
                    </a:cxn>
                    <a:cxn ang="0">
                      <a:pos x="211" y="65"/>
                    </a:cxn>
                    <a:cxn ang="0">
                      <a:pos x="209" y="72"/>
                    </a:cxn>
                    <a:cxn ang="0">
                      <a:pos x="203" y="67"/>
                    </a:cxn>
                    <a:cxn ang="0">
                      <a:pos x="194" y="60"/>
                    </a:cxn>
                    <a:cxn ang="0">
                      <a:pos x="178" y="56"/>
                    </a:cxn>
                    <a:cxn ang="0">
                      <a:pos x="153" y="54"/>
                    </a:cxn>
                    <a:cxn ang="0">
                      <a:pos x="40" y="51"/>
                    </a:cxn>
                    <a:cxn ang="0">
                      <a:pos x="21" y="49"/>
                    </a:cxn>
                    <a:cxn ang="0">
                      <a:pos x="14" y="45"/>
                    </a:cxn>
                    <a:cxn ang="0">
                      <a:pos x="11" y="40"/>
                    </a:cxn>
                    <a:cxn ang="0">
                      <a:pos x="11" y="27"/>
                    </a:cxn>
                    <a:cxn ang="0">
                      <a:pos x="14" y="18"/>
                    </a:cxn>
                  </a:cxnLst>
                  <a:rect l="0" t="0" r="r" b="b"/>
                  <a:pathLst>
                    <a:path w="222" h="98">
                      <a:moveTo>
                        <a:pt x="14" y="3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3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3" y="47"/>
                      </a:lnTo>
                      <a:lnTo>
                        <a:pt x="5" y="49"/>
                      </a:lnTo>
                      <a:lnTo>
                        <a:pt x="5" y="51"/>
                      </a:lnTo>
                      <a:lnTo>
                        <a:pt x="7" y="52"/>
                      </a:lnTo>
                      <a:lnTo>
                        <a:pt x="9" y="54"/>
                      </a:lnTo>
                      <a:lnTo>
                        <a:pt x="11" y="56"/>
                      </a:lnTo>
                      <a:lnTo>
                        <a:pt x="14" y="58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5" y="60"/>
                      </a:lnTo>
                      <a:lnTo>
                        <a:pt x="32" y="61"/>
                      </a:lnTo>
                      <a:lnTo>
                        <a:pt x="38" y="61"/>
                      </a:lnTo>
                      <a:lnTo>
                        <a:pt x="49" y="63"/>
                      </a:lnTo>
                      <a:lnTo>
                        <a:pt x="100" y="65"/>
                      </a:lnTo>
                      <a:lnTo>
                        <a:pt x="151" y="65"/>
                      </a:lnTo>
                      <a:lnTo>
                        <a:pt x="160" y="65"/>
                      </a:lnTo>
                      <a:lnTo>
                        <a:pt x="167" y="65"/>
                      </a:lnTo>
                      <a:lnTo>
                        <a:pt x="176" y="67"/>
                      </a:lnTo>
                      <a:lnTo>
                        <a:pt x="182" y="69"/>
                      </a:lnTo>
                      <a:lnTo>
                        <a:pt x="187" y="71"/>
                      </a:lnTo>
                      <a:lnTo>
                        <a:pt x="193" y="71"/>
                      </a:lnTo>
                      <a:lnTo>
                        <a:pt x="196" y="74"/>
                      </a:lnTo>
                      <a:lnTo>
                        <a:pt x="198" y="76"/>
                      </a:lnTo>
                      <a:lnTo>
                        <a:pt x="200" y="76"/>
                      </a:lnTo>
                      <a:lnTo>
                        <a:pt x="200" y="78"/>
                      </a:lnTo>
                      <a:lnTo>
                        <a:pt x="200" y="80"/>
                      </a:lnTo>
                      <a:lnTo>
                        <a:pt x="202" y="83"/>
                      </a:lnTo>
                      <a:lnTo>
                        <a:pt x="202" y="85"/>
                      </a:lnTo>
                      <a:lnTo>
                        <a:pt x="202" y="87"/>
                      </a:lnTo>
                      <a:lnTo>
                        <a:pt x="203" y="89"/>
                      </a:lnTo>
                      <a:lnTo>
                        <a:pt x="203" y="89"/>
                      </a:lnTo>
                      <a:lnTo>
                        <a:pt x="203" y="91"/>
                      </a:lnTo>
                      <a:lnTo>
                        <a:pt x="202" y="92"/>
                      </a:lnTo>
                      <a:lnTo>
                        <a:pt x="202" y="94"/>
                      </a:lnTo>
                      <a:lnTo>
                        <a:pt x="203" y="96"/>
                      </a:lnTo>
                      <a:lnTo>
                        <a:pt x="205" y="98"/>
                      </a:lnTo>
                      <a:lnTo>
                        <a:pt x="207" y="98"/>
                      </a:lnTo>
                      <a:lnTo>
                        <a:pt x="209" y="98"/>
                      </a:lnTo>
                      <a:lnTo>
                        <a:pt x="211" y="98"/>
                      </a:lnTo>
                      <a:lnTo>
                        <a:pt x="213" y="96"/>
                      </a:lnTo>
                      <a:lnTo>
                        <a:pt x="214" y="94"/>
                      </a:lnTo>
                      <a:lnTo>
                        <a:pt x="216" y="92"/>
                      </a:lnTo>
                      <a:lnTo>
                        <a:pt x="216" y="91"/>
                      </a:lnTo>
                      <a:lnTo>
                        <a:pt x="218" y="91"/>
                      </a:lnTo>
                      <a:lnTo>
                        <a:pt x="220" y="89"/>
                      </a:lnTo>
                      <a:lnTo>
                        <a:pt x="222" y="85"/>
                      </a:lnTo>
                      <a:lnTo>
                        <a:pt x="222" y="83"/>
                      </a:lnTo>
                      <a:lnTo>
                        <a:pt x="222" y="81"/>
                      </a:lnTo>
                      <a:lnTo>
                        <a:pt x="222" y="80"/>
                      </a:lnTo>
                      <a:lnTo>
                        <a:pt x="222" y="76"/>
                      </a:lnTo>
                      <a:lnTo>
                        <a:pt x="222" y="71"/>
                      </a:lnTo>
                      <a:lnTo>
                        <a:pt x="222" y="63"/>
                      </a:lnTo>
                      <a:lnTo>
                        <a:pt x="222" y="56"/>
                      </a:lnTo>
                      <a:lnTo>
                        <a:pt x="220" y="51"/>
                      </a:lnTo>
                      <a:lnTo>
                        <a:pt x="220" y="47"/>
                      </a:lnTo>
                      <a:lnTo>
                        <a:pt x="220" y="45"/>
                      </a:lnTo>
                      <a:lnTo>
                        <a:pt x="218" y="43"/>
                      </a:lnTo>
                      <a:lnTo>
                        <a:pt x="214" y="38"/>
                      </a:lnTo>
                      <a:lnTo>
                        <a:pt x="213" y="36"/>
                      </a:lnTo>
                      <a:lnTo>
                        <a:pt x="211" y="34"/>
                      </a:lnTo>
                      <a:lnTo>
                        <a:pt x="209" y="34"/>
                      </a:lnTo>
                      <a:lnTo>
                        <a:pt x="205" y="32"/>
                      </a:lnTo>
                      <a:lnTo>
                        <a:pt x="200" y="31"/>
                      </a:lnTo>
                      <a:lnTo>
                        <a:pt x="194" y="29"/>
                      </a:lnTo>
                      <a:lnTo>
                        <a:pt x="193" y="29"/>
                      </a:lnTo>
                      <a:lnTo>
                        <a:pt x="185" y="29"/>
                      </a:lnTo>
                      <a:lnTo>
                        <a:pt x="178" y="29"/>
                      </a:lnTo>
                      <a:lnTo>
                        <a:pt x="169" y="29"/>
                      </a:lnTo>
                      <a:lnTo>
                        <a:pt x="120" y="27"/>
                      </a:lnTo>
                      <a:lnTo>
                        <a:pt x="74" y="25"/>
                      </a:lnTo>
                      <a:lnTo>
                        <a:pt x="72" y="25"/>
                      </a:lnTo>
                      <a:lnTo>
                        <a:pt x="61" y="25"/>
                      </a:lnTo>
                      <a:lnTo>
                        <a:pt x="56" y="23"/>
                      </a:lnTo>
                      <a:lnTo>
                        <a:pt x="54" y="23"/>
                      </a:lnTo>
                      <a:lnTo>
                        <a:pt x="47" y="23"/>
                      </a:lnTo>
                      <a:lnTo>
                        <a:pt x="41" y="23"/>
                      </a:lnTo>
                      <a:lnTo>
                        <a:pt x="36" y="21"/>
                      </a:lnTo>
                      <a:lnTo>
                        <a:pt x="32" y="20"/>
                      </a:lnTo>
                      <a:lnTo>
                        <a:pt x="29" y="20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4" y="3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6" y="21"/>
                      </a:lnTo>
                      <a:lnTo>
                        <a:pt x="18" y="23"/>
                      </a:lnTo>
                      <a:lnTo>
                        <a:pt x="20" y="25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31" y="31"/>
                      </a:lnTo>
                      <a:lnTo>
                        <a:pt x="34" y="32"/>
                      </a:lnTo>
                      <a:lnTo>
                        <a:pt x="40" y="34"/>
                      </a:lnTo>
                      <a:lnTo>
                        <a:pt x="41" y="34"/>
                      </a:lnTo>
                      <a:lnTo>
                        <a:pt x="49" y="34"/>
                      </a:lnTo>
                      <a:lnTo>
                        <a:pt x="54" y="34"/>
                      </a:lnTo>
                      <a:lnTo>
                        <a:pt x="60" y="36"/>
                      </a:lnTo>
                      <a:lnTo>
                        <a:pt x="61" y="36"/>
                      </a:lnTo>
                      <a:lnTo>
                        <a:pt x="72" y="36"/>
                      </a:lnTo>
                      <a:lnTo>
                        <a:pt x="118" y="38"/>
                      </a:lnTo>
                      <a:lnTo>
                        <a:pt x="167" y="40"/>
                      </a:lnTo>
                      <a:lnTo>
                        <a:pt x="169" y="40"/>
                      </a:lnTo>
                      <a:lnTo>
                        <a:pt x="180" y="40"/>
                      </a:lnTo>
                      <a:lnTo>
                        <a:pt x="187" y="40"/>
                      </a:lnTo>
                      <a:lnTo>
                        <a:pt x="193" y="40"/>
                      </a:lnTo>
                      <a:lnTo>
                        <a:pt x="198" y="41"/>
                      </a:lnTo>
                      <a:lnTo>
                        <a:pt x="203" y="43"/>
                      </a:lnTo>
                      <a:lnTo>
                        <a:pt x="207" y="45"/>
                      </a:lnTo>
                      <a:lnTo>
                        <a:pt x="209" y="49"/>
                      </a:lnTo>
                      <a:lnTo>
                        <a:pt x="209" y="49"/>
                      </a:lnTo>
                      <a:lnTo>
                        <a:pt x="209" y="52"/>
                      </a:lnTo>
                      <a:lnTo>
                        <a:pt x="211" y="58"/>
                      </a:lnTo>
                      <a:lnTo>
                        <a:pt x="211" y="65"/>
                      </a:lnTo>
                      <a:lnTo>
                        <a:pt x="211" y="72"/>
                      </a:lnTo>
                      <a:lnTo>
                        <a:pt x="211" y="76"/>
                      </a:lnTo>
                      <a:lnTo>
                        <a:pt x="209" y="72"/>
                      </a:lnTo>
                      <a:lnTo>
                        <a:pt x="209" y="71"/>
                      </a:lnTo>
                      <a:lnTo>
                        <a:pt x="207" y="69"/>
                      </a:lnTo>
                      <a:lnTo>
                        <a:pt x="203" y="67"/>
                      </a:lnTo>
                      <a:lnTo>
                        <a:pt x="202" y="65"/>
                      </a:lnTo>
                      <a:lnTo>
                        <a:pt x="196" y="61"/>
                      </a:lnTo>
                      <a:lnTo>
                        <a:pt x="194" y="60"/>
                      </a:lnTo>
                      <a:lnTo>
                        <a:pt x="189" y="60"/>
                      </a:lnTo>
                      <a:lnTo>
                        <a:pt x="183" y="58"/>
                      </a:lnTo>
                      <a:lnTo>
                        <a:pt x="178" y="56"/>
                      </a:lnTo>
                      <a:lnTo>
                        <a:pt x="169" y="54"/>
                      </a:lnTo>
                      <a:lnTo>
                        <a:pt x="162" y="54"/>
                      </a:lnTo>
                      <a:lnTo>
                        <a:pt x="153" y="54"/>
                      </a:lnTo>
                      <a:lnTo>
                        <a:pt x="102" y="54"/>
                      </a:lnTo>
                      <a:lnTo>
                        <a:pt x="51" y="52"/>
                      </a:lnTo>
                      <a:lnTo>
                        <a:pt x="40" y="51"/>
                      </a:lnTo>
                      <a:lnTo>
                        <a:pt x="34" y="51"/>
                      </a:lnTo>
                      <a:lnTo>
                        <a:pt x="27" y="49"/>
                      </a:lnTo>
                      <a:lnTo>
                        <a:pt x="21" y="49"/>
                      </a:lnTo>
                      <a:lnTo>
                        <a:pt x="20" y="49"/>
                      </a:lnTo>
                      <a:lnTo>
                        <a:pt x="16" y="47"/>
                      </a:lnTo>
                      <a:lnTo>
                        <a:pt x="14" y="45"/>
                      </a:lnTo>
                      <a:lnTo>
                        <a:pt x="14" y="43"/>
                      </a:lnTo>
                      <a:lnTo>
                        <a:pt x="12" y="41"/>
                      </a:lnTo>
                      <a:lnTo>
                        <a:pt x="11" y="40"/>
                      </a:lnTo>
                      <a:lnTo>
                        <a:pt x="11" y="36"/>
                      </a:lnTo>
                      <a:lnTo>
                        <a:pt x="11" y="31"/>
                      </a:lnTo>
                      <a:lnTo>
                        <a:pt x="11" y="27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4" y="18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84421" name="Rectangle 101"/>
              <p:cNvSpPr>
                <a:spLocks noChangeArrowheads="1"/>
              </p:cNvSpPr>
              <p:nvPr/>
            </p:nvSpPr>
            <p:spPr bwMode="auto">
              <a:xfrm>
                <a:off x="2772" y="1344"/>
                <a:ext cx="1150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2200">
                    <a:solidFill>
                      <a:schemeClr val="bg2"/>
                    </a:solidFill>
                  </a:rPr>
                  <a:t>G</a:t>
                </a:r>
                <a:r>
                  <a:rPr lang="hu-HU" sz="2200">
                    <a:solidFill>
                      <a:schemeClr val="bg2"/>
                    </a:solidFill>
                  </a:rPr>
                  <a:t>é</a:t>
                </a:r>
                <a:r>
                  <a:rPr lang="en-US" sz="2200">
                    <a:solidFill>
                      <a:schemeClr val="bg2"/>
                    </a:solidFill>
                  </a:rPr>
                  <a:t>n</a:t>
                </a:r>
                <a:r>
                  <a:rPr lang="hu-HU" sz="2200">
                    <a:solidFill>
                      <a:schemeClr val="bg2"/>
                    </a:solidFill>
                  </a:rPr>
                  <a:t> bejuttatás</a:t>
                </a:r>
                <a:endParaRPr lang="en-US" sz="18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4422" name="Group 102"/>
            <p:cNvGrpSpPr>
              <a:grpSpLocks/>
            </p:cNvGrpSpPr>
            <p:nvPr/>
          </p:nvGrpSpPr>
          <p:grpSpPr bwMode="auto">
            <a:xfrm>
              <a:off x="2016" y="2430"/>
              <a:ext cx="3360" cy="1506"/>
              <a:chOff x="1920" y="2334"/>
              <a:chExt cx="3360" cy="1527"/>
            </a:xfrm>
          </p:grpSpPr>
          <p:sp>
            <p:nvSpPr>
              <p:cNvPr id="184423" name="Line 103"/>
              <p:cNvSpPr>
                <a:spLocks noChangeShapeType="1"/>
              </p:cNvSpPr>
              <p:nvPr/>
            </p:nvSpPr>
            <p:spPr bwMode="auto">
              <a:xfrm flipV="1">
                <a:off x="3529" y="2822"/>
                <a:ext cx="758" cy="25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84424" name="Group 104"/>
              <p:cNvGrpSpPr>
                <a:grpSpLocks/>
              </p:cNvGrpSpPr>
              <p:nvPr/>
            </p:nvGrpSpPr>
            <p:grpSpPr bwMode="auto">
              <a:xfrm>
                <a:off x="4357" y="2334"/>
                <a:ext cx="923" cy="515"/>
                <a:chOff x="3029" y="2835"/>
                <a:chExt cx="784" cy="371"/>
              </a:xfrm>
            </p:grpSpPr>
            <p:sp>
              <p:nvSpPr>
                <p:cNvPr id="184425" name="Freeform 105"/>
                <p:cNvSpPr>
                  <a:spLocks/>
                </p:cNvSpPr>
                <p:nvPr/>
              </p:nvSpPr>
              <p:spPr bwMode="auto">
                <a:xfrm>
                  <a:off x="3075" y="2959"/>
                  <a:ext cx="190" cy="204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26" name="Freeform 106"/>
                <p:cNvSpPr>
                  <a:spLocks/>
                </p:cNvSpPr>
                <p:nvPr/>
              </p:nvSpPr>
              <p:spPr bwMode="auto">
                <a:xfrm>
                  <a:off x="3171" y="2965"/>
                  <a:ext cx="190" cy="203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27" name="Freeform 107"/>
                <p:cNvSpPr>
                  <a:spLocks/>
                </p:cNvSpPr>
                <p:nvPr/>
              </p:nvSpPr>
              <p:spPr bwMode="auto">
                <a:xfrm>
                  <a:off x="3273" y="2963"/>
                  <a:ext cx="212" cy="215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28" name="Freeform 108"/>
                <p:cNvSpPr>
                  <a:spLocks/>
                </p:cNvSpPr>
                <p:nvPr/>
              </p:nvSpPr>
              <p:spPr bwMode="auto">
                <a:xfrm>
                  <a:off x="3376" y="2956"/>
                  <a:ext cx="211" cy="233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29" name="Freeform 109"/>
                <p:cNvSpPr>
                  <a:spLocks/>
                </p:cNvSpPr>
                <p:nvPr/>
              </p:nvSpPr>
              <p:spPr bwMode="auto">
                <a:xfrm>
                  <a:off x="3461" y="2950"/>
                  <a:ext cx="234" cy="244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0" name="Freeform 110"/>
                <p:cNvSpPr>
                  <a:spLocks/>
                </p:cNvSpPr>
                <p:nvPr/>
              </p:nvSpPr>
              <p:spPr bwMode="auto">
                <a:xfrm>
                  <a:off x="3532" y="2926"/>
                  <a:ext cx="255" cy="268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1" name="Freeform 111"/>
                <p:cNvSpPr>
                  <a:spLocks/>
                </p:cNvSpPr>
                <p:nvPr/>
              </p:nvSpPr>
              <p:spPr bwMode="auto">
                <a:xfrm>
                  <a:off x="3623" y="2977"/>
                  <a:ext cx="190" cy="203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2" name="Freeform 112"/>
                <p:cNvSpPr>
                  <a:spLocks/>
                </p:cNvSpPr>
                <p:nvPr/>
              </p:nvSpPr>
              <p:spPr bwMode="auto">
                <a:xfrm>
                  <a:off x="3714" y="3057"/>
                  <a:ext cx="92" cy="110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3" name="Freeform 113"/>
                <p:cNvSpPr>
                  <a:spLocks/>
                </p:cNvSpPr>
                <p:nvPr/>
              </p:nvSpPr>
              <p:spPr bwMode="auto">
                <a:xfrm>
                  <a:off x="3030" y="2946"/>
                  <a:ext cx="153" cy="157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4" name="Freeform 114"/>
                <p:cNvSpPr>
                  <a:spLocks/>
                </p:cNvSpPr>
                <p:nvPr/>
              </p:nvSpPr>
              <p:spPr bwMode="auto">
                <a:xfrm>
                  <a:off x="3030" y="2941"/>
                  <a:ext cx="82" cy="93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5" name="Freeform 115"/>
                <p:cNvSpPr>
                  <a:spLocks/>
                </p:cNvSpPr>
                <p:nvPr/>
              </p:nvSpPr>
              <p:spPr bwMode="auto">
                <a:xfrm flipV="1">
                  <a:off x="3360" y="2970"/>
                  <a:ext cx="206" cy="216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6" name="Freeform 116"/>
                <p:cNvSpPr>
                  <a:spLocks/>
                </p:cNvSpPr>
                <p:nvPr/>
              </p:nvSpPr>
              <p:spPr bwMode="auto">
                <a:xfrm flipV="1">
                  <a:off x="3252" y="2958"/>
                  <a:ext cx="222" cy="232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7" name="Freeform 117"/>
                <p:cNvSpPr>
                  <a:spLocks/>
                </p:cNvSpPr>
                <p:nvPr/>
              </p:nvSpPr>
              <p:spPr bwMode="auto">
                <a:xfrm flipV="1">
                  <a:off x="3657" y="2945"/>
                  <a:ext cx="152" cy="164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8" name="Freeform 118"/>
                <p:cNvSpPr>
                  <a:spLocks/>
                </p:cNvSpPr>
                <p:nvPr/>
              </p:nvSpPr>
              <p:spPr bwMode="auto">
                <a:xfrm flipV="1">
                  <a:off x="3553" y="2955"/>
                  <a:ext cx="206" cy="216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39" name="Freeform 119"/>
                <p:cNvSpPr>
                  <a:spLocks/>
                </p:cNvSpPr>
                <p:nvPr/>
              </p:nvSpPr>
              <p:spPr bwMode="auto">
                <a:xfrm flipV="1">
                  <a:off x="3466" y="2966"/>
                  <a:ext cx="206" cy="216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40" name="Freeform 120"/>
                <p:cNvSpPr>
                  <a:spLocks/>
                </p:cNvSpPr>
                <p:nvPr/>
              </p:nvSpPr>
              <p:spPr bwMode="auto">
                <a:xfrm flipV="1">
                  <a:off x="3029" y="3051"/>
                  <a:ext cx="119" cy="117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41" name="Freeform 121"/>
                <p:cNvSpPr>
                  <a:spLocks/>
                </p:cNvSpPr>
                <p:nvPr/>
              </p:nvSpPr>
              <p:spPr bwMode="auto">
                <a:xfrm flipV="1">
                  <a:off x="3038" y="2957"/>
                  <a:ext cx="223" cy="239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42" name="Freeform 122"/>
                <p:cNvSpPr>
                  <a:spLocks/>
                </p:cNvSpPr>
                <p:nvPr/>
              </p:nvSpPr>
              <p:spPr bwMode="auto">
                <a:xfrm flipV="1">
                  <a:off x="3081" y="2938"/>
                  <a:ext cx="255" cy="268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4443" name="Freeform 123"/>
                <p:cNvSpPr>
                  <a:spLocks/>
                </p:cNvSpPr>
                <p:nvPr/>
              </p:nvSpPr>
              <p:spPr bwMode="auto">
                <a:xfrm flipV="1">
                  <a:off x="3168" y="2949"/>
                  <a:ext cx="221" cy="245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262" h="262">
                      <a:moveTo>
                        <a:pt x="0" y="262"/>
                      </a:moveTo>
                      <a:cubicBezTo>
                        <a:pt x="0" y="262"/>
                        <a:pt x="131" y="131"/>
                        <a:pt x="262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184444" name="Group 124"/>
                <p:cNvGrpSpPr>
                  <a:grpSpLocks/>
                </p:cNvGrpSpPr>
                <p:nvPr/>
              </p:nvGrpSpPr>
              <p:grpSpPr bwMode="auto">
                <a:xfrm>
                  <a:off x="3044" y="2835"/>
                  <a:ext cx="767" cy="151"/>
                  <a:chOff x="3044" y="2859"/>
                  <a:chExt cx="767" cy="111"/>
                </a:xfrm>
              </p:grpSpPr>
              <p:sp>
                <p:nvSpPr>
                  <p:cNvPr id="184445" name="Freeform 125"/>
                  <p:cNvSpPr>
                    <a:spLocks/>
                  </p:cNvSpPr>
                  <p:nvPr/>
                </p:nvSpPr>
                <p:spPr bwMode="auto">
                  <a:xfrm>
                    <a:off x="3173" y="2872"/>
                    <a:ext cx="504" cy="88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46" name="Freeform 126"/>
                  <p:cNvSpPr>
                    <a:spLocks/>
                  </p:cNvSpPr>
                  <p:nvPr/>
                </p:nvSpPr>
                <p:spPr bwMode="auto">
                  <a:xfrm>
                    <a:off x="3373" y="2889"/>
                    <a:ext cx="395" cy="76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47" name="Freeform 127"/>
                  <p:cNvSpPr>
                    <a:spLocks/>
                  </p:cNvSpPr>
                  <p:nvPr/>
                </p:nvSpPr>
                <p:spPr bwMode="auto">
                  <a:xfrm>
                    <a:off x="3485" y="2911"/>
                    <a:ext cx="326" cy="59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48" name="Freeform 128"/>
                  <p:cNvSpPr>
                    <a:spLocks/>
                  </p:cNvSpPr>
                  <p:nvPr/>
                </p:nvSpPr>
                <p:spPr bwMode="auto">
                  <a:xfrm>
                    <a:off x="3110" y="2864"/>
                    <a:ext cx="451" cy="76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49" name="Freeform 129"/>
                  <p:cNvSpPr>
                    <a:spLocks/>
                  </p:cNvSpPr>
                  <p:nvPr/>
                </p:nvSpPr>
                <p:spPr bwMode="auto">
                  <a:xfrm>
                    <a:off x="3044" y="2868"/>
                    <a:ext cx="364" cy="47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50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3155" y="2877"/>
                    <a:ext cx="395" cy="76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51" name="Freeform 131"/>
                  <p:cNvSpPr>
                    <a:spLocks/>
                  </p:cNvSpPr>
                  <p:nvPr/>
                </p:nvSpPr>
                <p:spPr bwMode="auto">
                  <a:xfrm flipH="1">
                    <a:off x="3057" y="2893"/>
                    <a:ext cx="395" cy="76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52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3263" y="2864"/>
                    <a:ext cx="396" cy="77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53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3371" y="2859"/>
                    <a:ext cx="396" cy="76"/>
                  </a:xfrm>
                  <a:custGeom>
                    <a:avLst/>
                    <a:gdLst/>
                    <a:ahLst/>
                    <a:cxnLst>
                      <a:cxn ang="0">
                        <a:pos x="0" y="113"/>
                      </a:cxn>
                      <a:cxn ang="0">
                        <a:pos x="695" y="0"/>
                      </a:cxn>
                    </a:cxnLst>
                    <a:rect l="0" t="0" r="r" b="b"/>
                    <a:pathLst>
                      <a:path w="695" h="113">
                        <a:moveTo>
                          <a:pt x="0" y="113"/>
                        </a:moveTo>
                        <a:cubicBezTo>
                          <a:pt x="289" y="65"/>
                          <a:pt x="579" y="18"/>
                          <a:pt x="695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184454" name="Group 134"/>
              <p:cNvGrpSpPr>
                <a:grpSpLocks/>
              </p:cNvGrpSpPr>
              <p:nvPr/>
            </p:nvGrpSpPr>
            <p:grpSpPr bwMode="auto">
              <a:xfrm>
                <a:off x="1920" y="3040"/>
                <a:ext cx="3080" cy="821"/>
                <a:chOff x="1920" y="3040"/>
                <a:chExt cx="3080" cy="821"/>
              </a:xfrm>
            </p:grpSpPr>
            <p:sp>
              <p:nvSpPr>
                <p:cNvPr id="184455" name="Arc 135"/>
                <p:cNvSpPr>
                  <a:spLocks/>
                </p:cNvSpPr>
                <p:nvPr/>
              </p:nvSpPr>
              <p:spPr bwMode="auto">
                <a:xfrm rot="-11194916">
                  <a:off x="2492" y="3785"/>
                  <a:ext cx="411" cy="73"/>
                </a:xfrm>
                <a:custGeom>
                  <a:avLst/>
                  <a:gdLst>
                    <a:gd name="G0" fmla="+- 0 0 0"/>
                    <a:gd name="G1" fmla="+- 20027 0 0"/>
                    <a:gd name="G2" fmla="+- 21600 0 0"/>
                    <a:gd name="T0" fmla="*/ 8091 w 21600"/>
                    <a:gd name="T1" fmla="*/ 0 h 20027"/>
                    <a:gd name="T2" fmla="*/ 21600 w 21600"/>
                    <a:gd name="T3" fmla="*/ 20027 h 20027"/>
                    <a:gd name="T4" fmla="*/ 0 w 21600"/>
                    <a:gd name="T5" fmla="*/ 20027 h 200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027" fill="none" extrusionOk="0">
                      <a:moveTo>
                        <a:pt x="8091" y="-1"/>
                      </a:moveTo>
                      <a:cubicBezTo>
                        <a:pt x="16255" y="3298"/>
                        <a:pt x="21600" y="11221"/>
                        <a:pt x="21600" y="20027"/>
                      </a:cubicBezTo>
                    </a:path>
                    <a:path w="21600" h="20027" stroke="0" extrusionOk="0">
                      <a:moveTo>
                        <a:pt x="8091" y="-1"/>
                      </a:moveTo>
                      <a:cubicBezTo>
                        <a:pt x="16255" y="3298"/>
                        <a:pt x="21600" y="11221"/>
                        <a:pt x="21600" y="20027"/>
                      </a:cubicBezTo>
                      <a:lnTo>
                        <a:pt x="0" y="20027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184456" name="Group 136"/>
                <p:cNvGrpSpPr>
                  <a:grpSpLocks/>
                </p:cNvGrpSpPr>
                <p:nvPr/>
              </p:nvGrpSpPr>
              <p:grpSpPr bwMode="auto">
                <a:xfrm>
                  <a:off x="1920" y="3040"/>
                  <a:ext cx="3080" cy="821"/>
                  <a:chOff x="1920" y="3040"/>
                  <a:chExt cx="3080" cy="821"/>
                </a:xfrm>
              </p:grpSpPr>
              <p:sp>
                <p:nvSpPr>
                  <p:cNvPr id="184457" name="Line 1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85" y="3853"/>
                    <a:ext cx="1646" cy="8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84458" name="Line 1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0" y="3360"/>
                    <a:ext cx="573" cy="458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84459" name="Arc 139"/>
                  <p:cNvSpPr>
                    <a:spLocks/>
                  </p:cNvSpPr>
                  <p:nvPr/>
                </p:nvSpPr>
                <p:spPr bwMode="auto">
                  <a:xfrm flipV="1">
                    <a:off x="4299" y="3397"/>
                    <a:ext cx="700" cy="46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86"/>
                      <a:gd name="T1" fmla="*/ 0 h 21600"/>
                      <a:gd name="T2" fmla="*/ 21586 w 21586"/>
                      <a:gd name="T3" fmla="*/ 20813 h 21600"/>
                      <a:gd name="T4" fmla="*/ 0 w 21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86" h="21600" fill="none" extrusionOk="0">
                        <a:moveTo>
                          <a:pt x="-1" y="0"/>
                        </a:moveTo>
                        <a:cubicBezTo>
                          <a:pt x="11623" y="0"/>
                          <a:pt x="21162" y="9197"/>
                          <a:pt x="21585" y="20813"/>
                        </a:cubicBezTo>
                      </a:path>
                      <a:path w="21586" h="21600" stroke="0" extrusionOk="0">
                        <a:moveTo>
                          <a:pt x="-1" y="0"/>
                        </a:moveTo>
                        <a:cubicBezTo>
                          <a:pt x="11623" y="0"/>
                          <a:pt x="21162" y="9197"/>
                          <a:pt x="21585" y="2081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84460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3040"/>
                    <a:ext cx="0" cy="37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</p:grpSp>
        <p:sp>
          <p:nvSpPr>
            <p:cNvPr id="184461" name="AutoShape 141"/>
            <p:cNvSpPr>
              <a:spLocks noChangeArrowheads="1"/>
            </p:cNvSpPr>
            <p:nvPr/>
          </p:nvSpPr>
          <p:spPr bwMode="auto">
            <a:xfrm>
              <a:off x="4251" y="3048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62" name="AutoShape 142"/>
            <p:cNvSpPr>
              <a:spLocks noChangeArrowheads="1"/>
            </p:cNvSpPr>
            <p:nvPr/>
          </p:nvSpPr>
          <p:spPr bwMode="auto">
            <a:xfrm>
              <a:off x="4678" y="2430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63" name="AutoShape 143"/>
            <p:cNvSpPr>
              <a:spLocks noChangeArrowheads="1"/>
            </p:cNvSpPr>
            <p:nvPr/>
          </p:nvSpPr>
          <p:spPr bwMode="auto">
            <a:xfrm>
              <a:off x="2982" y="2484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64" name="AutoShape 144"/>
            <p:cNvSpPr>
              <a:spLocks noChangeArrowheads="1"/>
            </p:cNvSpPr>
            <p:nvPr/>
          </p:nvSpPr>
          <p:spPr bwMode="auto">
            <a:xfrm>
              <a:off x="2749" y="2490"/>
              <a:ext cx="47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65" name="Rectangle 145"/>
            <p:cNvSpPr>
              <a:spLocks noChangeArrowheads="1"/>
            </p:cNvSpPr>
            <p:nvPr/>
          </p:nvSpPr>
          <p:spPr bwMode="auto">
            <a:xfrm>
              <a:off x="2040" y="1776"/>
              <a:ext cx="16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2"/>
                  </a:solidFill>
                </a:rPr>
                <a:t>Os</a:t>
              </a:r>
              <a:r>
                <a:rPr lang="hu-HU" sz="2000">
                  <a:solidFill>
                    <a:schemeClr val="bg2"/>
                  </a:solidFill>
                </a:rPr>
                <a:t>z</a:t>
              </a:r>
              <a:r>
                <a:rPr lang="en-US" sz="2000">
                  <a:solidFill>
                    <a:schemeClr val="bg2"/>
                  </a:solidFill>
                </a:rPr>
                <a:t>teogen</a:t>
              </a:r>
              <a:r>
                <a:rPr lang="hu-HU" sz="2000">
                  <a:solidFill>
                    <a:schemeClr val="bg2"/>
                  </a:solidFill>
                </a:rPr>
                <a:t>etikus</a:t>
              </a:r>
              <a:r>
                <a:rPr lang="en-US" sz="2000">
                  <a:solidFill>
                    <a:schemeClr val="bg2"/>
                  </a:solidFill>
                </a:rPr>
                <a:t> </a:t>
              </a:r>
              <a:r>
                <a:rPr lang="hu-HU" sz="2000">
                  <a:solidFill>
                    <a:schemeClr val="bg2"/>
                  </a:solidFill>
                </a:rPr>
                <a:t>f</a:t>
              </a:r>
              <a:r>
                <a:rPr lang="en-US" sz="2000">
                  <a:solidFill>
                    <a:schemeClr val="bg2"/>
                  </a:solidFill>
                </a:rPr>
                <a:t>a</a:t>
              </a:r>
              <a:r>
                <a:rPr lang="hu-HU" sz="2000">
                  <a:solidFill>
                    <a:schemeClr val="bg2"/>
                  </a:solidFill>
                </a:rPr>
                <a:t>k</a:t>
              </a:r>
              <a:r>
                <a:rPr lang="en-US" sz="2000">
                  <a:solidFill>
                    <a:schemeClr val="bg2"/>
                  </a:solidFill>
                </a:rPr>
                <a:t>tor</a:t>
              </a:r>
            </a:p>
          </p:txBody>
        </p:sp>
        <p:sp>
          <p:nvSpPr>
            <p:cNvPr id="184466" name="AutoShape 146"/>
            <p:cNvSpPr>
              <a:spLocks noChangeArrowheads="1"/>
            </p:cNvSpPr>
            <p:nvPr/>
          </p:nvSpPr>
          <p:spPr bwMode="auto">
            <a:xfrm>
              <a:off x="2674" y="2418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67" name="AutoShape 147"/>
            <p:cNvSpPr>
              <a:spLocks noChangeArrowheads="1"/>
            </p:cNvSpPr>
            <p:nvPr/>
          </p:nvSpPr>
          <p:spPr bwMode="auto">
            <a:xfrm>
              <a:off x="2837" y="2447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68" name="AutoShape 148"/>
            <p:cNvSpPr>
              <a:spLocks noChangeArrowheads="1"/>
            </p:cNvSpPr>
            <p:nvPr/>
          </p:nvSpPr>
          <p:spPr bwMode="auto">
            <a:xfrm>
              <a:off x="2906" y="2355"/>
              <a:ext cx="45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69" name="AutoShape 149"/>
            <p:cNvSpPr>
              <a:spLocks noChangeArrowheads="1"/>
            </p:cNvSpPr>
            <p:nvPr/>
          </p:nvSpPr>
          <p:spPr bwMode="auto">
            <a:xfrm>
              <a:off x="3069" y="2453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0" name="AutoShape 150"/>
            <p:cNvSpPr>
              <a:spLocks noChangeArrowheads="1"/>
            </p:cNvSpPr>
            <p:nvPr/>
          </p:nvSpPr>
          <p:spPr bwMode="auto">
            <a:xfrm>
              <a:off x="2656" y="2263"/>
              <a:ext cx="46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1" name="AutoShape 151"/>
            <p:cNvSpPr>
              <a:spLocks noChangeArrowheads="1"/>
            </p:cNvSpPr>
            <p:nvPr/>
          </p:nvSpPr>
          <p:spPr bwMode="auto">
            <a:xfrm>
              <a:off x="2733" y="2323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2" name="AutoShape 152"/>
            <p:cNvSpPr>
              <a:spLocks noChangeArrowheads="1"/>
            </p:cNvSpPr>
            <p:nvPr/>
          </p:nvSpPr>
          <p:spPr bwMode="auto">
            <a:xfrm>
              <a:off x="2812" y="2242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3" name="AutoShape 153"/>
            <p:cNvSpPr>
              <a:spLocks noChangeArrowheads="1"/>
            </p:cNvSpPr>
            <p:nvPr/>
          </p:nvSpPr>
          <p:spPr bwMode="auto">
            <a:xfrm>
              <a:off x="3072" y="2333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4" name="AutoShape 154"/>
            <p:cNvSpPr>
              <a:spLocks noChangeArrowheads="1"/>
            </p:cNvSpPr>
            <p:nvPr/>
          </p:nvSpPr>
          <p:spPr bwMode="auto">
            <a:xfrm>
              <a:off x="2941" y="2257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5" name="AutoShape 155"/>
            <p:cNvSpPr>
              <a:spLocks noChangeArrowheads="1"/>
            </p:cNvSpPr>
            <p:nvPr/>
          </p:nvSpPr>
          <p:spPr bwMode="auto">
            <a:xfrm>
              <a:off x="3042" y="2541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6" name="AutoShape 156"/>
            <p:cNvSpPr>
              <a:spLocks noChangeArrowheads="1"/>
            </p:cNvSpPr>
            <p:nvPr/>
          </p:nvSpPr>
          <p:spPr bwMode="auto">
            <a:xfrm>
              <a:off x="4593" y="3114"/>
              <a:ext cx="45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7" name="AutoShape 157"/>
            <p:cNvSpPr>
              <a:spLocks noChangeArrowheads="1"/>
            </p:cNvSpPr>
            <p:nvPr/>
          </p:nvSpPr>
          <p:spPr bwMode="auto">
            <a:xfrm>
              <a:off x="4413" y="3077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8" name="AutoShape 158"/>
            <p:cNvSpPr>
              <a:spLocks noChangeArrowheads="1"/>
            </p:cNvSpPr>
            <p:nvPr/>
          </p:nvSpPr>
          <p:spPr bwMode="auto">
            <a:xfrm>
              <a:off x="4326" y="3120"/>
              <a:ext cx="47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79" name="AutoShape 159"/>
            <p:cNvSpPr>
              <a:spLocks noChangeArrowheads="1"/>
            </p:cNvSpPr>
            <p:nvPr/>
          </p:nvSpPr>
          <p:spPr bwMode="auto">
            <a:xfrm>
              <a:off x="4901" y="3051"/>
              <a:ext cx="45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0" name="AutoShape 160"/>
            <p:cNvSpPr>
              <a:spLocks noChangeArrowheads="1"/>
            </p:cNvSpPr>
            <p:nvPr/>
          </p:nvSpPr>
          <p:spPr bwMode="auto">
            <a:xfrm>
              <a:off x="4776" y="3099"/>
              <a:ext cx="45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1" name="AutoShape 161"/>
            <p:cNvSpPr>
              <a:spLocks noChangeArrowheads="1"/>
            </p:cNvSpPr>
            <p:nvPr/>
          </p:nvSpPr>
          <p:spPr bwMode="auto">
            <a:xfrm>
              <a:off x="4618" y="2373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2" name="AutoShape 162"/>
            <p:cNvSpPr>
              <a:spLocks noChangeArrowheads="1"/>
            </p:cNvSpPr>
            <p:nvPr/>
          </p:nvSpPr>
          <p:spPr bwMode="auto">
            <a:xfrm>
              <a:off x="4218" y="2451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3" name="AutoShape 163"/>
            <p:cNvSpPr>
              <a:spLocks noChangeArrowheads="1"/>
            </p:cNvSpPr>
            <p:nvPr/>
          </p:nvSpPr>
          <p:spPr bwMode="auto">
            <a:xfrm>
              <a:off x="5134" y="2581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4" name="AutoShape 164"/>
            <p:cNvSpPr>
              <a:spLocks noChangeArrowheads="1"/>
            </p:cNvSpPr>
            <p:nvPr/>
          </p:nvSpPr>
          <p:spPr bwMode="auto">
            <a:xfrm>
              <a:off x="4385" y="2380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5" name="AutoShape 165"/>
            <p:cNvSpPr>
              <a:spLocks noChangeArrowheads="1"/>
            </p:cNvSpPr>
            <p:nvPr/>
          </p:nvSpPr>
          <p:spPr bwMode="auto">
            <a:xfrm>
              <a:off x="4887" y="2445"/>
              <a:ext cx="46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6" name="AutoShape 166"/>
            <p:cNvSpPr>
              <a:spLocks noChangeArrowheads="1"/>
            </p:cNvSpPr>
            <p:nvPr/>
          </p:nvSpPr>
          <p:spPr bwMode="auto">
            <a:xfrm>
              <a:off x="5127" y="2768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7" name="AutoShape 167"/>
            <p:cNvSpPr>
              <a:spLocks noChangeArrowheads="1"/>
            </p:cNvSpPr>
            <p:nvPr/>
          </p:nvSpPr>
          <p:spPr bwMode="auto">
            <a:xfrm>
              <a:off x="5128" y="2888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8" name="AutoShape 168"/>
            <p:cNvSpPr>
              <a:spLocks noChangeArrowheads="1"/>
            </p:cNvSpPr>
            <p:nvPr/>
          </p:nvSpPr>
          <p:spPr bwMode="auto">
            <a:xfrm>
              <a:off x="4113" y="2698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89" name="AutoShape 169"/>
            <p:cNvSpPr>
              <a:spLocks noChangeArrowheads="1"/>
            </p:cNvSpPr>
            <p:nvPr/>
          </p:nvSpPr>
          <p:spPr bwMode="auto">
            <a:xfrm>
              <a:off x="4141" y="2885"/>
              <a:ext cx="47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0" name="AutoShape 170"/>
            <p:cNvSpPr>
              <a:spLocks noChangeArrowheads="1"/>
            </p:cNvSpPr>
            <p:nvPr/>
          </p:nvSpPr>
          <p:spPr bwMode="auto">
            <a:xfrm>
              <a:off x="4695" y="2833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1" name="AutoShape 171"/>
            <p:cNvSpPr>
              <a:spLocks noChangeArrowheads="1"/>
            </p:cNvSpPr>
            <p:nvPr/>
          </p:nvSpPr>
          <p:spPr bwMode="auto">
            <a:xfrm>
              <a:off x="4462" y="2839"/>
              <a:ext cx="47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2" name="AutoShape 172"/>
            <p:cNvSpPr>
              <a:spLocks noChangeArrowheads="1"/>
            </p:cNvSpPr>
            <p:nvPr/>
          </p:nvSpPr>
          <p:spPr bwMode="auto">
            <a:xfrm>
              <a:off x="4387" y="2767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3" name="AutoShape 173"/>
            <p:cNvSpPr>
              <a:spLocks noChangeArrowheads="1"/>
            </p:cNvSpPr>
            <p:nvPr/>
          </p:nvSpPr>
          <p:spPr bwMode="auto">
            <a:xfrm>
              <a:off x="4550" y="2796"/>
              <a:ext cx="47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4" name="AutoShape 174"/>
            <p:cNvSpPr>
              <a:spLocks noChangeArrowheads="1"/>
            </p:cNvSpPr>
            <p:nvPr/>
          </p:nvSpPr>
          <p:spPr bwMode="auto">
            <a:xfrm>
              <a:off x="4619" y="2704"/>
              <a:ext cx="45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5" name="AutoShape 175"/>
            <p:cNvSpPr>
              <a:spLocks noChangeArrowheads="1"/>
            </p:cNvSpPr>
            <p:nvPr/>
          </p:nvSpPr>
          <p:spPr bwMode="auto">
            <a:xfrm>
              <a:off x="4782" y="2802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6" name="AutoShape 176"/>
            <p:cNvSpPr>
              <a:spLocks noChangeArrowheads="1"/>
            </p:cNvSpPr>
            <p:nvPr/>
          </p:nvSpPr>
          <p:spPr bwMode="auto">
            <a:xfrm>
              <a:off x="4369" y="2612"/>
              <a:ext cx="46" cy="41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7" name="AutoShape 177"/>
            <p:cNvSpPr>
              <a:spLocks noChangeArrowheads="1"/>
            </p:cNvSpPr>
            <p:nvPr/>
          </p:nvSpPr>
          <p:spPr bwMode="auto">
            <a:xfrm>
              <a:off x="4446" y="2672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8" name="AutoShape 178"/>
            <p:cNvSpPr>
              <a:spLocks noChangeArrowheads="1"/>
            </p:cNvSpPr>
            <p:nvPr/>
          </p:nvSpPr>
          <p:spPr bwMode="auto">
            <a:xfrm>
              <a:off x="4525" y="2591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99" name="AutoShape 179"/>
            <p:cNvSpPr>
              <a:spLocks noChangeArrowheads="1"/>
            </p:cNvSpPr>
            <p:nvPr/>
          </p:nvSpPr>
          <p:spPr bwMode="auto">
            <a:xfrm>
              <a:off x="4785" y="2682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500" name="AutoShape 180"/>
            <p:cNvSpPr>
              <a:spLocks noChangeArrowheads="1"/>
            </p:cNvSpPr>
            <p:nvPr/>
          </p:nvSpPr>
          <p:spPr bwMode="auto">
            <a:xfrm>
              <a:off x="4654" y="2606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501" name="AutoShape 181"/>
            <p:cNvSpPr>
              <a:spLocks noChangeArrowheads="1"/>
            </p:cNvSpPr>
            <p:nvPr/>
          </p:nvSpPr>
          <p:spPr bwMode="auto">
            <a:xfrm>
              <a:off x="4755" y="2890"/>
              <a:ext cx="46" cy="40"/>
            </a:xfrm>
            <a:prstGeom prst="flowChartConnector">
              <a:avLst/>
            </a:prstGeom>
            <a:solidFill>
              <a:srgbClr val="00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502" name="Line 182"/>
            <p:cNvSpPr>
              <a:spLocks noChangeShapeType="1"/>
            </p:cNvSpPr>
            <p:nvPr/>
          </p:nvSpPr>
          <p:spPr bwMode="auto">
            <a:xfrm>
              <a:off x="3246" y="2456"/>
              <a:ext cx="790" cy="16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pic>
          <p:nvPicPr>
            <p:cNvPr id="184503" name="Picture 183" descr="man-big-newc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" y="1815"/>
              <a:ext cx="916" cy="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4" name="Rectangle 184"/>
            <p:cNvSpPr>
              <a:spLocks noChangeArrowheads="1"/>
            </p:cNvSpPr>
            <p:nvPr/>
          </p:nvSpPr>
          <p:spPr bwMode="auto">
            <a:xfrm>
              <a:off x="1315" y="1488"/>
              <a:ext cx="72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chemeClr val="bg2"/>
                  </a:solidFill>
                </a:rPr>
                <a:t>Biops</a:t>
              </a:r>
              <a:r>
                <a:rPr lang="hu-HU" sz="2200">
                  <a:solidFill>
                    <a:schemeClr val="bg2"/>
                  </a:solidFill>
                </a:rPr>
                <a:t>zia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grpSp>
          <p:nvGrpSpPr>
            <p:cNvPr id="184505" name="Group 185"/>
            <p:cNvGrpSpPr>
              <a:grpSpLocks/>
            </p:cNvGrpSpPr>
            <p:nvPr/>
          </p:nvGrpSpPr>
          <p:grpSpPr bwMode="auto">
            <a:xfrm>
              <a:off x="651" y="1789"/>
              <a:ext cx="4636" cy="1634"/>
              <a:chOff x="555" y="1693"/>
              <a:chExt cx="4636" cy="1634"/>
            </a:xfrm>
          </p:grpSpPr>
          <p:grpSp>
            <p:nvGrpSpPr>
              <p:cNvPr id="184506" name="Group 186"/>
              <p:cNvGrpSpPr>
                <a:grpSpLocks/>
              </p:cNvGrpSpPr>
              <p:nvPr/>
            </p:nvGrpSpPr>
            <p:grpSpPr bwMode="auto">
              <a:xfrm>
                <a:off x="2106" y="1978"/>
                <a:ext cx="3085" cy="1349"/>
                <a:chOff x="2106" y="1978"/>
                <a:chExt cx="3085" cy="1349"/>
              </a:xfrm>
            </p:grpSpPr>
            <p:sp>
              <p:nvSpPr>
                <p:cNvPr id="184507" name="Line 187"/>
                <p:cNvSpPr>
                  <a:spLocks noChangeShapeType="1"/>
                </p:cNvSpPr>
                <p:nvPr/>
              </p:nvSpPr>
              <p:spPr bwMode="auto">
                <a:xfrm>
                  <a:off x="3955" y="2225"/>
                  <a:ext cx="326" cy="180"/>
                </a:xfrm>
                <a:prstGeom prst="line">
                  <a:avLst/>
                </a:prstGeom>
                <a:noFill/>
                <a:ln w="57150">
                  <a:noFill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184508" name="Group 188"/>
                <p:cNvGrpSpPr>
                  <a:grpSpLocks/>
                </p:cNvGrpSpPr>
                <p:nvPr/>
              </p:nvGrpSpPr>
              <p:grpSpPr bwMode="auto">
                <a:xfrm>
                  <a:off x="2106" y="1978"/>
                  <a:ext cx="3085" cy="1349"/>
                  <a:chOff x="2106" y="1934"/>
                  <a:chExt cx="3085" cy="1349"/>
                </a:xfrm>
              </p:grpSpPr>
              <p:sp>
                <p:nvSpPr>
                  <p:cNvPr id="184509" name="Freeform 189"/>
                  <p:cNvSpPr>
                    <a:spLocks/>
                  </p:cNvSpPr>
                  <p:nvPr/>
                </p:nvSpPr>
                <p:spPr bwMode="auto">
                  <a:xfrm>
                    <a:off x="3454" y="2107"/>
                    <a:ext cx="326" cy="205"/>
                  </a:xfrm>
                  <a:custGeom>
                    <a:avLst/>
                    <a:gdLst/>
                    <a:ahLst/>
                    <a:cxnLst>
                      <a:cxn ang="0">
                        <a:pos x="226" y="78"/>
                      </a:cxn>
                      <a:cxn ang="0">
                        <a:pos x="251" y="67"/>
                      </a:cxn>
                      <a:cxn ang="0">
                        <a:pos x="252" y="88"/>
                      </a:cxn>
                      <a:cxn ang="0">
                        <a:pos x="258" y="103"/>
                      </a:cxn>
                      <a:cxn ang="0">
                        <a:pos x="289" y="100"/>
                      </a:cxn>
                      <a:cxn ang="0">
                        <a:pos x="322" y="87"/>
                      </a:cxn>
                      <a:cxn ang="0">
                        <a:pos x="339" y="68"/>
                      </a:cxn>
                      <a:cxn ang="0">
                        <a:pos x="354" y="31"/>
                      </a:cxn>
                      <a:cxn ang="0">
                        <a:pos x="366" y="14"/>
                      </a:cxn>
                      <a:cxn ang="0">
                        <a:pos x="387" y="3"/>
                      </a:cxn>
                      <a:cxn ang="0">
                        <a:pos x="393" y="10"/>
                      </a:cxn>
                      <a:cxn ang="0">
                        <a:pos x="390" y="16"/>
                      </a:cxn>
                      <a:cxn ang="0">
                        <a:pos x="381" y="33"/>
                      </a:cxn>
                      <a:cxn ang="0">
                        <a:pos x="370" y="66"/>
                      </a:cxn>
                      <a:cxn ang="0">
                        <a:pos x="362" y="101"/>
                      </a:cxn>
                      <a:cxn ang="0">
                        <a:pos x="353" y="112"/>
                      </a:cxn>
                      <a:cxn ang="0">
                        <a:pos x="338" y="138"/>
                      </a:cxn>
                      <a:cxn ang="0">
                        <a:pos x="312" y="156"/>
                      </a:cxn>
                      <a:cxn ang="0">
                        <a:pos x="284" y="173"/>
                      </a:cxn>
                      <a:cxn ang="0">
                        <a:pos x="275" y="180"/>
                      </a:cxn>
                      <a:cxn ang="0">
                        <a:pos x="269" y="183"/>
                      </a:cxn>
                      <a:cxn ang="0">
                        <a:pos x="263" y="195"/>
                      </a:cxn>
                      <a:cxn ang="0">
                        <a:pos x="274" y="203"/>
                      </a:cxn>
                      <a:cxn ang="0">
                        <a:pos x="303" y="197"/>
                      </a:cxn>
                      <a:cxn ang="0">
                        <a:pos x="316" y="197"/>
                      </a:cxn>
                      <a:cxn ang="0">
                        <a:pos x="312" y="204"/>
                      </a:cxn>
                      <a:cxn ang="0">
                        <a:pos x="302" y="207"/>
                      </a:cxn>
                      <a:cxn ang="0">
                        <a:pos x="285" y="218"/>
                      </a:cxn>
                      <a:cxn ang="0">
                        <a:pos x="266" y="234"/>
                      </a:cxn>
                      <a:cxn ang="0">
                        <a:pos x="230" y="241"/>
                      </a:cxn>
                      <a:cxn ang="0">
                        <a:pos x="181" y="239"/>
                      </a:cxn>
                      <a:cxn ang="0">
                        <a:pos x="137" y="273"/>
                      </a:cxn>
                      <a:cxn ang="0">
                        <a:pos x="101" y="297"/>
                      </a:cxn>
                      <a:cxn ang="0">
                        <a:pos x="65" y="315"/>
                      </a:cxn>
                      <a:cxn ang="0">
                        <a:pos x="33" y="329"/>
                      </a:cxn>
                      <a:cxn ang="0">
                        <a:pos x="21" y="321"/>
                      </a:cxn>
                      <a:cxn ang="0">
                        <a:pos x="92" y="261"/>
                      </a:cxn>
                      <a:cxn ang="0">
                        <a:pos x="106" y="247"/>
                      </a:cxn>
                      <a:cxn ang="0">
                        <a:pos x="124" y="226"/>
                      </a:cxn>
                      <a:cxn ang="0">
                        <a:pos x="123" y="221"/>
                      </a:cxn>
                      <a:cxn ang="0">
                        <a:pos x="72" y="223"/>
                      </a:cxn>
                      <a:cxn ang="0">
                        <a:pos x="37" y="221"/>
                      </a:cxn>
                      <a:cxn ang="0">
                        <a:pos x="31" y="217"/>
                      </a:cxn>
                      <a:cxn ang="0">
                        <a:pos x="37" y="211"/>
                      </a:cxn>
                      <a:cxn ang="0">
                        <a:pos x="58" y="210"/>
                      </a:cxn>
                      <a:cxn ang="0">
                        <a:pos x="98" y="201"/>
                      </a:cxn>
                      <a:cxn ang="0">
                        <a:pos x="110" y="196"/>
                      </a:cxn>
                      <a:cxn ang="0">
                        <a:pos x="120" y="187"/>
                      </a:cxn>
                      <a:cxn ang="0">
                        <a:pos x="145" y="174"/>
                      </a:cxn>
                      <a:cxn ang="0">
                        <a:pos x="127" y="163"/>
                      </a:cxn>
                      <a:cxn ang="0">
                        <a:pos x="108" y="148"/>
                      </a:cxn>
                      <a:cxn ang="0">
                        <a:pos x="128" y="136"/>
                      </a:cxn>
                      <a:cxn ang="0">
                        <a:pos x="160" y="130"/>
                      </a:cxn>
                      <a:cxn ang="0">
                        <a:pos x="187" y="117"/>
                      </a:cxn>
                      <a:cxn ang="0">
                        <a:pos x="204" y="103"/>
                      </a:cxn>
                    </a:cxnLst>
                    <a:rect l="0" t="0" r="r" b="b"/>
                    <a:pathLst>
                      <a:path w="396" h="344">
                        <a:moveTo>
                          <a:pt x="206" y="98"/>
                        </a:moveTo>
                        <a:lnTo>
                          <a:pt x="216" y="88"/>
                        </a:lnTo>
                        <a:lnTo>
                          <a:pt x="226" y="78"/>
                        </a:lnTo>
                        <a:lnTo>
                          <a:pt x="236" y="69"/>
                        </a:lnTo>
                        <a:lnTo>
                          <a:pt x="249" y="62"/>
                        </a:lnTo>
                        <a:lnTo>
                          <a:pt x="251" y="67"/>
                        </a:lnTo>
                        <a:lnTo>
                          <a:pt x="253" y="71"/>
                        </a:lnTo>
                        <a:lnTo>
                          <a:pt x="254" y="79"/>
                        </a:lnTo>
                        <a:lnTo>
                          <a:pt x="252" y="88"/>
                        </a:lnTo>
                        <a:lnTo>
                          <a:pt x="249" y="98"/>
                        </a:lnTo>
                        <a:lnTo>
                          <a:pt x="253" y="101"/>
                        </a:lnTo>
                        <a:lnTo>
                          <a:pt x="258" y="103"/>
                        </a:lnTo>
                        <a:lnTo>
                          <a:pt x="268" y="104"/>
                        </a:lnTo>
                        <a:lnTo>
                          <a:pt x="279" y="103"/>
                        </a:lnTo>
                        <a:lnTo>
                          <a:pt x="289" y="100"/>
                        </a:lnTo>
                        <a:lnTo>
                          <a:pt x="300" y="96"/>
                        </a:lnTo>
                        <a:lnTo>
                          <a:pt x="311" y="91"/>
                        </a:lnTo>
                        <a:lnTo>
                          <a:pt x="322" y="87"/>
                        </a:lnTo>
                        <a:lnTo>
                          <a:pt x="332" y="83"/>
                        </a:lnTo>
                        <a:lnTo>
                          <a:pt x="336" y="76"/>
                        </a:lnTo>
                        <a:lnTo>
                          <a:pt x="339" y="68"/>
                        </a:lnTo>
                        <a:lnTo>
                          <a:pt x="347" y="49"/>
                        </a:lnTo>
                        <a:lnTo>
                          <a:pt x="350" y="40"/>
                        </a:lnTo>
                        <a:lnTo>
                          <a:pt x="354" y="31"/>
                        </a:lnTo>
                        <a:lnTo>
                          <a:pt x="358" y="24"/>
                        </a:lnTo>
                        <a:lnTo>
                          <a:pt x="362" y="18"/>
                        </a:lnTo>
                        <a:lnTo>
                          <a:pt x="366" y="14"/>
                        </a:lnTo>
                        <a:lnTo>
                          <a:pt x="370" y="11"/>
                        </a:lnTo>
                        <a:lnTo>
                          <a:pt x="378" y="6"/>
                        </a:lnTo>
                        <a:lnTo>
                          <a:pt x="387" y="3"/>
                        </a:lnTo>
                        <a:lnTo>
                          <a:pt x="396" y="0"/>
                        </a:lnTo>
                        <a:lnTo>
                          <a:pt x="394" y="6"/>
                        </a:lnTo>
                        <a:lnTo>
                          <a:pt x="393" y="10"/>
                        </a:lnTo>
                        <a:lnTo>
                          <a:pt x="393" y="12"/>
                        </a:lnTo>
                        <a:lnTo>
                          <a:pt x="392" y="14"/>
                        </a:lnTo>
                        <a:lnTo>
                          <a:pt x="390" y="16"/>
                        </a:lnTo>
                        <a:lnTo>
                          <a:pt x="388" y="20"/>
                        </a:lnTo>
                        <a:lnTo>
                          <a:pt x="385" y="25"/>
                        </a:lnTo>
                        <a:lnTo>
                          <a:pt x="381" y="33"/>
                        </a:lnTo>
                        <a:lnTo>
                          <a:pt x="378" y="39"/>
                        </a:lnTo>
                        <a:lnTo>
                          <a:pt x="375" y="47"/>
                        </a:lnTo>
                        <a:lnTo>
                          <a:pt x="370" y="66"/>
                        </a:lnTo>
                        <a:lnTo>
                          <a:pt x="366" y="85"/>
                        </a:lnTo>
                        <a:lnTo>
                          <a:pt x="364" y="93"/>
                        </a:lnTo>
                        <a:lnTo>
                          <a:pt x="362" y="101"/>
                        </a:lnTo>
                        <a:lnTo>
                          <a:pt x="361" y="104"/>
                        </a:lnTo>
                        <a:lnTo>
                          <a:pt x="358" y="107"/>
                        </a:lnTo>
                        <a:lnTo>
                          <a:pt x="353" y="112"/>
                        </a:lnTo>
                        <a:lnTo>
                          <a:pt x="348" y="120"/>
                        </a:lnTo>
                        <a:lnTo>
                          <a:pt x="343" y="130"/>
                        </a:lnTo>
                        <a:lnTo>
                          <a:pt x="338" y="138"/>
                        </a:lnTo>
                        <a:lnTo>
                          <a:pt x="332" y="145"/>
                        </a:lnTo>
                        <a:lnTo>
                          <a:pt x="323" y="151"/>
                        </a:lnTo>
                        <a:lnTo>
                          <a:pt x="312" y="156"/>
                        </a:lnTo>
                        <a:lnTo>
                          <a:pt x="301" y="161"/>
                        </a:lnTo>
                        <a:lnTo>
                          <a:pt x="292" y="167"/>
                        </a:lnTo>
                        <a:lnTo>
                          <a:pt x="284" y="173"/>
                        </a:lnTo>
                        <a:lnTo>
                          <a:pt x="279" y="177"/>
                        </a:lnTo>
                        <a:lnTo>
                          <a:pt x="276" y="179"/>
                        </a:lnTo>
                        <a:lnTo>
                          <a:pt x="275" y="180"/>
                        </a:lnTo>
                        <a:lnTo>
                          <a:pt x="274" y="181"/>
                        </a:lnTo>
                        <a:lnTo>
                          <a:pt x="272" y="182"/>
                        </a:lnTo>
                        <a:lnTo>
                          <a:pt x="269" y="183"/>
                        </a:lnTo>
                        <a:lnTo>
                          <a:pt x="264" y="185"/>
                        </a:lnTo>
                        <a:lnTo>
                          <a:pt x="263" y="191"/>
                        </a:lnTo>
                        <a:lnTo>
                          <a:pt x="263" y="195"/>
                        </a:lnTo>
                        <a:lnTo>
                          <a:pt x="265" y="198"/>
                        </a:lnTo>
                        <a:lnTo>
                          <a:pt x="267" y="201"/>
                        </a:lnTo>
                        <a:lnTo>
                          <a:pt x="274" y="203"/>
                        </a:lnTo>
                        <a:lnTo>
                          <a:pt x="283" y="202"/>
                        </a:lnTo>
                        <a:lnTo>
                          <a:pt x="293" y="200"/>
                        </a:lnTo>
                        <a:lnTo>
                          <a:pt x="303" y="197"/>
                        </a:lnTo>
                        <a:lnTo>
                          <a:pt x="312" y="194"/>
                        </a:lnTo>
                        <a:lnTo>
                          <a:pt x="319" y="192"/>
                        </a:lnTo>
                        <a:lnTo>
                          <a:pt x="316" y="197"/>
                        </a:lnTo>
                        <a:lnTo>
                          <a:pt x="314" y="201"/>
                        </a:lnTo>
                        <a:lnTo>
                          <a:pt x="313" y="203"/>
                        </a:lnTo>
                        <a:lnTo>
                          <a:pt x="312" y="204"/>
                        </a:lnTo>
                        <a:lnTo>
                          <a:pt x="310" y="205"/>
                        </a:lnTo>
                        <a:lnTo>
                          <a:pt x="307" y="206"/>
                        </a:lnTo>
                        <a:lnTo>
                          <a:pt x="302" y="207"/>
                        </a:lnTo>
                        <a:lnTo>
                          <a:pt x="295" y="210"/>
                        </a:lnTo>
                        <a:lnTo>
                          <a:pt x="289" y="214"/>
                        </a:lnTo>
                        <a:lnTo>
                          <a:pt x="285" y="218"/>
                        </a:lnTo>
                        <a:lnTo>
                          <a:pt x="281" y="223"/>
                        </a:lnTo>
                        <a:lnTo>
                          <a:pt x="276" y="228"/>
                        </a:lnTo>
                        <a:lnTo>
                          <a:pt x="266" y="234"/>
                        </a:lnTo>
                        <a:lnTo>
                          <a:pt x="254" y="238"/>
                        </a:lnTo>
                        <a:lnTo>
                          <a:pt x="243" y="240"/>
                        </a:lnTo>
                        <a:lnTo>
                          <a:pt x="230" y="241"/>
                        </a:lnTo>
                        <a:lnTo>
                          <a:pt x="206" y="239"/>
                        </a:lnTo>
                        <a:lnTo>
                          <a:pt x="193" y="239"/>
                        </a:lnTo>
                        <a:lnTo>
                          <a:pt x="181" y="239"/>
                        </a:lnTo>
                        <a:lnTo>
                          <a:pt x="166" y="251"/>
                        </a:lnTo>
                        <a:lnTo>
                          <a:pt x="152" y="263"/>
                        </a:lnTo>
                        <a:lnTo>
                          <a:pt x="137" y="273"/>
                        </a:lnTo>
                        <a:lnTo>
                          <a:pt x="120" y="282"/>
                        </a:lnTo>
                        <a:lnTo>
                          <a:pt x="110" y="291"/>
                        </a:lnTo>
                        <a:lnTo>
                          <a:pt x="101" y="297"/>
                        </a:lnTo>
                        <a:lnTo>
                          <a:pt x="92" y="303"/>
                        </a:lnTo>
                        <a:lnTo>
                          <a:pt x="83" y="308"/>
                        </a:lnTo>
                        <a:lnTo>
                          <a:pt x="65" y="315"/>
                        </a:lnTo>
                        <a:lnTo>
                          <a:pt x="55" y="318"/>
                        </a:lnTo>
                        <a:lnTo>
                          <a:pt x="43" y="322"/>
                        </a:lnTo>
                        <a:lnTo>
                          <a:pt x="33" y="329"/>
                        </a:lnTo>
                        <a:lnTo>
                          <a:pt x="22" y="335"/>
                        </a:lnTo>
                        <a:lnTo>
                          <a:pt x="0" y="344"/>
                        </a:lnTo>
                        <a:lnTo>
                          <a:pt x="21" y="321"/>
                        </a:lnTo>
                        <a:lnTo>
                          <a:pt x="44" y="300"/>
                        </a:lnTo>
                        <a:lnTo>
                          <a:pt x="68" y="280"/>
                        </a:lnTo>
                        <a:lnTo>
                          <a:pt x="92" y="261"/>
                        </a:lnTo>
                        <a:lnTo>
                          <a:pt x="95" y="258"/>
                        </a:lnTo>
                        <a:lnTo>
                          <a:pt x="100" y="253"/>
                        </a:lnTo>
                        <a:lnTo>
                          <a:pt x="106" y="247"/>
                        </a:lnTo>
                        <a:lnTo>
                          <a:pt x="113" y="239"/>
                        </a:lnTo>
                        <a:lnTo>
                          <a:pt x="119" y="232"/>
                        </a:lnTo>
                        <a:lnTo>
                          <a:pt x="124" y="226"/>
                        </a:lnTo>
                        <a:lnTo>
                          <a:pt x="125" y="222"/>
                        </a:lnTo>
                        <a:lnTo>
                          <a:pt x="125" y="221"/>
                        </a:lnTo>
                        <a:lnTo>
                          <a:pt x="123" y="221"/>
                        </a:lnTo>
                        <a:lnTo>
                          <a:pt x="111" y="223"/>
                        </a:lnTo>
                        <a:lnTo>
                          <a:pt x="98" y="225"/>
                        </a:lnTo>
                        <a:lnTo>
                          <a:pt x="72" y="223"/>
                        </a:lnTo>
                        <a:lnTo>
                          <a:pt x="46" y="221"/>
                        </a:lnTo>
                        <a:lnTo>
                          <a:pt x="42" y="221"/>
                        </a:lnTo>
                        <a:lnTo>
                          <a:pt x="37" y="221"/>
                        </a:lnTo>
                        <a:lnTo>
                          <a:pt x="33" y="220"/>
                        </a:lnTo>
                        <a:lnTo>
                          <a:pt x="31" y="219"/>
                        </a:lnTo>
                        <a:lnTo>
                          <a:pt x="31" y="217"/>
                        </a:lnTo>
                        <a:lnTo>
                          <a:pt x="32" y="214"/>
                        </a:lnTo>
                        <a:lnTo>
                          <a:pt x="34" y="212"/>
                        </a:lnTo>
                        <a:lnTo>
                          <a:pt x="37" y="211"/>
                        </a:lnTo>
                        <a:lnTo>
                          <a:pt x="41" y="211"/>
                        </a:lnTo>
                        <a:lnTo>
                          <a:pt x="50" y="211"/>
                        </a:lnTo>
                        <a:lnTo>
                          <a:pt x="58" y="210"/>
                        </a:lnTo>
                        <a:lnTo>
                          <a:pt x="75" y="207"/>
                        </a:lnTo>
                        <a:lnTo>
                          <a:pt x="92" y="203"/>
                        </a:lnTo>
                        <a:lnTo>
                          <a:pt x="98" y="201"/>
                        </a:lnTo>
                        <a:lnTo>
                          <a:pt x="104" y="199"/>
                        </a:lnTo>
                        <a:lnTo>
                          <a:pt x="109" y="197"/>
                        </a:lnTo>
                        <a:lnTo>
                          <a:pt x="110" y="196"/>
                        </a:lnTo>
                        <a:lnTo>
                          <a:pt x="111" y="196"/>
                        </a:lnTo>
                        <a:lnTo>
                          <a:pt x="116" y="191"/>
                        </a:lnTo>
                        <a:lnTo>
                          <a:pt x="120" y="187"/>
                        </a:lnTo>
                        <a:lnTo>
                          <a:pt x="130" y="182"/>
                        </a:lnTo>
                        <a:lnTo>
                          <a:pt x="140" y="177"/>
                        </a:lnTo>
                        <a:lnTo>
                          <a:pt x="145" y="174"/>
                        </a:lnTo>
                        <a:lnTo>
                          <a:pt x="150" y="170"/>
                        </a:lnTo>
                        <a:lnTo>
                          <a:pt x="139" y="166"/>
                        </a:lnTo>
                        <a:lnTo>
                          <a:pt x="127" y="163"/>
                        </a:lnTo>
                        <a:lnTo>
                          <a:pt x="116" y="160"/>
                        </a:lnTo>
                        <a:lnTo>
                          <a:pt x="104" y="156"/>
                        </a:lnTo>
                        <a:lnTo>
                          <a:pt x="108" y="148"/>
                        </a:lnTo>
                        <a:lnTo>
                          <a:pt x="113" y="143"/>
                        </a:lnTo>
                        <a:lnTo>
                          <a:pt x="120" y="138"/>
                        </a:lnTo>
                        <a:lnTo>
                          <a:pt x="128" y="136"/>
                        </a:lnTo>
                        <a:lnTo>
                          <a:pt x="145" y="132"/>
                        </a:lnTo>
                        <a:lnTo>
                          <a:pt x="153" y="131"/>
                        </a:lnTo>
                        <a:lnTo>
                          <a:pt x="160" y="130"/>
                        </a:lnTo>
                        <a:lnTo>
                          <a:pt x="165" y="128"/>
                        </a:lnTo>
                        <a:lnTo>
                          <a:pt x="171" y="125"/>
                        </a:lnTo>
                        <a:lnTo>
                          <a:pt x="187" y="117"/>
                        </a:lnTo>
                        <a:lnTo>
                          <a:pt x="194" y="113"/>
                        </a:lnTo>
                        <a:lnTo>
                          <a:pt x="200" y="108"/>
                        </a:lnTo>
                        <a:lnTo>
                          <a:pt x="204" y="103"/>
                        </a:lnTo>
                        <a:lnTo>
                          <a:pt x="206" y="9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184510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2106" y="1934"/>
                    <a:ext cx="3085" cy="1349"/>
                    <a:chOff x="2106" y="1934"/>
                    <a:chExt cx="3085" cy="1349"/>
                  </a:xfrm>
                </p:grpSpPr>
                <p:grpSp>
                  <p:nvGrpSpPr>
                    <p:cNvPr id="184511" name="Group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6" y="1934"/>
                      <a:ext cx="3085" cy="896"/>
                      <a:chOff x="2106" y="1934"/>
                      <a:chExt cx="3085" cy="896"/>
                    </a:xfrm>
                  </p:grpSpPr>
                  <p:sp>
                    <p:nvSpPr>
                      <p:cNvPr id="184512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55" y="2653"/>
                        <a:ext cx="336" cy="1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13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6" y="2736"/>
                        <a:ext cx="5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14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3" y="2393"/>
                        <a:ext cx="336" cy="1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15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4" y="2476"/>
                        <a:ext cx="5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16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44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17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7" y="2340"/>
                        <a:ext cx="54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18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6" y="1934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19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3" y="2030"/>
                        <a:ext cx="54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0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6" y="2063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1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3" y="2152"/>
                        <a:ext cx="54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2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6" y="1977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3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3" y="2073"/>
                        <a:ext cx="54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4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8" y="2211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5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5" y="2308"/>
                        <a:ext cx="55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6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0" y="2201"/>
                        <a:ext cx="55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7" name="Freeform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6" y="2298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8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3" y="2394"/>
                        <a:ext cx="54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29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6" y="2193"/>
                        <a:ext cx="182" cy="0"/>
                      </a:xfrm>
                      <a:prstGeom prst="line">
                        <a:avLst/>
                      </a:prstGeom>
                      <a:noFill/>
                      <a:ln w="57150">
                        <a:noFill/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0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72" y="2193"/>
                        <a:ext cx="181" cy="0"/>
                      </a:xfrm>
                      <a:prstGeom prst="line">
                        <a:avLst/>
                      </a:prstGeom>
                      <a:noFill/>
                      <a:ln w="57150">
                        <a:noFill/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1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6" y="2595"/>
                        <a:ext cx="335" cy="1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2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6" y="2678"/>
                        <a:ext cx="56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3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" y="2034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4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5" y="2130"/>
                        <a:ext cx="54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5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8" y="2131"/>
                        <a:ext cx="327" cy="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6" name="Freeform 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5" y="2227"/>
                        <a:ext cx="54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7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4" y="2389"/>
                        <a:ext cx="335" cy="1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8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4" y="2472"/>
                        <a:ext cx="56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39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29" y="2483"/>
                        <a:ext cx="336" cy="1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6" y="78"/>
                          </a:cxn>
                          <a:cxn ang="0">
                            <a:pos x="251" y="67"/>
                          </a:cxn>
                          <a:cxn ang="0">
                            <a:pos x="252" y="88"/>
                          </a:cxn>
                          <a:cxn ang="0">
                            <a:pos x="258" y="103"/>
                          </a:cxn>
                          <a:cxn ang="0">
                            <a:pos x="289" y="100"/>
                          </a:cxn>
                          <a:cxn ang="0">
                            <a:pos x="322" y="87"/>
                          </a:cxn>
                          <a:cxn ang="0">
                            <a:pos x="339" y="68"/>
                          </a:cxn>
                          <a:cxn ang="0">
                            <a:pos x="354" y="31"/>
                          </a:cxn>
                          <a:cxn ang="0">
                            <a:pos x="366" y="14"/>
                          </a:cxn>
                          <a:cxn ang="0">
                            <a:pos x="387" y="3"/>
                          </a:cxn>
                          <a:cxn ang="0">
                            <a:pos x="393" y="10"/>
                          </a:cxn>
                          <a:cxn ang="0">
                            <a:pos x="390" y="16"/>
                          </a:cxn>
                          <a:cxn ang="0">
                            <a:pos x="381" y="33"/>
                          </a:cxn>
                          <a:cxn ang="0">
                            <a:pos x="370" y="66"/>
                          </a:cxn>
                          <a:cxn ang="0">
                            <a:pos x="362" y="101"/>
                          </a:cxn>
                          <a:cxn ang="0">
                            <a:pos x="353" y="112"/>
                          </a:cxn>
                          <a:cxn ang="0">
                            <a:pos x="338" y="138"/>
                          </a:cxn>
                          <a:cxn ang="0">
                            <a:pos x="312" y="156"/>
                          </a:cxn>
                          <a:cxn ang="0">
                            <a:pos x="284" y="173"/>
                          </a:cxn>
                          <a:cxn ang="0">
                            <a:pos x="275" y="180"/>
                          </a:cxn>
                          <a:cxn ang="0">
                            <a:pos x="269" y="183"/>
                          </a:cxn>
                          <a:cxn ang="0">
                            <a:pos x="263" y="195"/>
                          </a:cxn>
                          <a:cxn ang="0">
                            <a:pos x="274" y="203"/>
                          </a:cxn>
                          <a:cxn ang="0">
                            <a:pos x="303" y="197"/>
                          </a:cxn>
                          <a:cxn ang="0">
                            <a:pos x="316" y="197"/>
                          </a:cxn>
                          <a:cxn ang="0">
                            <a:pos x="312" y="204"/>
                          </a:cxn>
                          <a:cxn ang="0">
                            <a:pos x="302" y="207"/>
                          </a:cxn>
                          <a:cxn ang="0">
                            <a:pos x="285" y="218"/>
                          </a:cxn>
                          <a:cxn ang="0">
                            <a:pos x="266" y="234"/>
                          </a:cxn>
                          <a:cxn ang="0">
                            <a:pos x="230" y="241"/>
                          </a:cxn>
                          <a:cxn ang="0">
                            <a:pos x="181" y="239"/>
                          </a:cxn>
                          <a:cxn ang="0">
                            <a:pos x="137" y="273"/>
                          </a:cxn>
                          <a:cxn ang="0">
                            <a:pos x="101" y="297"/>
                          </a:cxn>
                          <a:cxn ang="0">
                            <a:pos x="65" y="315"/>
                          </a:cxn>
                          <a:cxn ang="0">
                            <a:pos x="33" y="329"/>
                          </a:cxn>
                          <a:cxn ang="0">
                            <a:pos x="21" y="321"/>
                          </a:cxn>
                          <a:cxn ang="0">
                            <a:pos x="92" y="261"/>
                          </a:cxn>
                          <a:cxn ang="0">
                            <a:pos x="106" y="247"/>
                          </a:cxn>
                          <a:cxn ang="0">
                            <a:pos x="124" y="226"/>
                          </a:cxn>
                          <a:cxn ang="0">
                            <a:pos x="123" y="221"/>
                          </a:cxn>
                          <a:cxn ang="0">
                            <a:pos x="72" y="223"/>
                          </a:cxn>
                          <a:cxn ang="0">
                            <a:pos x="37" y="221"/>
                          </a:cxn>
                          <a:cxn ang="0">
                            <a:pos x="31" y="217"/>
                          </a:cxn>
                          <a:cxn ang="0">
                            <a:pos x="37" y="211"/>
                          </a:cxn>
                          <a:cxn ang="0">
                            <a:pos x="58" y="210"/>
                          </a:cxn>
                          <a:cxn ang="0">
                            <a:pos x="98" y="201"/>
                          </a:cxn>
                          <a:cxn ang="0">
                            <a:pos x="110" y="196"/>
                          </a:cxn>
                          <a:cxn ang="0">
                            <a:pos x="120" y="187"/>
                          </a:cxn>
                          <a:cxn ang="0">
                            <a:pos x="145" y="174"/>
                          </a:cxn>
                          <a:cxn ang="0">
                            <a:pos x="127" y="163"/>
                          </a:cxn>
                          <a:cxn ang="0">
                            <a:pos x="108" y="148"/>
                          </a:cxn>
                          <a:cxn ang="0">
                            <a:pos x="128" y="136"/>
                          </a:cxn>
                          <a:cxn ang="0">
                            <a:pos x="160" y="130"/>
                          </a:cxn>
                          <a:cxn ang="0">
                            <a:pos x="187" y="117"/>
                          </a:cxn>
                          <a:cxn ang="0">
                            <a:pos x="204" y="103"/>
                          </a:cxn>
                        </a:cxnLst>
                        <a:rect l="0" t="0" r="r" b="b"/>
                        <a:pathLst>
                          <a:path w="396" h="344">
                            <a:moveTo>
                              <a:pt x="206" y="98"/>
                            </a:moveTo>
                            <a:lnTo>
                              <a:pt x="216" y="88"/>
                            </a:lnTo>
                            <a:lnTo>
                              <a:pt x="226" y="78"/>
                            </a:lnTo>
                            <a:lnTo>
                              <a:pt x="236" y="69"/>
                            </a:lnTo>
                            <a:lnTo>
                              <a:pt x="249" y="62"/>
                            </a:lnTo>
                            <a:lnTo>
                              <a:pt x="251" y="67"/>
                            </a:lnTo>
                            <a:lnTo>
                              <a:pt x="253" y="71"/>
                            </a:lnTo>
                            <a:lnTo>
                              <a:pt x="254" y="79"/>
                            </a:lnTo>
                            <a:lnTo>
                              <a:pt x="252" y="88"/>
                            </a:lnTo>
                            <a:lnTo>
                              <a:pt x="249" y="98"/>
                            </a:lnTo>
                            <a:lnTo>
                              <a:pt x="253" y="101"/>
                            </a:lnTo>
                            <a:lnTo>
                              <a:pt x="258" y="103"/>
                            </a:lnTo>
                            <a:lnTo>
                              <a:pt x="268" y="104"/>
                            </a:lnTo>
                            <a:lnTo>
                              <a:pt x="279" y="103"/>
                            </a:lnTo>
                            <a:lnTo>
                              <a:pt x="289" y="100"/>
                            </a:lnTo>
                            <a:lnTo>
                              <a:pt x="300" y="96"/>
                            </a:lnTo>
                            <a:lnTo>
                              <a:pt x="311" y="91"/>
                            </a:lnTo>
                            <a:lnTo>
                              <a:pt x="322" y="87"/>
                            </a:lnTo>
                            <a:lnTo>
                              <a:pt x="332" y="83"/>
                            </a:lnTo>
                            <a:lnTo>
                              <a:pt x="336" y="76"/>
                            </a:lnTo>
                            <a:lnTo>
                              <a:pt x="339" y="68"/>
                            </a:lnTo>
                            <a:lnTo>
                              <a:pt x="347" y="49"/>
                            </a:lnTo>
                            <a:lnTo>
                              <a:pt x="350" y="40"/>
                            </a:lnTo>
                            <a:lnTo>
                              <a:pt x="354" y="31"/>
                            </a:lnTo>
                            <a:lnTo>
                              <a:pt x="358" y="24"/>
                            </a:lnTo>
                            <a:lnTo>
                              <a:pt x="362" y="18"/>
                            </a:lnTo>
                            <a:lnTo>
                              <a:pt x="366" y="14"/>
                            </a:lnTo>
                            <a:lnTo>
                              <a:pt x="370" y="11"/>
                            </a:lnTo>
                            <a:lnTo>
                              <a:pt x="378" y="6"/>
                            </a:lnTo>
                            <a:lnTo>
                              <a:pt x="387" y="3"/>
                            </a:lnTo>
                            <a:lnTo>
                              <a:pt x="396" y="0"/>
                            </a:lnTo>
                            <a:lnTo>
                              <a:pt x="394" y="6"/>
                            </a:lnTo>
                            <a:lnTo>
                              <a:pt x="393" y="10"/>
                            </a:lnTo>
                            <a:lnTo>
                              <a:pt x="393" y="12"/>
                            </a:lnTo>
                            <a:lnTo>
                              <a:pt x="392" y="14"/>
                            </a:lnTo>
                            <a:lnTo>
                              <a:pt x="390" y="16"/>
                            </a:lnTo>
                            <a:lnTo>
                              <a:pt x="388" y="20"/>
                            </a:lnTo>
                            <a:lnTo>
                              <a:pt x="385" y="25"/>
                            </a:lnTo>
                            <a:lnTo>
                              <a:pt x="381" y="33"/>
                            </a:lnTo>
                            <a:lnTo>
                              <a:pt x="378" y="39"/>
                            </a:lnTo>
                            <a:lnTo>
                              <a:pt x="375" y="47"/>
                            </a:lnTo>
                            <a:lnTo>
                              <a:pt x="370" y="66"/>
                            </a:lnTo>
                            <a:lnTo>
                              <a:pt x="366" y="85"/>
                            </a:lnTo>
                            <a:lnTo>
                              <a:pt x="364" y="93"/>
                            </a:lnTo>
                            <a:lnTo>
                              <a:pt x="362" y="101"/>
                            </a:lnTo>
                            <a:lnTo>
                              <a:pt x="361" y="104"/>
                            </a:lnTo>
                            <a:lnTo>
                              <a:pt x="358" y="107"/>
                            </a:lnTo>
                            <a:lnTo>
                              <a:pt x="353" y="112"/>
                            </a:lnTo>
                            <a:lnTo>
                              <a:pt x="348" y="120"/>
                            </a:lnTo>
                            <a:lnTo>
                              <a:pt x="343" y="130"/>
                            </a:lnTo>
                            <a:lnTo>
                              <a:pt x="338" y="138"/>
                            </a:lnTo>
                            <a:lnTo>
                              <a:pt x="332" y="145"/>
                            </a:lnTo>
                            <a:lnTo>
                              <a:pt x="323" y="151"/>
                            </a:lnTo>
                            <a:lnTo>
                              <a:pt x="312" y="156"/>
                            </a:lnTo>
                            <a:lnTo>
                              <a:pt x="301" y="161"/>
                            </a:lnTo>
                            <a:lnTo>
                              <a:pt x="292" y="167"/>
                            </a:lnTo>
                            <a:lnTo>
                              <a:pt x="284" y="173"/>
                            </a:lnTo>
                            <a:lnTo>
                              <a:pt x="279" y="177"/>
                            </a:lnTo>
                            <a:lnTo>
                              <a:pt x="276" y="179"/>
                            </a:lnTo>
                            <a:lnTo>
                              <a:pt x="275" y="180"/>
                            </a:lnTo>
                            <a:lnTo>
                              <a:pt x="274" y="181"/>
                            </a:lnTo>
                            <a:lnTo>
                              <a:pt x="272" y="182"/>
                            </a:lnTo>
                            <a:lnTo>
                              <a:pt x="269" y="183"/>
                            </a:lnTo>
                            <a:lnTo>
                              <a:pt x="264" y="185"/>
                            </a:lnTo>
                            <a:lnTo>
                              <a:pt x="263" y="191"/>
                            </a:lnTo>
                            <a:lnTo>
                              <a:pt x="263" y="195"/>
                            </a:lnTo>
                            <a:lnTo>
                              <a:pt x="265" y="198"/>
                            </a:lnTo>
                            <a:lnTo>
                              <a:pt x="267" y="201"/>
                            </a:lnTo>
                            <a:lnTo>
                              <a:pt x="274" y="203"/>
                            </a:lnTo>
                            <a:lnTo>
                              <a:pt x="283" y="202"/>
                            </a:lnTo>
                            <a:lnTo>
                              <a:pt x="293" y="200"/>
                            </a:lnTo>
                            <a:lnTo>
                              <a:pt x="303" y="197"/>
                            </a:lnTo>
                            <a:lnTo>
                              <a:pt x="312" y="194"/>
                            </a:lnTo>
                            <a:lnTo>
                              <a:pt x="319" y="192"/>
                            </a:lnTo>
                            <a:lnTo>
                              <a:pt x="316" y="197"/>
                            </a:lnTo>
                            <a:lnTo>
                              <a:pt x="314" y="201"/>
                            </a:lnTo>
                            <a:lnTo>
                              <a:pt x="313" y="203"/>
                            </a:lnTo>
                            <a:lnTo>
                              <a:pt x="312" y="204"/>
                            </a:lnTo>
                            <a:lnTo>
                              <a:pt x="310" y="205"/>
                            </a:lnTo>
                            <a:lnTo>
                              <a:pt x="307" y="206"/>
                            </a:lnTo>
                            <a:lnTo>
                              <a:pt x="302" y="207"/>
                            </a:lnTo>
                            <a:lnTo>
                              <a:pt x="295" y="210"/>
                            </a:lnTo>
                            <a:lnTo>
                              <a:pt x="289" y="214"/>
                            </a:lnTo>
                            <a:lnTo>
                              <a:pt x="285" y="218"/>
                            </a:lnTo>
                            <a:lnTo>
                              <a:pt x="281" y="223"/>
                            </a:lnTo>
                            <a:lnTo>
                              <a:pt x="276" y="228"/>
                            </a:lnTo>
                            <a:lnTo>
                              <a:pt x="266" y="234"/>
                            </a:lnTo>
                            <a:lnTo>
                              <a:pt x="254" y="238"/>
                            </a:lnTo>
                            <a:lnTo>
                              <a:pt x="243" y="240"/>
                            </a:lnTo>
                            <a:lnTo>
                              <a:pt x="230" y="241"/>
                            </a:lnTo>
                            <a:lnTo>
                              <a:pt x="206" y="239"/>
                            </a:lnTo>
                            <a:lnTo>
                              <a:pt x="193" y="239"/>
                            </a:lnTo>
                            <a:lnTo>
                              <a:pt x="181" y="239"/>
                            </a:lnTo>
                            <a:lnTo>
                              <a:pt x="166" y="251"/>
                            </a:lnTo>
                            <a:lnTo>
                              <a:pt x="152" y="263"/>
                            </a:lnTo>
                            <a:lnTo>
                              <a:pt x="137" y="273"/>
                            </a:lnTo>
                            <a:lnTo>
                              <a:pt x="120" y="282"/>
                            </a:lnTo>
                            <a:lnTo>
                              <a:pt x="110" y="291"/>
                            </a:lnTo>
                            <a:lnTo>
                              <a:pt x="101" y="297"/>
                            </a:lnTo>
                            <a:lnTo>
                              <a:pt x="92" y="303"/>
                            </a:lnTo>
                            <a:lnTo>
                              <a:pt x="83" y="308"/>
                            </a:lnTo>
                            <a:lnTo>
                              <a:pt x="65" y="315"/>
                            </a:lnTo>
                            <a:lnTo>
                              <a:pt x="55" y="318"/>
                            </a:lnTo>
                            <a:lnTo>
                              <a:pt x="43" y="322"/>
                            </a:lnTo>
                            <a:lnTo>
                              <a:pt x="33" y="329"/>
                            </a:lnTo>
                            <a:lnTo>
                              <a:pt x="22" y="335"/>
                            </a:lnTo>
                            <a:lnTo>
                              <a:pt x="0" y="344"/>
                            </a:lnTo>
                            <a:lnTo>
                              <a:pt x="21" y="321"/>
                            </a:lnTo>
                            <a:lnTo>
                              <a:pt x="44" y="300"/>
                            </a:lnTo>
                            <a:lnTo>
                              <a:pt x="68" y="280"/>
                            </a:lnTo>
                            <a:lnTo>
                              <a:pt x="92" y="261"/>
                            </a:lnTo>
                            <a:lnTo>
                              <a:pt x="95" y="258"/>
                            </a:lnTo>
                            <a:lnTo>
                              <a:pt x="100" y="253"/>
                            </a:lnTo>
                            <a:lnTo>
                              <a:pt x="106" y="247"/>
                            </a:lnTo>
                            <a:lnTo>
                              <a:pt x="113" y="239"/>
                            </a:lnTo>
                            <a:lnTo>
                              <a:pt x="119" y="232"/>
                            </a:lnTo>
                            <a:lnTo>
                              <a:pt x="124" y="226"/>
                            </a:lnTo>
                            <a:lnTo>
                              <a:pt x="125" y="222"/>
                            </a:lnTo>
                            <a:lnTo>
                              <a:pt x="125" y="221"/>
                            </a:lnTo>
                            <a:lnTo>
                              <a:pt x="123" y="221"/>
                            </a:lnTo>
                            <a:lnTo>
                              <a:pt x="111" y="223"/>
                            </a:lnTo>
                            <a:lnTo>
                              <a:pt x="98" y="225"/>
                            </a:lnTo>
                            <a:lnTo>
                              <a:pt x="72" y="223"/>
                            </a:lnTo>
                            <a:lnTo>
                              <a:pt x="46" y="221"/>
                            </a:lnTo>
                            <a:lnTo>
                              <a:pt x="42" y="221"/>
                            </a:lnTo>
                            <a:lnTo>
                              <a:pt x="37" y="221"/>
                            </a:lnTo>
                            <a:lnTo>
                              <a:pt x="33" y="220"/>
                            </a:lnTo>
                            <a:lnTo>
                              <a:pt x="31" y="219"/>
                            </a:lnTo>
                            <a:lnTo>
                              <a:pt x="31" y="217"/>
                            </a:lnTo>
                            <a:lnTo>
                              <a:pt x="32" y="214"/>
                            </a:lnTo>
                            <a:lnTo>
                              <a:pt x="34" y="212"/>
                            </a:lnTo>
                            <a:lnTo>
                              <a:pt x="37" y="211"/>
                            </a:lnTo>
                            <a:lnTo>
                              <a:pt x="41" y="211"/>
                            </a:lnTo>
                            <a:lnTo>
                              <a:pt x="50" y="211"/>
                            </a:lnTo>
                            <a:lnTo>
                              <a:pt x="58" y="210"/>
                            </a:lnTo>
                            <a:lnTo>
                              <a:pt x="75" y="207"/>
                            </a:lnTo>
                            <a:lnTo>
                              <a:pt x="92" y="203"/>
                            </a:lnTo>
                            <a:lnTo>
                              <a:pt x="98" y="201"/>
                            </a:lnTo>
                            <a:lnTo>
                              <a:pt x="104" y="199"/>
                            </a:lnTo>
                            <a:lnTo>
                              <a:pt x="109" y="197"/>
                            </a:lnTo>
                            <a:lnTo>
                              <a:pt x="110" y="196"/>
                            </a:lnTo>
                            <a:lnTo>
                              <a:pt x="111" y="196"/>
                            </a:lnTo>
                            <a:lnTo>
                              <a:pt x="116" y="191"/>
                            </a:lnTo>
                            <a:lnTo>
                              <a:pt x="120" y="187"/>
                            </a:lnTo>
                            <a:lnTo>
                              <a:pt x="130" y="182"/>
                            </a:lnTo>
                            <a:lnTo>
                              <a:pt x="140" y="177"/>
                            </a:lnTo>
                            <a:lnTo>
                              <a:pt x="145" y="174"/>
                            </a:lnTo>
                            <a:lnTo>
                              <a:pt x="150" y="170"/>
                            </a:lnTo>
                            <a:lnTo>
                              <a:pt x="139" y="166"/>
                            </a:lnTo>
                            <a:lnTo>
                              <a:pt x="127" y="163"/>
                            </a:lnTo>
                            <a:lnTo>
                              <a:pt x="116" y="160"/>
                            </a:lnTo>
                            <a:lnTo>
                              <a:pt x="104" y="156"/>
                            </a:lnTo>
                            <a:lnTo>
                              <a:pt x="108" y="148"/>
                            </a:lnTo>
                            <a:lnTo>
                              <a:pt x="113" y="143"/>
                            </a:lnTo>
                            <a:lnTo>
                              <a:pt x="120" y="138"/>
                            </a:lnTo>
                            <a:lnTo>
                              <a:pt x="128" y="136"/>
                            </a:lnTo>
                            <a:lnTo>
                              <a:pt x="145" y="132"/>
                            </a:lnTo>
                            <a:lnTo>
                              <a:pt x="153" y="131"/>
                            </a:lnTo>
                            <a:lnTo>
                              <a:pt x="160" y="130"/>
                            </a:lnTo>
                            <a:lnTo>
                              <a:pt x="165" y="128"/>
                            </a:lnTo>
                            <a:lnTo>
                              <a:pt x="171" y="125"/>
                            </a:lnTo>
                            <a:lnTo>
                              <a:pt x="187" y="117"/>
                            </a:lnTo>
                            <a:lnTo>
                              <a:pt x="194" y="113"/>
                            </a:lnTo>
                            <a:lnTo>
                              <a:pt x="200" y="108"/>
                            </a:lnTo>
                            <a:lnTo>
                              <a:pt x="204" y="103"/>
                            </a:lnTo>
                            <a:lnTo>
                              <a:pt x="206" y="98"/>
                            </a:ln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184540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0" y="2566"/>
                        <a:ext cx="55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8" y="13"/>
                          </a:cxn>
                          <a:cxn ang="0">
                            <a:pos x="4" y="20"/>
                          </a:cxn>
                          <a:cxn ang="0">
                            <a:pos x="1" y="26"/>
                          </a:cxn>
                          <a:cxn ang="0">
                            <a:pos x="0" y="32"/>
                          </a:cxn>
                          <a:cxn ang="0">
                            <a:pos x="2" y="38"/>
                          </a:cxn>
                          <a:cxn ang="0">
                            <a:pos x="4" y="41"/>
                          </a:cxn>
                          <a:cxn ang="0">
                            <a:pos x="8" y="44"/>
                          </a:cxn>
                          <a:cxn ang="0">
                            <a:pos x="12" y="46"/>
                          </a:cxn>
                          <a:cxn ang="0">
                            <a:pos x="18" y="48"/>
                          </a:cxn>
                          <a:cxn ang="0">
                            <a:pos x="28" y="46"/>
                          </a:cxn>
                          <a:cxn ang="0">
                            <a:pos x="38" y="44"/>
                          </a:cxn>
                          <a:cxn ang="0">
                            <a:pos x="45" y="42"/>
                          </a:cxn>
                          <a:cxn ang="0">
                            <a:pos x="53" y="39"/>
                          </a:cxn>
                          <a:cxn ang="0">
                            <a:pos x="59" y="37"/>
                          </a:cxn>
                          <a:cxn ang="0">
                            <a:pos x="61" y="36"/>
                          </a:cxn>
                          <a:cxn ang="0">
                            <a:pos x="62" y="36"/>
                          </a:cxn>
                          <a:cxn ang="0">
                            <a:pos x="64" y="29"/>
                          </a:cxn>
                          <a:cxn ang="0">
                            <a:pos x="65" y="23"/>
                          </a:cxn>
                          <a:cxn ang="0">
                            <a:pos x="65" y="18"/>
                          </a:cxn>
                          <a:cxn ang="0">
                            <a:pos x="64" y="15"/>
                          </a:cxn>
                          <a:cxn ang="0">
                            <a:pos x="60" y="10"/>
                          </a:cxn>
                          <a:cxn ang="0">
                            <a:pos x="53" y="9"/>
                          </a:cxn>
                          <a:cxn ang="0">
                            <a:pos x="44" y="8"/>
                          </a:cxn>
                          <a:cxn ang="0">
                            <a:pos x="35" y="7"/>
                          </a:cxn>
                          <a:cxn ang="0">
                            <a:pos x="26" y="5"/>
                          </a:cxn>
                          <a:cxn ang="0">
                            <a:pos x="22" y="3"/>
                          </a:cxn>
                          <a:cxn ang="0">
                            <a:pos x="18" y="0"/>
                          </a:cxn>
                        </a:cxnLst>
                        <a:rect l="0" t="0" r="r" b="b"/>
                        <a:pathLst>
                          <a:path w="65" h="48">
                            <a:moveTo>
                              <a:pt x="18" y="0"/>
                            </a:moveTo>
                            <a:lnTo>
                              <a:pt x="8" y="13"/>
                            </a:lnTo>
                            <a:lnTo>
                              <a:pt x="4" y="20"/>
                            </a:lnTo>
                            <a:lnTo>
                              <a:pt x="1" y="26"/>
                            </a:lnTo>
                            <a:lnTo>
                              <a:pt x="0" y="32"/>
                            </a:lnTo>
                            <a:lnTo>
                              <a:pt x="2" y="38"/>
                            </a:lnTo>
                            <a:lnTo>
                              <a:pt x="4" y="41"/>
                            </a:lnTo>
                            <a:lnTo>
                              <a:pt x="8" y="44"/>
                            </a:lnTo>
                            <a:lnTo>
                              <a:pt x="12" y="46"/>
                            </a:lnTo>
                            <a:lnTo>
                              <a:pt x="18" y="48"/>
                            </a:lnTo>
                            <a:lnTo>
                              <a:pt x="28" y="46"/>
                            </a:lnTo>
                            <a:lnTo>
                              <a:pt x="38" y="44"/>
                            </a:lnTo>
                            <a:lnTo>
                              <a:pt x="45" y="42"/>
                            </a:lnTo>
                            <a:lnTo>
                              <a:pt x="53" y="39"/>
                            </a:lnTo>
                            <a:lnTo>
                              <a:pt x="59" y="37"/>
                            </a:lnTo>
                            <a:lnTo>
                              <a:pt x="61" y="36"/>
                            </a:lnTo>
                            <a:lnTo>
                              <a:pt x="62" y="36"/>
                            </a:lnTo>
                            <a:lnTo>
                              <a:pt x="64" y="29"/>
                            </a:lnTo>
                            <a:lnTo>
                              <a:pt x="65" y="23"/>
                            </a:lnTo>
                            <a:lnTo>
                              <a:pt x="65" y="18"/>
                            </a:lnTo>
                            <a:lnTo>
                              <a:pt x="64" y="15"/>
                            </a:lnTo>
                            <a:lnTo>
                              <a:pt x="60" y="10"/>
                            </a:lnTo>
                            <a:lnTo>
                              <a:pt x="53" y="9"/>
                            </a:lnTo>
                            <a:lnTo>
                              <a:pt x="44" y="8"/>
                            </a:lnTo>
                            <a:lnTo>
                              <a:pt x="35" y="7"/>
                            </a:lnTo>
                            <a:lnTo>
                              <a:pt x="26" y="5"/>
                            </a:lnTo>
                            <a:lnTo>
                              <a:pt x="22" y="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184541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9" y="3072"/>
                      <a:ext cx="1558" cy="2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hu-HU" sz="2200">
                          <a:solidFill>
                            <a:schemeClr val="bg2"/>
                          </a:solidFill>
                        </a:rPr>
                        <a:t>Sejtek hozzáadása</a:t>
                      </a:r>
                      <a:endParaRPr lang="en-US" sz="180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4542" name="AutoShape 222"/>
              <p:cNvSpPr>
                <a:spLocks noChangeArrowheads="1"/>
              </p:cNvSpPr>
              <p:nvPr/>
            </p:nvSpPr>
            <p:spPr bwMode="auto">
              <a:xfrm rot="-7982125">
                <a:off x="903" y="1641"/>
                <a:ext cx="76" cy="771"/>
              </a:xfrm>
              <a:prstGeom prst="triangle">
                <a:avLst>
                  <a:gd name="adj" fmla="val 0"/>
                </a:avLst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0" hangingPunct="0"/>
                <a:endParaRPr lang="hu-HU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4543" name="AutoShape 223"/>
              <p:cNvSpPr>
                <a:spLocks noChangeArrowheads="1"/>
              </p:cNvSpPr>
              <p:nvPr/>
            </p:nvSpPr>
            <p:spPr bwMode="auto">
              <a:xfrm rot="-6904806">
                <a:off x="919" y="2371"/>
                <a:ext cx="76" cy="771"/>
              </a:xfrm>
              <a:prstGeom prst="triangle">
                <a:avLst>
                  <a:gd name="adj" fmla="val 0"/>
                </a:avLst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0" hangingPunct="0"/>
                <a:endParaRPr lang="hu-HU">
                  <a:solidFill>
                    <a:schemeClr val="folHlink"/>
                  </a:solidFill>
                </a:endParaRPr>
              </a:p>
            </p:txBody>
          </p:sp>
          <p:pic>
            <p:nvPicPr>
              <p:cNvPr id="184544" name="Picture 224" descr="pelvisbluec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" y="1693"/>
                <a:ext cx="839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545" name="AutoShape 225"/>
            <p:cNvSpPr>
              <a:spLocks noChangeArrowheads="1"/>
            </p:cNvSpPr>
            <p:nvPr/>
          </p:nvSpPr>
          <p:spPr bwMode="auto">
            <a:xfrm rot="-28852733">
              <a:off x="936" y="2776"/>
              <a:ext cx="56" cy="544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/>
              <a:endParaRPr lang="hu-HU">
                <a:solidFill>
                  <a:schemeClr val="bg2"/>
                </a:solidFill>
              </a:endParaRPr>
            </a:p>
          </p:txBody>
        </p:sp>
        <p:sp>
          <p:nvSpPr>
            <p:cNvPr id="184546" name="AutoShape 226"/>
            <p:cNvSpPr>
              <a:spLocks noChangeArrowheads="1"/>
            </p:cNvSpPr>
            <p:nvPr/>
          </p:nvSpPr>
          <p:spPr bwMode="auto">
            <a:xfrm rot="-3946310">
              <a:off x="893" y="3387"/>
              <a:ext cx="77" cy="586"/>
            </a:xfrm>
            <a:prstGeom prst="triangle">
              <a:avLst>
                <a:gd name="adj" fmla="val 54296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/>
              <a:endParaRPr lang="hu-HU">
                <a:solidFill>
                  <a:schemeClr val="bg2"/>
                </a:solidFill>
              </a:endParaRPr>
            </a:p>
          </p:txBody>
        </p:sp>
        <p:pic>
          <p:nvPicPr>
            <p:cNvPr id="184547" name="Picture 227" descr="legredc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1" y="2880"/>
              <a:ext cx="845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48" name="Line 228"/>
            <p:cNvSpPr>
              <a:spLocks noChangeShapeType="1"/>
            </p:cNvSpPr>
            <p:nvPr/>
          </p:nvSpPr>
          <p:spPr bwMode="auto">
            <a:xfrm flipH="1">
              <a:off x="2069" y="3217"/>
              <a:ext cx="486" cy="3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84549" name="Text Box 229"/>
            <p:cNvSpPr txBox="1">
              <a:spLocks noChangeArrowheads="1"/>
            </p:cNvSpPr>
            <p:nvPr/>
          </p:nvSpPr>
          <p:spPr bwMode="auto">
            <a:xfrm>
              <a:off x="2592" y="3455"/>
              <a:ext cx="1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Váz= scaffold</a:t>
              </a:r>
            </a:p>
          </p:txBody>
        </p:sp>
        <p:sp>
          <p:nvSpPr>
            <p:cNvPr id="184550" name="Text Box 230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70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882" name="Group 2"/>
          <p:cNvGrpSpPr>
            <a:grpSpLocks/>
          </p:cNvGrpSpPr>
          <p:nvPr/>
        </p:nvGrpSpPr>
        <p:grpSpPr bwMode="auto">
          <a:xfrm>
            <a:off x="457200" y="0"/>
            <a:ext cx="8743950" cy="6865938"/>
            <a:chOff x="288" y="0"/>
            <a:chExt cx="5508" cy="4325"/>
          </a:xfrm>
        </p:grpSpPr>
        <p:pic>
          <p:nvPicPr>
            <p:cNvPr id="250883" name="Picture 3" descr="füles egé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0"/>
              <a:ext cx="3024" cy="2972"/>
            </a:xfrm>
            <a:prstGeom prst="rect">
              <a:avLst/>
            </a:prstGeom>
            <a:noFill/>
          </p:spPr>
        </p:pic>
        <p:pic>
          <p:nvPicPr>
            <p:cNvPr id="250884" name="Picture 4" descr="perspek1műfü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0"/>
              <a:ext cx="1983" cy="3024"/>
            </a:xfrm>
            <a:prstGeom prst="rect">
              <a:avLst/>
            </a:prstGeom>
            <a:noFill/>
          </p:spPr>
        </p:pic>
        <p:sp>
          <p:nvSpPr>
            <p:cNvPr id="250885" name="Text Box 5"/>
            <p:cNvSpPr txBox="1">
              <a:spLocks noChangeArrowheads="1"/>
            </p:cNvSpPr>
            <p:nvPr/>
          </p:nvSpPr>
          <p:spPr bwMode="auto">
            <a:xfrm>
              <a:off x="773" y="3308"/>
              <a:ext cx="421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chemeClr val="bg2"/>
                  </a:solidFill>
                </a:rPr>
                <a:t> </a:t>
              </a:r>
              <a:r>
                <a:rPr lang="hu-HU">
                  <a:solidFill>
                    <a:schemeClr val="bg2"/>
                  </a:solidFill>
                </a:rPr>
                <a:t>Szövetbarát scaffold, </a:t>
              </a:r>
            </a:p>
            <a:p>
              <a:r>
                <a:rPr lang="hu-HU">
                  <a:solidFill>
                    <a:schemeClr val="bg2"/>
                  </a:solidFill>
                </a:rPr>
                <a:t>saját sejtekkel benövesztve nem immunogén</a:t>
              </a:r>
            </a:p>
          </p:txBody>
        </p:sp>
        <p:sp>
          <p:nvSpPr>
            <p:cNvPr id="250886" name="Text Box 6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73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2"/>
          <p:cNvGrpSpPr>
            <a:grpSpLocks/>
          </p:cNvGrpSpPr>
          <p:nvPr/>
        </p:nvGrpSpPr>
        <p:grpSpPr bwMode="auto">
          <a:xfrm>
            <a:off x="0" y="247650"/>
            <a:ext cx="9201150" cy="6618288"/>
            <a:chOff x="0" y="156"/>
            <a:chExt cx="5796" cy="4169"/>
          </a:xfrm>
        </p:grpSpPr>
        <p:pic>
          <p:nvPicPr>
            <p:cNvPr id="262147" name="Picture 3" descr="figure_7bioreact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6"/>
              <a:ext cx="3487" cy="4008"/>
            </a:xfrm>
            <a:prstGeom prst="rect">
              <a:avLst/>
            </a:prstGeom>
            <a:noFill/>
          </p:spPr>
        </p:pic>
        <p:sp>
          <p:nvSpPr>
            <p:cNvPr id="262148" name="Text Box 4"/>
            <p:cNvSpPr txBox="1">
              <a:spLocks noChangeArrowheads="1"/>
            </p:cNvSpPr>
            <p:nvPr/>
          </p:nvSpPr>
          <p:spPr bwMode="auto">
            <a:xfrm>
              <a:off x="3490" y="1897"/>
              <a:ext cx="22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chemeClr val="bg2"/>
                  </a:solidFill>
                </a:rPr>
                <a:t>Bioreaktor pl. ellenanyag</a:t>
              </a:r>
            </a:p>
            <a:p>
              <a:r>
                <a:rPr lang="hu-HU" b="0">
                  <a:solidFill>
                    <a:schemeClr val="bg2"/>
                  </a:solidFill>
                </a:rPr>
                <a:t>termelésre</a:t>
              </a:r>
            </a:p>
          </p:txBody>
        </p:sp>
        <p:sp>
          <p:nvSpPr>
            <p:cNvPr id="262149" name="Text Box 5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74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901700" y="984250"/>
            <a:ext cx="8299450" cy="5881688"/>
            <a:chOff x="568" y="620"/>
            <a:chExt cx="5228" cy="3705"/>
          </a:xfrm>
        </p:grpSpPr>
        <p:pic>
          <p:nvPicPr>
            <p:cNvPr id="190466" name="Picture 2" descr="Pulse"/>
            <p:cNvPicPr>
              <a:picLocks noChangeAspect="1" noChangeArrowheads="1" noCrop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022" y="1152"/>
              <a:ext cx="3715" cy="2787"/>
            </a:xfrm>
            <a:prstGeom prst="rect">
              <a:avLst/>
            </a:prstGeom>
            <a:noFill/>
          </p:spPr>
        </p:pic>
        <p:sp>
          <p:nvSpPr>
            <p:cNvPr id="190467" name="Text Box 3"/>
            <p:cNvSpPr txBox="1">
              <a:spLocks noChangeArrowheads="1"/>
            </p:cNvSpPr>
            <p:nvPr/>
          </p:nvSpPr>
          <p:spPr bwMode="auto">
            <a:xfrm>
              <a:off x="568" y="620"/>
              <a:ext cx="46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PULZÁLÓ CARDIOMYOCYTA: BIOPACEMAKER?</a:t>
              </a:r>
            </a:p>
          </p:txBody>
        </p:sp>
        <p:sp>
          <p:nvSpPr>
            <p:cNvPr id="190468" name="Text Box 4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76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94" name="Group 10"/>
          <p:cNvGrpSpPr>
            <a:grpSpLocks/>
          </p:cNvGrpSpPr>
          <p:nvPr/>
        </p:nvGrpSpPr>
        <p:grpSpPr bwMode="auto">
          <a:xfrm>
            <a:off x="0" y="0"/>
            <a:ext cx="9250363" cy="6865938"/>
            <a:chOff x="0" y="0"/>
            <a:chExt cx="5827" cy="4325"/>
          </a:xfrm>
        </p:grpSpPr>
        <p:pic>
          <p:nvPicPr>
            <p:cNvPr id="195586" name="Picture 2" descr="05h1influenza sejttenyben"/>
            <p:cNvPicPr>
              <a:picLocks noChangeAspect="1" noChangeArrowheads="1"/>
            </p:cNvPicPr>
            <p:nvPr/>
          </p:nvPicPr>
          <p:blipFill>
            <a:blip r:embed="rId2" cstate="print">
              <a:lum bright="8000"/>
            </a:blip>
            <a:srcRect/>
            <a:stretch>
              <a:fillRect/>
            </a:stretch>
          </p:blipFill>
          <p:spPr bwMode="auto">
            <a:xfrm>
              <a:off x="883" y="0"/>
              <a:ext cx="1997" cy="1966"/>
            </a:xfrm>
            <a:prstGeom prst="rect">
              <a:avLst/>
            </a:prstGeom>
            <a:noFill/>
          </p:spPr>
        </p:pic>
        <p:pic>
          <p:nvPicPr>
            <p:cNvPr id="195587" name="Picture 3" descr="influenza sejttenyben 3"/>
            <p:cNvPicPr>
              <a:picLocks noChangeAspect="1" noChangeArrowheads="1"/>
            </p:cNvPicPr>
            <p:nvPr/>
          </p:nvPicPr>
          <p:blipFill>
            <a:blip r:embed="rId3" cstate="print">
              <a:lum bright="8000"/>
            </a:blip>
            <a:srcRect/>
            <a:stretch>
              <a:fillRect/>
            </a:stretch>
          </p:blipFill>
          <p:spPr bwMode="auto">
            <a:xfrm>
              <a:off x="3763" y="2354"/>
              <a:ext cx="1997" cy="1966"/>
            </a:xfrm>
            <a:prstGeom prst="rect">
              <a:avLst/>
            </a:prstGeom>
            <a:noFill/>
          </p:spPr>
        </p:pic>
        <p:pic>
          <p:nvPicPr>
            <p:cNvPr id="195588" name="Picture 4" descr="influenza sejttenyben2"/>
            <p:cNvPicPr>
              <a:picLocks noChangeAspect="1" noChangeArrowheads="1"/>
            </p:cNvPicPr>
            <p:nvPr/>
          </p:nvPicPr>
          <p:blipFill>
            <a:blip r:embed="rId4" cstate="print">
              <a:lum bright="8000"/>
            </a:blip>
            <a:srcRect/>
            <a:stretch>
              <a:fillRect/>
            </a:stretch>
          </p:blipFill>
          <p:spPr bwMode="auto">
            <a:xfrm>
              <a:off x="3763" y="0"/>
              <a:ext cx="1997" cy="1966"/>
            </a:xfrm>
            <a:prstGeom prst="rect">
              <a:avLst/>
            </a:prstGeom>
            <a:noFill/>
          </p:spPr>
        </p:pic>
        <p:sp>
          <p:nvSpPr>
            <p:cNvPr id="195589" name="Text Box 5"/>
            <p:cNvSpPr txBox="1">
              <a:spLocks noChangeArrowheads="1"/>
            </p:cNvSpPr>
            <p:nvPr/>
          </p:nvSpPr>
          <p:spPr bwMode="auto">
            <a:xfrm>
              <a:off x="0" y="2543"/>
              <a:ext cx="3645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u="sng">
                  <a:solidFill>
                    <a:schemeClr val="bg2"/>
                  </a:solidFill>
                </a:rPr>
                <a:t>MDCK </a:t>
              </a:r>
              <a:r>
                <a:rPr lang="hu-HU">
                  <a:solidFill>
                    <a:schemeClr val="bg2"/>
                  </a:solidFill>
                </a:rPr>
                <a:t>(Madine Darby canine kidney) </a:t>
              </a:r>
            </a:p>
            <a:p>
              <a:pPr algn="l"/>
              <a:r>
                <a:rPr lang="hu-HU">
                  <a:solidFill>
                    <a:schemeClr val="bg2"/>
                  </a:solidFill>
                </a:rPr>
                <a:t>tenyészet mikrogyöngyökön influenza </a:t>
              </a:r>
            </a:p>
            <a:p>
              <a:pPr algn="l"/>
              <a:r>
                <a:rPr lang="hu-HU">
                  <a:solidFill>
                    <a:schemeClr val="bg2"/>
                  </a:solidFill>
                </a:rPr>
                <a:t>fertőzés előrehaladtának kimutatása</a:t>
              </a:r>
            </a:p>
            <a:p>
              <a:pPr algn="l"/>
              <a:r>
                <a:rPr lang="hu-HU">
                  <a:solidFill>
                    <a:schemeClr val="bg2"/>
                  </a:solidFill>
                </a:rPr>
                <a:t>immuncitokémiával</a:t>
              </a:r>
            </a:p>
          </p:txBody>
        </p:sp>
        <p:sp>
          <p:nvSpPr>
            <p:cNvPr id="195590" name="Text Box 6"/>
            <p:cNvSpPr txBox="1">
              <a:spLocks noChangeArrowheads="1"/>
            </p:cNvSpPr>
            <p:nvPr/>
          </p:nvSpPr>
          <p:spPr bwMode="auto">
            <a:xfrm>
              <a:off x="240" y="764"/>
              <a:ext cx="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1 óra</a:t>
              </a:r>
            </a:p>
          </p:txBody>
        </p:sp>
        <p:sp>
          <p:nvSpPr>
            <p:cNvPr id="195591" name="Text Box 7"/>
            <p:cNvSpPr txBox="1">
              <a:spLocks noChangeArrowheads="1"/>
            </p:cNvSpPr>
            <p:nvPr/>
          </p:nvSpPr>
          <p:spPr bwMode="auto">
            <a:xfrm>
              <a:off x="3120" y="764"/>
              <a:ext cx="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5 óra</a:t>
              </a:r>
            </a:p>
          </p:txBody>
        </p:sp>
        <p:sp>
          <p:nvSpPr>
            <p:cNvPr id="195592" name="Text Box 8"/>
            <p:cNvSpPr txBox="1">
              <a:spLocks noChangeArrowheads="1"/>
            </p:cNvSpPr>
            <p:nvPr/>
          </p:nvSpPr>
          <p:spPr bwMode="auto">
            <a:xfrm>
              <a:off x="4416" y="2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hu-HU">
                  <a:solidFill>
                    <a:schemeClr val="bg2"/>
                  </a:solidFill>
                </a:rPr>
                <a:t>22 óra</a:t>
              </a:r>
            </a:p>
          </p:txBody>
        </p:sp>
        <p:sp>
          <p:nvSpPr>
            <p:cNvPr id="195593" name="Text Box 9"/>
            <p:cNvSpPr txBox="1">
              <a:spLocks noChangeArrowheads="1"/>
            </p:cNvSpPr>
            <p:nvPr/>
          </p:nvSpPr>
          <p:spPr bwMode="auto">
            <a:xfrm>
              <a:off x="5525" y="4133"/>
              <a:ext cx="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/>
                <a:t>80</a:t>
              </a:r>
              <a:r>
                <a:rPr lang="hu-HU" sz="1400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9" name="Group 2059"/>
          <p:cNvGrpSpPr>
            <a:grpSpLocks/>
          </p:cNvGrpSpPr>
          <p:nvPr/>
        </p:nvGrpSpPr>
        <p:grpSpPr bwMode="auto">
          <a:xfrm>
            <a:off x="0" y="374650"/>
            <a:ext cx="9201150" cy="6491288"/>
            <a:chOff x="0" y="236"/>
            <a:chExt cx="5796" cy="4089"/>
          </a:xfrm>
        </p:grpSpPr>
        <p:pic>
          <p:nvPicPr>
            <p:cNvPr id="135170" name="Picture 2050" descr="File0001"/>
            <p:cNvPicPr>
              <a:picLocks noChangeAspect="1" noChangeArrowheads="1"/>
            </p:cNvPicPr>
            <p:nvPr/>
          </p:nvPicPr>
          <p:blipFill>
            <a:blip r:embed="rId2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0" y="591"/>
              <a:ext cx="2108" cy="1569"/>
            </a:xfrm>
            <a:prstGeom prst="rect">
              <a:avLst/>
            </a:prstGeom>
            <a:noFill/>
          </p:spPr>
        </p:pic>
        <p:pic>
          <p:nvPicPr>
            <p:cNvPr id="135171" name="Picture 2051" descr="File0002"/>
            <p:cNvPicPr>
              <a:picLocks noChangeAspect="1" noChangeArrowheads="1"/>
            </p:cNvPicPr>
            <p:nvPr/>
          </p:nvPicPr>
          <p:blipFill>
            <a:blip r:embed="rId3" cstate="print">
              <a:lum bright="8000" contrast="20000"/>
            </a:blip>
            <a:srcRect/>
            <a:stretch>
              <a:fillRect/>
            </a:stretch>
          </p:blipFill>
          <p:spPr bwMode="auto">
            <a:xfrm>
              <a:off x="2112" y="1152"/>
              <a:ext cx="2083" cy="1544"/>
            </a:xfrm>
            <a:prstGeom prst="rect">
              <a:avLst/>
            </a:prstGeom>
            <a:noFill/>
          </p:spPr>
        </p:pic>
        <p:pic>
          <p:nvPicPr>
            <p:cNvPr id="135172" name="Picture 2052" descr="File00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3" y="2713"/>
              <a:ext cx="2097" cy="1607"/>
            </a:xfrm>
            <a:prstGeom prst="rect">
              <a:avLst/>
            </a:prstGeom>
            <a:noFill/>
          </p:spPr>
        </p:pic>
        <p:sp>
          <p:nvSpPr>
            <p:cNvPr id="135174" name="Text Box 2054"/>
            <p:cNvSpPr txBox="1">
              <a:spLocks noChangeArrowheads="1"/>
            </p:cNvSpPr>
            <p:nvPr/>
          </p:nvSpPr>
          <p:spPr bwMode="auto">
            <a:xfrm>
              <a:off x="0" y="3260"/>
              <a:ext cx="3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b="0">
                  <a:solidFill>
                    <a:schemeClr val="bg2"/>
                  </a:solidFill>
                </a:rPr>
                <a:t>A sejtmorfológia változik a denzitással!!</a:t>
              </a:r>
            </a:p>
          </p:txBody>
        </p:sp>
        <p:sp>
          <p:nvSpPr>
            <p:cNvPr id="135175" name="Text Box 2055"/>
            <p:cNvSpPr txBox="1">
              <a:spLocks noChangeArrowheads="1"/>
            </p:cNvSpPr>
            <p:nvPr/>
          </p:nvSpPr>
          <p:spPr bwMode="auto">
            <a:xfrm>
              <a:off x="2926" y="236"/>
              <a:ext cx="18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bg2"/>
                  </a:solidFill>
                </a:rPr>
                <a:t>HeLa monolayer</a:t>
              </a:r>
            </a:p>
            <a:p>
              <a:r>
                <a:rPr lang="hu-HU">
                  <a:solidFill>
                    <a:schemeClr val="bg2"/>
                  </a:solidFill>
                </a:rPr>
                <a:t>          sejttenyészet</a:t>
              </a:r>
            </a:p>
          </p:txBody>
        </p:sp>
        <p:sp>
          <p:nvSpPr>
            <p:cNvPr id="135176" name="Text Box 2056"/>
            <p:cNvSpPr txBox="1">
              <a:spLocks noChangeArrowheads="1"/>
            </p:cNvSpPr>
            <p:nvPr/>
          </p:nvSpPr>
          <p:spPr bwMode="auto">
            <a:xfrm>
              <a:off x="4631" y="1897"/>
              <a:ext cx="103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b="0">
                  <a:solidFill>
                    <a:schemeClr val="bg2"/>
                  </a:solidFill>
                </a:rPr>
                <a:t>Egymásra 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nőtt sejtek</a:t>
              </a:r>
            </a:p>
          </p:txBody>
        </p:sp>
        <p:sp>
          <p:nvSpPr>
            <p:cNvPr id="135177" name="Line 2057"/>
            <p:cNvSpPr>
              <a:spLocks noChangeShapeType="1"/>
            </p:cNvSpPr>
            <p:nvPr/>
          </p:nvSpPr>
          <p:spPr bwMode="auto">
            <a:xfrm>
              <a:off x="5424" y="2448"/>
              <a:ext cx="0" cy="72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35178" name="Text Box 2058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23" name="Group 15"/>
          <p:cNvGrpSpPr>
            <a:grpSpLocks/>
          </p:cNvGrpSpPr>
          <p:nvPr/>
        </p:nvGrpSpPr>
        <p:grpSpPr bwMode="auto">
          <a:xfrm>
            <a:off x="0" y="381000"/>
            <a:ext cx="9201150" cy="6484938"/>
            <a:chOff x="0" y="240"/>
            <a:chExt cx="5796" cy="4085"/>
          </a:xfrm>
        </p:grpSpPr>
        <p:pic>
          <p:nvPicPr>
            <p:cNvPr id="196610" name="Picture 2" descr="Fg16_06_amniocentesis"/>
            <p:cNvPicPr>
              <a:picLocks noChangeAspect="1" noChangeArrowheads="1"/>
            </p:cNvPicPr>
            <p:nvPr/>
          </p:nvPicPr>
          <p:blipFill>
            <a:blip r:embed="rId2" cstate="print">
              <a:lum bright="-38000" contrast="40000"/>
            </a:blip>
            <a:srcRect/>
            <a:stretch>
              <a:fillRect/>
            </a:stretch>
          </p:blipFill>
          <p:spPr bwMode="auto">
            <a:xfrm>
              <a:off x="0" y="240"/>
              <a:ext cx="5760" cy="384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96611" name="Rectangle 3"/>
            <p:cNvSpPr>
              <a:spLocks noChangeArrowheads="1"/>
            </p:cNvSpPr>
            <p:nvPr/>
          </p:nvSpPr>
          <p:spPr bwMode="auto">
            <a:xfrm>
              <a:off x="3168" y="2160"/>
              <a:ext cx="1968" cy="86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6612" name="Text Box 4"/>
            <p:cNvSpPr txBox="1">
              <a:spLocks noChangeArrowheads="1"/>
            </p:cNvSpPr>
            <p:nvPr/>
          </p:nvSpPr>
          <p:spPr bwMode="auto">
            <a:xfrm>
              <a:off x="1584" y="2016"/>
              <a:ext cx="115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b="0">
                  <a:solidFill>
                    <a:schemeClr val="bg2"/>
                  </a:solidFill>
                </a:rPr>
                <a:t>Centrifugálás</a:t>
              </a:r>
            </a:p>
          </p:txBody>
        </p:sp>
        <p:sp>
          <p:nvSpPr>
            <p:cNvPr id="196613" name="Text Box 5"/>
            <p:cNvSpPr txBox="1">
              <a:spLocks noChangeArrowheads="1"/>
            </p:cNvSpPr>
            <p:nvPr/>
          </p:nvSpPr>
          <p:spPr bwMode="auto">
            <a:xfrm>
              <a:off x="1680" y="2256"/>
              <a:ext cx="91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b="0">
                  <a:solidFill>
                    <a:schemeClr val="bg2"/>
                  </a:solidFill>
                </a:rPr>
                <a:t>Magzatvíz</a:t>
              </a:r>
            </a:p>
          </p:txBody>
        </p:sp>
        <p:sp>
          <p:nvSpPr>
            <p:cNvPr id="196614" name="Text Box 6"/>
            <p:cNvSpPr txBox="1">
              <a:spLocks noChangeArrowheads="1"/>
            </p:cNvSpPr>
            <p:nvPr/>
          </p:nvSpPr>
          <p:spPr bwMode="auto">
            <a:xfrm>
              <a:off x="1632" y="2448"/>
              <a:ext cx="1104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b="0">
                  <a:solidFill>
                    <a:schemeClr val="bg2"/>
                  </a:solidFill>
                </a:rPr>
                <a:t>Amnionüreg</a:t>
              </a:r>
            </a:p>
          </p:txBody>
        </p:sp>
        <p:sp>
          <p:nvSpPr>
            <p:cNvPr id="196615" name="Text Box 7"/>
            <p:cNvSpPr txBox="1">
              <a:spLocks noChangeArrowheads="1"/>
            </p:cNvSpPr>
            <p:nvPr/>
          </p:nvSpPr>
          <p:spPr bwMode="auto">
            <a:xfrm>
              <a:off x="1680" y="2688"/>
              <a:ext cx="76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b="0">
                  <a:solidFill>
                    <a:schemeClr val="bg2"/>
                  </a:solidFill>
                </a:rPr>
                <a:t>Méhfal</a:t>
              </a:r>
            </a:p>
          </p:txBody>
        </p:sp>
        <p:sp>
          <p:nvSpPr>
            <p:cNvPr id="196616" name="Text Box 8"/>
            <p:cNvSpPr txBox="1">
              <a:spLocks noChangeArrowheads="1"/>
            </p:cNvSpPr>
            <p:nvPr/>
          </p:nvSpPr>
          <p:spPr bwMode="auto">
            <a:xfrm>
              <a:off x="3168" y="3024"/>
              <a:ext cx="2592" cy="66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u="sng">
                  <a:solidFill>
                    <a:srgbClr val="FF0000"/>
                  </a:solidFill>
                </a:rPr>
                <a:t>Sejttenyésztés </a:t>
              </a:r>
            </a:p>
            <a:p>
              <a:pPr algn="l">
                <a:spcBef>
                  <a:spcPct val="50000"/>
                </a:spcBef>
              </a:pPr>
              <a:r>
                <a:rPr lang="hu-HU" sz="1800">
                  <a:solidFill>
                    <a:srgbClr val="FF0000"/>
                  </a:solidFill>
                </a:rPr>
                <a:t>Biokémiai vizsgálatok, kromoszóma analízis, DNS vizsgálatok</a:t>
              </a:r>
            </a:p>
          </p:txBody>
        </p:sp>
        <p:sp>
          <p:nvSpPr>
            <p:cNvPr id="196617" name="Text Box 9"/>
            <p:cNvSpPr txBox="1">
              <a:spLocks noChangeArrowheads="1"/>
            </p:cNvSpPr>
            <p:nvPr/>
          </p:nvSpPr>
          <p:spPr bwMode="auto">
            <a:xfrm>
              <a:off x="3216" y="2160"/>
              <a:ext cx="2544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b="0">
                  <a:solidFill>
                    <a:schemeClr val="bg2"/>
                  </a:solidFill>
                </a:rPr>
                <a:t>Folyadék - Összetétel elemzés</a:t>
              </a:r>
            </a:p>
          </p:txBody>
        </p:sp>
        <p:sp>
          <p:nvSpPr>
            <p:cNvPr id="196618" name="Text Box 10"/>
            <p:cNvSpPr txBox="1">
              <a:spLocks noChangeArrowheads="1"/>
            </p:cNvSpPr>
            <p:nvPr/>
          </p:nvSpPr>
          <p:spPr bwMode="auto">
            <a:xfrm>
              <a:off x="3216" y="2448"/>
              <a:ext cx="2544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b="0">
                  <a:solidFill>
                    <a:schemeClr val="bg2"/>
                  </a:solidFill>
                </a:rPr>
                <a:t>Sejtek - Nem meghatározás, biokémiai és enzim vizsgálatok</a:t>
              </a:r>
            </a:p>
          </p:txBody>
        </p:sp>
        <p:sp>
          <p:nvSpPr>
            <p:cNvPr id="196619" name="Text Box 11"/>
            <p:cNvSpPr txBox="1">
              <a:spLocks noChangeArrowheads="1"/>
            </p:cNvSpPr>
            <p:nvPr/>
          </p:nvSpPr>
          <p:spPr bwMode="auto">
            <a:xfrm>
              <a:off x="1872" y="1008"/>
              <a:ext cx="1200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800" b="0">
                  <a:solidFill>
                    <a:schemeClr val="bg2"/>
                  </a:solidFill>
                </a:rPr>
                <a:t>Placenta</a:t>
              </a:r>
            </a:p>
          </p:txBody>
        </p:sp>
        <p:sp>
          <p:nvSpPr>
            <p:cNvPr id="196620" name="Text Box 12"/>
            <p:cNvSpPr txBox="1">
              <a:spLocks noChangeArrowheads="1"/>
            </p:cNvSpPr>
            <p:nvPr/>
          </p:nvSpPr>
          <p:spPr bwMode="auto">
            <a:xfrm>
              <a:off x="3072" y="1056"/>
              <a:ext cx="2448" cy="36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3200" b="0">
                  <a:solidFill>
                    <a:schemeClr val="bg2"/>
                  </a:solidFill>
                </a:rPr>
                <a:t>Amniocentézis</a:t>
              </a:r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2592" y="2160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96622" name="Text Box 14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81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22" name="Group 14"/>
          <p:cNvGrpSpPr>
            <a:grpSpLocks/>
          </p:cNvGrpSpPr>
          <p:nvPr/>
        </p:nvGrpSpPr>
        <p:grpSpPr bwMode="auto">
          <a:xfrm>
            <a:off x="0" y="-6350"/>
            <a:ext cx="9201150" cy="6872288"/>
            <a:chOff x="0" y="-4"/>
            <a:chExt cx="5796" cy="4329"/>
          </a:xfrm>
        </p:grpSpPr>
        <p:sp>
          <p:nvSpPr>
            <p:cNvPr id="119810" name="Text Box 2"/>
            <p:cNvSpPr txBox="1">
              <a:spLocks noChangeArrowheads="1"/>
            </p:cNvSpPr>
            <p:nvPr/>
          </p:nvSpPr>
          <p:spPr bwMode="auto">
            <a:xfrm>
              <a:off x="0" y="-4"/>
              <a:ext cx="1977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i="1">
                  <a:solidFill>
                    <a:schemeClr val="bg2"/>
                  </a:solidFill>
                </a:rPr>
                <a:t>OLDOTT ANYAGOK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Tápfolyadék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Szérum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Hormonok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Növekedési faktorok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Letapadási faktorok</a:t>
              </a:r>
            </a:p>
          </p:txBody>
        </p:sp>
        <p:sp>
          <p:nvSpPr>
            <p:cNvPr id="119811" name="Text Box 3"/>
            <p:cNvSpPr txBox="1">
              <a:spLocks noChangeArrowheads="1"/>
            </p:cNvSpPr>
            <p:nvPr/>
          </p:nvSpPr>
          <p:spPr bwMode="auto">
            <a:xfrm>
              <a:off x="0" y="2412"/>
              <a:ext cx="2841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i="1">
                  <a:solidFill>
                    <a:schemeClr val="bg2"/>
                  </a:solidFill>
                </a:rPr>
                <a:t>MÁTRIX KÖLCSÖNHATÁSOK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Tenyésztő felület pl. műanyag, 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 üveg, membránok, 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 mikrogyöngyök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Bevonat </a:t>
              </a:r>
              <a:r>
                <a:rPr lang="hu-HU" b="0" i="1">
                  <a:solidFill>
                    <a:schemeClr val="bg2"/>
                  </a:solidFill>
                </a:rPr>
                <a:t>(</a:t>
              </a:r>
              <a:r>
                <a:rPr lang="hu-HU" b="0">
                  <a:solidFill>
                    <a:schemeClr val="bg2"/>
                  </a:solidFill>
                </a:rPr>
                <a:t>coat)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pl. kollagén, zselatin, 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feeder layer (tápláló sejtréteg)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Matrigel, Biomatrix</a:t>
              </a:r>
            </a:p>
          </p:txBody>
        </p:sp>
        <p:sp>
          <p:nvSpPr>
            <p:cNvPr id="119812" name="Text Box 4"/>
            <p:cNvSpPr txBox="1">
              <a:spLocks noChangeArrowheads="1"/>
            </p:cNvSpPr>
            <p:nvPr/>
          </p:nvSpPr>
          <p:spPr bwMode="auto">
            <a:xfrm>
              <a:off x="3324" y="2412"/>
              <a:ext cx="2351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i="1">
                  <a:solidFill>
                    <a:schemeClr val="bg2"/>
                  </a:solidFill>
                </a:rPr>
                <a:t>FIZIKAI PARAMÉTEREK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Hőmérséklet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pH (indikátor+puffer)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Oxigén/Széndioxid konc.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Páratartalom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Ozmolaritás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 Statikus vagy dinamikus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 tenyészet</a:t>
              </a:r>
            </a:p>
          </p:txBody>
        </p:sp>
        <p:sp>
          <p:nvSpPr>
            <p:cNvPr id="119813" name="Text Box 5"/>
            <p:cNvSpPr txBox="1">
              <a:spLocks noChangeArrowheads="1"/>
            </p:cNvSpPr>
            <p:nvPr/>
          </p:nvSpPr>
          <p:spPr bwMode="auto">
            <a:xfrm>
              <a:off x="3297" y="22"/>
              <a:ext cx="238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hu-HU" i="1">
                  <a:solidFill>
                    <a:schemeClr val="bg2"/>
                  </a:solidFill>
                </a:rPr>
                <a:t>SEJTEK ÉS SEJTKÖL-</a:t>
              </a:r>
            </a:p>
            <a:p>
              <a:pPr algn="l"/>
              <a:r>
                <a:rPr lang="hu-HU" i="1">
                  <a:solidFill>
                    <a:schemeClr val="bg2"/>
                  </a:solidFill>
                </a:rPr>
                <a:t>CSÖNHATÁSOK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Sejtkölcsönhatás: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homológ = sejt denzitás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heterológ = együtt-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tenyésztés (co-culture)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Metabolitok és termékek</a:t>
              </a:r>
            </a:p>
            <a:p>
              <a:pPr algn="l"/>
              <a:r>
                <a:rPr lang="hu-HU" b="0">
                  <a:solidFill>
                    <a:schemeClr val="bg2"/>
                  </a:solidFill>
                </a:rPr>
                <a:t> autokrin és parakrin hatás</a:t>
              </a:r>
            </a:p>
            <a:p>
              <a:pPr algn="l">
                <a:buFontTx/>
                <a:buChar char="•"/>
              </a:pPr>
              <a:r>
                <a:rPr lang="hu-HU" b="0">
                  <a:solidFill>
                    <a:schemeClr val="bg2"/>
                  </a:solidFill>
                </a:rPr>
                <a:t>Anyagcsere ráta</a:t>
              </a:r>
            </a:p>
          </p:txBody>
        </p:sp>
        <p:sp>
          <p:nvSpPr>
            <p:cNvPr id="119814" name="Text Box 6"/>
            <p:cNvSpPr txBox="1">
              <a:spLocks noChangeArrowheads="1"/>
            </p:cNvSpPr>
            <p:nvPr/>
          </p:nvSpPr>
          <p:spPr bwMode="auto">
            <a:xfrm>
              <a:off x="288" y="1657"/>
              <a:ext cx="284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800">
                  <a:solidFill>
                    <a:srgbClr val="FF0000"/>
                  </a:solidFill>
                </a:rPr>
                <a:t>OPTIMÁLIS KÖRNYEZETI</a:t>
              </a:r>
            </a:p>
            <a:p>
              <a:r>
                <a:rPr lang="hu-HU" sz="2800">
                  <a:solidFill>
                    <a:srgbClr val="FF0000"/>
                  </a:solidFill>
                </a:rPr>
                <a:t> FELTÉTELEK</a:t>
              </a:r>
            </a:p>
          </p:txBody>
        </p:sp>
        <p:sp>
          <p:nvSpPr>
            <p:cNvPr id="119815" name="Oval 7"/>
            <p:cNvSpPr>
              <a:spLocks noChangeArrowheads="1"/>
            </p:cNvSpPr>
            <p:nvPr/>
          </p:nvSpPr>
          <p:spPr bwMode="auto">
            <a:xfrm>
              <a:off x="192" y="1536"/>
              <a:ext cx="3072" cy="768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 flipV="1">
              <a:off x="2592" y="768"/>
              <a:ext cx="576" cy="81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9818" name="Line 10"/>
            <p:cNvSpPr>
              <a:spLocks noChangeShapeType="1"/>
            </p:cNvSpPr>
            <p:nvPr/>
          </p:nvSpPr>
          <p:spPr bwMode="auto">
            <a:xfrm>
              <a:off x="2640" y="1920"/>
              <a:ext cx="672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9819" name="Line 11"/>
            <p:cNvSpPr>
              <a:spLocks noChangeShapeType="1"/>
            </p:cNvSpPr>
            <p:nvPr/>
          </p:nvSpPr>
          <p:spPr bwMode="auto">
            <a:xfrm flipH="1">
              <a:off x="624" y="1920"/>
              <a:ext cx="288" cy="43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9820" name="Line 12"/>
            <p:cNvSpPr>
              <a:spLocks noChangeShapeType="1"/>
            </p:cNvSpPr>
            <p:nvPr/>
          </p:nvSpPr>
          <p:spPr bwMode="auto">
            <a:xfrm flipH="1" flipV="1">
              <a:off x="816" y="1440"/>
              <a:ext cx="144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19821" name="Text Box 13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>
                <a:solidFill>
                  <a:schemeClr val="bg2"/>
                </a:solidFill>
                <a:effectLst/>
              </a:rPr>
              <a:t>SEJTSZÁMOLÁS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hu-HU" sz="2400">
                <a:solidFill>
                  <a:schemeClr val="bg2"/>
                </a:solidFill>
                <a:latin typeface="Arial" charset="0"/>
              </a:rPr>
              <a:t>Mit?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hu-HU" sz="2000">
                <a:solidFill>
                  <a:schemeClr val="bg2"/>
                </a:solidFill>
                <a:latin typeface="Arial" charset="0"/>
              </a:rPr>
              <a:t>Összsejtszámot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hu-HU" sz="2000">
                <a:solidFill>
                  <a:schemeClr val="bg2"/>
                </a:solidFill>
                <a:latin typeface="Arial" charset="0"/>
              </a:rPr>
              <a:t>Csak az élő sejteket – pl. tripánkék exklúzió után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hu-HU" sz="2000">
              <a:solidFill>
                <a:schemeClr val="bg2"/>
              </a:solidFill>
              <a:latin typeface="Arial" charset="0"/>
            </a:endParaRP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hu-HU" sz="2400">
                <a:solidFill>
                  <a:schemeClr val="bg2"/>
                </a:solidFill>
                <a:latin typeface="Arial" charset="0"/>
              </a:rPr>
              <a:t>Mivel?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hu-HU" sz="2000">
                <a:solidFill>
                  <a:schemeClr val="bg2"/>
                </a:solidFill>
                <a:latin typeface="Arial" charset="0"/>
              </a:rPr>
              <a:t>Hemocitométerrel (Általában Bürker-kamrával)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hu-HU" sz="2000">
                <a:solidFill>
                  <a:schemeClr val="bg2"/>
                </a:solidFill>
                <a:latin typeface="Arial" charset="0"/>
              </a:rPr>
              <a:t>Automatizált sejtszámlálóval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Ø"/>
            </a:pPr>
            <a:endParaRPr lang="hu-HU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8820150" y="65611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Automated-Hematology-Analyz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0" y="476250"/>
            <a:ext cx="9144000" cy="5151438"/>
          </a:xfrm>
          <a:prstGeom prst="rect">
            <a:avLst/>
          </a:prstGeom>
          <a:noFill/>
        </p:spPr>
      </p:pic>
      <p:pic>
        <p:nvPicPr>
          <p:cNvPr id="265219" name="Picture 3" descr="mac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2076450"/>
            <a:ext cx="2381250" cy="2705100"/>
          </a:xfrm>
          <a:prstGeom prst="rect">
            <a:avLst/>
          </a:prstGeom>
          <a:noFill/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468563" y="0"/>
            <a:ext cx="406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>
                <a:solidFill>
                  <a:schemeClr val="bg2"/>
                </a:solidFill>
              </a:rPr>
              <a:t>Automatizált sejtszámlálás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1119188" y="6021388"/>
            <a:ext cx="676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800">
                <a:solidFill>
                  <a:schemeClr val="bg2"/>
                </a:solidFill>
              </a:rPr>
              <a:t>A mérés alapja:  vagy </a:t>
            </a:r>
            <a:r>
              <a:rPr lang="hu-HU" sz="1800" i="1">
                <a:solidFill>
                  <a:schemeClr val="hlink"/>
                </a:solidFill>
              </a:rPr>
              <a:t>impedancia</a:t>
            </a:r>
            <a:r>
              <a:rPr lang="hu-HU" sz="1800">
                <a:solidFill>
                  <a:schemeClr val="bg2"/>
                </a:solidFill>
              </a:rPr>
              <a:t> meghatározás</a:t>
            </a:r>
          </a:p>
          <a:p>
            <a:pPr algn="l"/>
            <a:r>
              <a:rPr lang="hu-HU" sz="1800">
                <a:solidFill>
                  <a:schemeClr val="bg2"/>
                </a:solidFill>
              </a:rPr>
              <a:t>                            vagy </a:t>
            </a:r>
            <a:r>
              <a:rPr lang="hu-HU" sz="1800" i="1">
                <a:solidFill>
                  <a:schemeClr val="hlink"/>
                </a:solidFill>
              </a:rPr>
              <a:t>fényszóródás</a:t>
            </a:r>
            <a:r>
              <a:rPr lang="hu-HU" sz="1800" i="1">
                <a:solidFill>
                  <a:schemeClr val="bg2"/>
                </a:solidFill>
              </a:rPr>
              <a:t>o</a:t>
            </a:r>
            <a:r>
              <a:rPr lang="hu-HU" sz="1800">
                <a:solidFill>
                  <a:schemeClr val="bg2"/>
                </a:solidFill>
              </a:rPr>
              <a:t>n alapuló meghatározás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30" name="Group 30"/>
          <p:cNvGrpSpPr>
            <a:grpSpLocks/>
          </p:cNvGrpSpPr>
          <p:nvPr/>
        </p:nvGrpSpPr>
        <p:grpSpPr bwMode="auto">
          <a:xfrm>
            <a:off x="0" y="188913"/>
            <a:ext cx="9201150" cy="6677025"/>
            <a:chOff x="0" y="119"/>
            <a:chExt cx="5796" cy="4206"/>
          </a:xfrm>
        </p:grpSpPr>
        <p:grpSp>
          <p:nvGrpSpPr>
            <p:cNvPr id="230428" name="Group 28"/>
            <p:cNvGrpSpPr>
              <a:grpSpLocks/>
            </p:cNvGrpSpPr>
            <p:nvPr/>
          </p:nvGrpSpPr>
          <p:grpSpPr bwMode="auto">
            <a:xfrm>
              <a:off x="0" y="119"/>
              <a:ext cx="5760" cy="4097"/>
              <a:chOff x="0" y="119"/>
              <a:chExt cx="5760" cy="4097"/>
            </a:xfrm>
          </p:grpSpPr>
          <p:pic>
            <p:nvPicPr>
              <p:cNvPr id="230407" name="Picture 7" descr="L424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36000"/>
              </a:blip>
              <a:srcRect/>
              <a:stretch>
                <a:fillRect/>
              </a:stretch>
            </p:blipFill>
            <p:spPr bwMode="auto">
              <a:xfrm>
                <a:off x="0" y="482"/>
                <a:ext cx="3311" cy="1893"/>
              </a:xfrm>
              <a:prstGeom prst="rect">
                <a:avLst/>
              </a:prstGeom>
              <a:noFill/>
            </p:spPr>
          </p:pic>
          <p:pic>
            <p:nvPicPr>
              <p:cNvPr id="230405" name="Picture 5" descr="301001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54" y="1661"/>
                <a:ext cx="3106" cy="2555"/>
              </a:xfrm>
              <a:prstGeom prst="rect">
                <a:avLst/>
              </a:prstGeom>
              <a:noFill/>
            </p:spPr>
          </p:pic>
          <p:sp>
            <p:nvSpPr>
              <p:cNvPr id="230420" name="Text Box 20"/>
              <p:cNvSpPr txBox="1">
                <a:spLocks noChangeArrowheads="1"/>
              </p:cNvSpPr>
              <p:nvPr/>
            </p:nvSpPr>
            <p:spPr bwMode="auto">
              <a:xfrm>
                <a:off x="113" y="1253"/>
                <a:ext cx="631" cy="1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400">
                    <a:solidFill>
                      <a:schemeClr val="bg2"/>
                    </a:solidFill>
                  </a:rPr>
                  <a:t>Neubauer</a:t>
                </a:r>
              </a:p>
            </p:txBody>
          </p:sp>
          <p:sp>
            <p:nvSpPr>
              <p:cNvPr id="230421" name="Text Box 21"/>
              <p:cNvSpPr txBox="1">
                <a:spLocks noChangeArrowheads="1"/>
              </p:cNvSpPr>
              <p:nvPr/>
            </p:nvSpPr>
            <p:spPr bwMode="auto">
              <a:xfrm>
                <a:off x="158" y="2251"/>
                <a:ext cx="482" cy="1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400">
                    <a:solidFill>
                      <a:schemeClr val="bg2"/>
                    </a:solidFill>
                  </a:rPr>
                  <a:t>Thoma</a:t>
                </a:r>
              </a:p>
            </p:txBody>
          </p:sp>
          <p:sp>
            <p:nvSpPr>
              <p:cNvPr id="230422" name="Text Box 22"/>
              <p:cNvSpPr txBox="1">
                <a:spLocks noChangeArrowheads="1"/>
              </p:cNvSpPr>
              <p:nvPr/>
            </p:nvSpPr>
            <p:spPr bwMode="auto">
              <a:xfrm>
                <a:off x="1338" y="2296"/>
                <a:ext cx="477" cy="1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400">
                    <a:solidFill>
                      <a:schemeClr val="bg2"/>
                    </a:solidFill>
                  </a:rPr>
                  <a:t>Burker</a:t>
                </a:r>
              </a:p>
            </p:txBody>
          </p:sp>
          <p:sp>
            <p:nvSpPr>
              <p:cNvPr id="230423" name="Text Box 23"/>
              <p:cNvSpPr txBox="1">
                <a:spLocks noChangeArrowheads="1"/>
              </p:cNvSpPr>
              <p:nvPr/>
            </p:nvSpPr>
            <p:spPr bwMode="auto">
              <a:xfrm>
                <a:off x="2370" y="1298"/>
                <a:ext cx="1020" cy="32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u-HU" sz="1400">
                    <a:solidFill>
                      <a:schemeClr val="bg2"/>
                    </a:solidFill>
                  </a:rPr>
                  <a:t>Módosított </a:t>
                </a:r>
              </a:p>
              <a:p>
                <a:r>
                  <a:rPr lang="hu-HU" sz="1400">
                    <a:solidFill>
                      <a:schemeClr val="bg2"/>
                    </a:solidFill>
                  </a:rPr>
                  <a:t>Fuchs-Rosenthal</a:t>
                </a:r>
              </a:p>
            </p:txBody>
          </p:sp>
          <p:sp>
            <p:nvSpPr>
              <p:cNvPr id="230424" name="Text Box 24"/>
              <p:cNvSpPr txBox="1">
                <a:spLocks noChangeArrowheads="1"/>
              </p:cNvSpPr>
              <p:nvPr/>
            </p:nvSpPr>
            <p:spPr bwMode="auto">
              <a:xfrm>
                <a:off x="839" y="1253"/>
                <a:ext cx="1411" cy="1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 sz="1400">
                    <a:solidFill>
                      <a:schemeClr val="bg2"/>
                    </a:solidFill>
                  </a:rPr>
                  <a:t>Tökéletesített  Neubauer</a:t>
                </a:r>
              </a:p>
            </p:txBody>
          </p:sp>
          <p:sp>
            <p:nvSpPr>
              <p:cNvPr id="230425" name="Text Box 25"/>
              <p:cNvSpPr txBox="1">
                <a:spLocks noChangeArrowheads="1"/>
              </p:cNvSpPr>
              <p:nvPr/>
            </p:nvSpPr>
            <p:spPr bwMode="auto">
              <a:xfrm>
                <a:off x="1191" y="119"/>
                <a:ext cx="33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hu-HU">
                    <a:solidFill>
                      <a:schemeClr val="bg2"/>
                    </a:solidFill>
                  </a:rPr>
                  <a:t>Különböző típusú hemocitométerek</a:t>
                </a:r>
              </a:p>
            </p:txBody>
          </p:sp>
        </p:grpSp>
        <p:sp>
          <p:nvSpPr>
            <p:cNvPr id="230429" name="Text Box 29"/>
            <p:cNvSpPr txBox="1">
              <a:spLocks noChangeArrowheads="1"/>
            </p:cNvSpPr>
            <p:nvPr/>
          </p:nvSpPr>
          <p:spPr bwMode="auto">
            <a:xfrm>
              <a:off x="5556" y="413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000000"/>
                  </a:solidFill>
                </a:rPr>
                <a:t>17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ndületes">
  <a:themeElements>
    <a:clrScheme name="Lendületes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Lendület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ndüle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ndüle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ndüle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ndüle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ndüle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Designs\Lendületes.pot</Template>
  <TotalTime>3568</TotalTime>
  <Words>1564</Words>
  <Application>Microsoft Office PowerPoint</Application>
  <PresentationFormat>Diavetítés a képernyőre (4:3 oldalarány)</PresentationFormat>
  <Paragraphs>417</Paragraphs>
  <Slides>50</Slides>
  <Notes>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50</vt:i4>
      </vt:variant>
    </vt:vector>
  </HeadingPairs>
  <TitlesOfParts>
    <vt:vector size="58" baseType="lpstr">
      <vt:lpstr>Times New Roman</vt:lpstr>
      <vt:lpstr>Arial</vt:lpstr>
      <vt:lpstr>Wingdings</vt:lpstr>
      <vt:lpstr>Times</vt:lpstr>
      <vt:lpstr>Arial Unicode MS</vt:lpstr>
      <vt:lpstr>Lendületes</vt:lpstr>
      <vt:lpstr>Microsoft Photo Editor 3.0 Photo</vt:lpstr>
      <vt:lpstr>Microsoft Photo Editor 3.0 fénykép</vt:lpstr>
      <vt:lpstr>SEJT- ÉS SZÖVETTENYÉSZTÉS</vt:lpstr>
      <vt:lpstr>SEJTTENYÉSZTÉS</vt:lpstr>
      <vt:lpstr>3. dia</vt:lpstr>
      <vt:lpstr>4. dia</vt:lpstr>
      <vt:lpstr>5. dia</vt:lpstr>
      <vt:lpstr>6. dia</vt:lpstr>
      <vt:lpstr>SEJTSZÁMOLÁS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Sejtszeparálás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SEJTTENYÉSZTÉS ALKALMAZÁSI LEHETŐSÉGEI Fakultatív</vt:lpstr>
      <vt:lpstr>40. dia</vt:lpstr>
      <vt:lpstr>41. dia</vt:lpstr>
      <vt:lpstr>42. dia</vt:lpstr>
      <vt:lpstr>43. dia</vt:lpstr>
      <vt:lpstr>Mesterséges szövetek </vt:lpstr>
      <vt:lpstr>45. dia</vt:lpstr>
      <vt:lpstr>46. dia</vt:lpstr>
      <vt:lpstr>47. dia</vt:lpstr>
      <vt:lpstr>48. dia</vt:lpstr>
      <vt:lpstr>49. dia</vt:lpstr>
      <vt:lpstr>50.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Tóth Sára dr.</dc:creator>
  <cp:lastModifiedBy>bonyesz</cp:lastModifiedBy>
  <cp:revision>47</cp:revision>
  <dcterms:created xsi:type="dcterms:W3CDTF">2004-10-26T14:59:00Z</dcterms:created>
  <dcterms:modified xsi:type="dcterms:W3CDTF">2010-10-28T14:02:41Z</dcterms:modified>
</cp:coreProperties>
</file>