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ms-office.legacyDiagramTex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9" r:id="rId2"/>
    <p:sldId id="258" r:id="rId3"/>
    <p:sldId id="304" r:id="rId4"/>
    <p:sldId id="257" r:id="rId5"/>
    <p:sldId id="259" r:id="rId6"/>
    <p:sldId id="260" r:id="rId7"/>
    <p:sldId id="263" r:id="rId8"/>
    <p:sldId id="264" r:id="rId9"/>
    <p:sldId id="262" r:id="rId10"/>
    <p:sldId id="292" r:id="rId11"/>
    <p:sldId id="301" r:id="rId12"/>
    <p:sldId id="300" r:id="rId13"/>
    <p:sldId id="302" r:id="rId14"/>
    <p:sldId id="293" r:id="rId15"/>
    <p:sldId id="294" r:id="rId16"/>
    <p:sldId id="271" r:id="rId17"/>
    <p:sldId id="272" r:id="rId18"/>
    <p:sldId id="273" r:id="rId19"/>
    <p:sldId id="283" r:id="rId20"/>
    <p:sldId id="279" r:id="rId21"/>
    <p:sldId id="281" r:id="rId22"/>
    <p:sldId id="274" r:id="rId23"/>
    <p:sldId id="280" r:id="rId24"/>
    <p:sldId id="286" r:id="rId2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DDDDDD"/>
    <a:srgbClr val="FF6600"/>
    <a:srgbClr val="9933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6" autoAdjust="0"/>
    <p:restoredTop sz="76064" autoAdjust="0"/>
  </p:normalViewPr>
  <p:slideViewPr>
    <p:cSldViewPr>
      <p:cViewPr varScale="1">
        <p:scale>
          <a:sx n="33" d="100"/>
          <a:sy n="33" d="100"/>
        </p:scale>
        <p:origin x="-9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0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06/relationships/legacyDocTextInfo" Target="legacyDocTextInfo.bin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54181D-0482-4209-9AEB-50E248214F62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FB4B5-00FB-4260-A1EF-80290CDAFD8C}" type="slidenum">
              <a:rPr lang="hu-HU"/>
              <a:pPr/>
              <a:t>1</a:t>
            </a:fld>
            <a:endParaRPr lang="hu-HU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F7428-3688-4D7E-9ED1-5EA2E77EF52C}" type="slidenum">
              <a:rPr lang="hu-HU"/>
              <a:pPr/>
              <a:t>10</a:t>
            </a:fld>
            <a:endParaRPr lang="hu-HU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magasabb rendűekben megfigyelhető fő migrációs mechanizmusok közül jól elkülöníthető az ú.n. (i) mesenchymalis forma, melyben a sejtek polarizálódását az integrinek általi kikötése és a sejtek által termelt extracellulárisan ható proteázok aktivitása határozza meg. (ii) Ettől eltérő a klasszikus amőboid migráció, melyben a környezet vázelemeinek bontása nem játszik jelentős szerepet, valamint (iii) a kollektív migráció, melyben egymással sejtkapcsoló struktúrák által összetartott sejtcsoportok együttes menetelése figyelhető meg.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41FA4-70A2-4F47-8D14-7B1F677EC492}" type="slidenum">
              <a:rPr lang="hu-HU"/>
              <a:pPr/>
              <a:t>11</a:t>
            </a:fld>
            <a:endParaRPr lang="hu-HU"/>
          </a:p>
        </p:txBody>
      </p:sp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Az immunrendszerben migrációt mutató számos sejtcsoport közül jó példának tűnik az ábrán bemutatott folyamat. Ennek során nyomonkövethető egyrészt a DC-progenitor-éretlen DC – érett Ag-prezentáló DC útja, mely a csontvelőből a nem-limfoid szövetek közbeiktatásával jut el az immunszervekben. Az ábra jól mutatja azt, hogy az aktivált T sejtek migrációja és cirkulációja az egyes szervek között szintén fontos része ennek a folyamatnak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DD214-6870-4011-BDF3-E025DBEBEB5E}" type="slidenum">
              <a:rPr lang="hu-HU"/>
              <a:pPr/>
              <a:t>12</a:t>
            </a:fld>
            <a:endParaRPr lang="hu-HU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8B5A8-406C-4B60-8E6C-D44B7C29E632}" type="slidenum">
              <a:rPr lang="hu-HU"/>
              <a:pPr/>
              <a:t>13</a:t>
            </a:fld>
            <a:endParaRPr lang="hu-HU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dia az ú.n. intravitális mikroszkópia alkalmazhatóságát mutatja migráló DC-k vizsgálatára.</a:t>
            </a:r>
          </a:p>
          <a:p>
            <a:r>
              <a:rPr lang="hu-HU"/>
              <a:t>A módszer különösen alkalmas élő állat vagy viszonylag nagyobb szervrészlet fixáló és anticoaguláns szerek adása nélüli vizsgálatára. A módszer lelke maga az extrém gyors záridővel működő kamera. </a:t>
            </a:r>
          </a:p>
          <a:p>
            <a:r>
              <a:rPr lang="hu-HU"/>
              <a:t>Segítségével kifejezetten a vascularis folyamatok, pl. sejtek érfalhoz történő adhéziója, érfalon keresztüli transzmigráció vizsgálható.</a:t>
            </a:r>
          </a:p>
          <a:p>
            <a:r>
              <a:rPr lang="hu-HU"/>
              <a:t>A jelen példa egy nyirokcsomó metszet esetében mutatja az eltérő színű vitális festékkel jelzett komponensek segítségével a DC-k (piros) vándorlását a strómában és az erek lumenébe történő internalizációjukat. </a:t>
            </a:r>
          </a:p>
          <a:p>
            <a:r>
              <a:rPr lang="hu-HU"/>
              <a:t>Ha esetleg akadna aki a sémás ábrán kékkel jelzett T limfocitákat is látná kérem szóljon mert én nem látom </a:t>
            </a:r>
            <a:r>
              <a:rPr lang="hu-HU">
                <a:sym typeface="Wingdings" pitchFamily="2" charset="2"/>
              </a:rPr>
              <a:t></a:t>
            </a:r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86A4C9-80F3-49A0-A4A0-DA93C57CEE03}" type="slidenum">
              <a:rPr lang="hu-HU"/>
              <a:pPr/>
              <a:t>14</a:t>
            </a:fld>
            <a:endParaRPr lang="hu-HU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hu-HU"/>
              <a:t>A posztkapilláris venulákban a limfociták transzmigrációjakor az egyes fázisok kialakulását más-más molekuláris mechanizmusok teszik lehetővé:</a:t>
            </a:r>
          </a:p>
          <a:p>
            <a:pPr marL="228600" indent="-228600">
              <a:buFontTx/>
              <a:buAutoNum type="arabicPeriod"/>
            </a:pPr>
            <a:r>
              <a:rPr lang="hu-HU"/>
              <a:t>Rolling - szelektin-szialomucin kapcsolat (vagy integrin 41 és 47)</a:t>
            </a:r>
          </a:p>
          <a:p>
            <a:pPr marL="228600" indent="-228600">
              <a:buFontTx/>
              <a:buAutoNum type="arabicPeriod"/>
            </a:pPr>
            <a:r>
              <a:rPr lang="hu-HU"/>
              <a:t>Aktiválás – az endotél heparánszulfát proteoglikánjai (HSPG) által bemutatott kemokinek a kemokin receptorokkal kapcsolódnak, aktiválják a limfocitákat</a:t>
            </a:r>
          </a:p>
          <a:p>
            <a:pPr marL="228600" indent="-228600">
              <a:buFontTx/>
              <a:buAutoNum type="arabicPeriod"/>
            </a:pPr>
            <a:r>
              <a:rPr lang="hu-HU"/>
              <a:t>Adhézió – az aktiválás eredményeként fokozott affinitású és aviditású integrinek jelennek meg a limfociták felszínén. Ezek az endotélen lévő ligandjaikkal (ICAM, VCAM stb.) kapcsolódnak mely az adhéziót szorossá teszi.</a:t>
            </a:r>
          </a:p>
          <a:p>
            <a:pPr marL="228600" indent="-228600">
              <a:buFontTx/>
              <a:buAutoNum type="arabicPeriod"/>
            </a:pPr>
            <a:r>
              <a:rPr lang="hu-HU"/>
              <a:t>Diapedesis – a junkcionális adhéziós molekulákkal (JAM, PECAM-1=CD31) történő kapcsolódás az endotélek közötti rések megnyílását és a limfociták transzmigrációját eredményezik.   </a:t>
            </a:r>
          </a:p>
          <a:p>
            <a:pPr marL="228600" indent="-228600"/>
            <a:endParaRPr lang="hu-HU"/>
          </a:p>
          <a:p>
            <a:pPr marL="228600" indent="-228600"/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D0261-C526-4DBB-BDE2-3DAFB7533411}" type="slidenum">
              <a:rPr lang="hu-HU"/>
              <a:pPr/>
              <a:t>15</a:t>
            </a:fld>
            <a:endParaRPr lang="hu-HU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limfociták migrációja erősen adhéziós molekulák, kemokinek éskemokin receptorok által szabályozott. </a:t>
            </a:r>
          </a:p>
          <a:p>
            <a:r>
              <a:rPr lang="hu-HU"/>
              <a:t>- A naív T sejtek homingja és másodlagos immun szerveken keresztüli recirkulációja lehetséges, mivel integrin alfa4beta7-t (mucosa) és L-szelektint (nyirok csomók)is expresszálnak. </a:t>
            </a:r>
          </a:p>
          <a:p>
            <a:r>
              <a:rPr lang="hu-HU"/>
              <a:t>- Az aktívált T sejtek gyulladás helyére történő migrációja számos receptor-ligand páros kapcsolódását foglalja magába: szelektin-szialomucin, 41-VCAM-1, 41-CS-1, és CD44-hialuronsav. </a:t>
            </a:r>
          </a:p>
          <a:p>
            <a:r>
              <a:rPr lang="hu-HU"/>
              <a:t>- A T sejtekből kialakult memória sejtek esetében a megjelenő „homing signature” egy specifikus adhéziós és kemokin receptor profil, mely képessé teszi őket  szelektív, szövetspecifikus migrációra. </a:t>
            </a:r>
          </a:p>
          <a:p>
            <a:endParaRPr lang="hu-HU"/>
          </a:p>
          <a:p>
            <a:pPr>
              <a:buFontTx/>
              <a:buChar char="-"/>
            </a:pPr>
            <a:endParaRPr lang="hu-HU" b="1"/>
          </a:p>
          <a:p>
            <a:endParaRPr lang="hu-HU" b="1"/>
          </a:p>
          <a:p>
            <a:endParaRPr lang="hu-HU" b="1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0DCBB7-CC89-4FCA-BAD4-A6D1FDA3EF8C}" type="slidenum">
              <a:rPr lang="hu-HU"/>
              <a:pPr/>
              <a:t>16</a:t>
            </a:fld>
            <a:endParaRPr lang="hu-HU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0E96B3-FA03-457F-9933-C1B3F957BB3D}" type="slidenum">
              <a:rPr lang="hu-HU"/>
              <a:pPr/>
              <a:t>17</a:t>
            </a:fld>
            <a:endParaRPr lang="hu-HU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Az ábra a kemotaxis mérése esetén megkülönböztethető két alapvetően különböző rendszert mutatja, melyek a sejtek mozgástípusától – ld. 3 dimenzióban vagy 2 dimenzióban mozognak-e – függően alkalmazhatók. </a:t>
            </a:r>
          </a:p>
          <a:p>
            <a:r>
              <a:rPr lang="hu-HU"/>
              <a:t>Míg a reverzibilis rendszerben a sejtek egy szabad mozgástérben helyezkednek el és az előkísérletek során beállított inkubációs idő alapján határozzuk meg az optimális vizsgálati időt (egyébként nagy a visszaáramló sejtekre az esély), a filterrel elválasztott rendszerekben minimális a sejtek „visszavándorlásánakÍ” esélye. Ezekben a rendszerekben a koncentráció gradiens fennmaradása szabja meg meddig is folytatható a kísérlet, amennyiben már a koncentráció gradiens keegyenlítódött, nem kemotaxist, hanem kemokinetikus aktivitást fogunk mérni.  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B06E7-2944-4C84-8521-0DC39BB53076}" type="slidenum">
              <a:rPr lang="hu-HU"/>
              <a:pPr/>
              <a:t>18</a:t>
            </a:fld>
            <a:endParaRPr lang="hu-HU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kemotaxist mutató sejtek aktivitását, a kemotaxis indukálhatóságát számos módszerrel mérhetjük. Az ezek által szolgáltatott információ mennyisége és a módszerek eredményessége azonban nem áll arányban. A legtöbb információt szolgáltató módszer (Dunn-kamra) csak viszonylag kevés sejt mérését teszi lehetővé, míg a receptorkötés vizsgálatok, melyek 10</a:t>
            </a:r>
            <a:r>
              <a:rPr lang="hu-HU" baseline="30000"/>
              <a:t>6</a:t>
            </a:r>
            <a:r>
              <a:rPr lang="hu-HU"/>
              <a:t>sejt felett mérnek rendszerint csupán egy adatot szolgáltatnak. </a:t>
            </a:r>
          </a:p>
          <a:p>
            <a:r>
              <a:rPr lang="hu-HU"/>
              <a:t>Fentiek is jelzik, hogy a leghatásosabb a több paraméteres vizsgálat, mely számos módszert alkalmazva értékeli a vizsgált anyagot vagy a modell-sejt kemotaktikus válaszkészségét. </a:t>
            </a:r>
          </a:p>
          <a:p>
            <a:r>
              <a:rPr lang="hu-HU"/>
              <a:t>Az ábra jobb felső sarkában látható a két koncentrikus gyűrű-szerű kamrából álló Dunn-kamra képe, melyben a fedőlemez alatti migráció a két kamra közötti gáton történik. Előnye, hogy a koncentráció-gradiensek e kamrában kb. 24 óráig változatlanul stabilan megmaradnak. </a:t>
            </a:r>
            <a:endParaRPr lang="hu-HU" baseline="300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00EDB-3570-4EBB-9321-E15CE6BCE1B4}" type="slidenum">
              <a:rPr lang="hu-HU"/>
              <a:pPr/>
              <a:t>19</a:t>
            </a:fld>
            <a:endParaRPr lang="hu-HU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módszer alapja a kemotaxist végző sejtek nagy hányadára jellemző álláb képződés vizsgálata. </a:t>
            </a:r>
          </a:p>
          <a:p>
            <a:r>
              <a:rPr lang="hu-HU"/>
              <a:t>A módszer igen egyszerű: kapillárisok nyílásaiban negatív nyomást alkalmazva sejteket rögzítünk. Az egyik csoportot kemoattraktáns anyagot tartalmazó térben inkubáljuk, míg a másikat referenciának számító közegben vagy gátlószerrel kezelve vizsgáljuk. </a:t>
            </a:r>
          </a:p>
          <a:p>
            <a:r>
              <a:rPr lang="hu-HU"/>
              <a:t>Az értékelés sztereomikroszkóppal vagy videomikroszkóppal történik.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ECF9F3-29E0-4384-AC1E-01405E2616FB}" type="slidenum">
              <a:rPr lang="hu-HU"/>
              <a:pPr/>
              <a:t>2</a:t>
            </a:fld>
            <a:endParaRPr lang="hu-H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sejtek migrációját számos módon osztályozhatjuk. Egyik leggyakoribb osztályozási elv szerint megkülönböztetünk (i) kineziseket melyek esetében a mozgás iránya nem függ a kiváltó inger koncentrációjától , tehát random és (ii) taxisokat, melyeknél a koncentráció-gradiens jelenléte meghatározó és az elmozdulás vektoriális jellegű.</a:t>
            </a:r>
          </a:p>
          <a:p>
            <a:r>
              <a:rPr lang="hu-HU"/>
              <a:t>Kinezisek esetében beszélünk továbbá a mozgás sebességéről (orto), frekvenciájáról (klino) és ad hoc irányáról (kemo) is.</a:t>
            </a:r>
          </a:p>
          <a:p>
            <a:r>
              <a:rPr lang="hu-HU"/>
              <a:t>Taxisok esetében a folyadéktérben oldott anyagok által kiváltott (kemotaxis) forma mellett, megkülönböztetjük a felszínhez kötötten kialakuló gradiens által kiváltott mozgást (haptotaxis) és egyes elpusztuló sejtekből felszabaduló anyagok által indukált mozgásokat (nekrotaxis). 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A5914-2546-4CBD-A684-15575790967A}" type="slidenum">
              <a:rPr lang="hu-HU"/>
              <a:pPr/>
              <a:t>20</a:t>
            </a:fld>
            <a:endParaRPr lang="hu-HU"/>
          </a:p>
        </p:txBody>
      </p:sp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módszer igen egyszerű, megfelelően alkalmazva mégis igen megbízható eredményekkel szolgál. </a:t>
            </a:r>
          </a:p>
          <a:p>
            <a:r>
              <a:rPr lang="hu-HU"/>
              <a:t>Tenyésztő flaska felszínét ECM peptidekkel fedjük. Ezt követően a flaskát felállítjuk és gondosan ügyelve arra, hogy a fedett felszínt ne érjék, sejteket tartalmazó oldatot töltünk az edénybe és megvárjuk azok kitapadását. A következő lépésben az edény kb 20 fokos megdöntésével a praktikusan sejtmentes tápfolyadékkal fedjük az ECM-mel fedett felszínt, melyen a sejtek migrációja megindul. </a:t>
            </a:r>
          </a:p>
          <a:p>
            <a:r>
              <a:rPr lang="hu-HU"/>
              <a:t>(Mód van arra is, hogy az ECM fedés mellett egyéb molekulákból gradienst alakítsunk ki.)</a:t>
            </a:r>
          </a:p>
          <a:p>
            <a:r>
              <a:rPr lang="hu-HU"/>
              <a:t>A rendszer kiértékelése az 5. pontban jelzett hálózatban a sejtek számának meghatározásával történik. Vitalis fluoreszcens festékekkel jelzett sejtek alkalmazásakor a kiértékelés automatizálható.   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1FD8AD-F90F-401B-A1DA-19126663BB22}" type="slidenum">
              <a:rPr lang="hu-HU"/>
              <a:pPr/>
              <a:t>21</a:t>
            </a:fld>
            <a:endParaRPr lang="hu-HU"/>
          </a:p>
        </p:txBody>
      </p:sp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bemutatott agaróz lemezes technika csupán egy aszámos hasonló, különböző furatokat és csatornaákat alkalmazó kemotaxis assay közül. Bemutatása azért ajánlott mert visszautalhatunk azokra az immunológiában alkalmazott hasonló technikákra, ahol ellenanyag – antitest interakciók bemutatását és mérését végzik hasonló renszerekben. </a:t>
            </a:r>
          </a:p>
          <a:p>
            <a:r>
              <a:rPr lang="hu-HU"/>
              <a:t>A módszer kvalitatív jellege mellett a dA és dK távolságok mérésével kvantitatívvá is tehető.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693B5-838D-4ED6-B5ED-C32EFF9A8A28}" type="slidenum">
              <a:rPr lang="hu-HU"/>
              <a:pPr/>
              <a:t>22</a:t>
            </a:fld>
            <a:endParaRPr lang="hu-HU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bemutatott módszer talán a legszélesebb körben alkalmazott kemotaxist mérő technika, melyet 1962-ben írt le Boyden.</a:t>
            </a:r>
          </a:p>
          <a:p>
            <a:r>
              <a:rPr lang="hu-HU"/>
              <a:t>Elve egy két-kamrás rendszer, melyet a vizsgálandó sejtak számára csak aktív mozgással átjárható filter választ el. </a:t>
            </a:r>
          </a:p>
          <a:p>
            <a:r>
              <a:rPr lang="hu-HU"/>
              <a:t>A sejtek a felső kamrában helyezkednek el, míg a vizsgált anyagot az alsó kamrába tesszük. Kellő inkubációs idő megválasztása esetén a sejtek a filter pórusaiban kialakuló koncentráció gradiens mentén az alsó kamrába vándorolnak, ezek száma egyszerű számlálással, vagy pl. egyes sejtekre specifikus enzimek kimutatásával (ld. MTT) határozható meg. A módszer hátránya, hogy egy kara csak egyetlen mérési pontnak felel meg, így megbízható eredményt csak sok kamra együttes alkalmazásakor kapunk. </a:t>
            </a:r>
          </a:p>
          <a:p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CF87B-8C1C-427C-9E94-816F4A943CF5}" type="slidenum">
              <a:rPr lang="hu-HU"/>
              <a:pPr/>
              <a:t>23</a:t>
            </a:fld>
            <a:endParaRPr lang="hu-HU"/>
          </a:p>
        </p:txBody>
      </p:sp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Az eddig ismertetett módszerek hátránya volt, hogy kevéssé sikerült modellezniük azt a szöveti teret, az erek falát, melyben a sejtek migrációja leggyakrabban végbemegy.</a:t>
            </a:r>
          </a:p>
          <a:p>
            <a:r>
              <a:rPr lang="hu-HU"/>
              <a:t>Ezt teszi lehetővé az ábrán bemutatott módszer, melyben endotélből, fulterből és ECM rétegből álló, mesterségesen felépített rendszereket használunk.</a:t>
            </a:r>
          </a:p>
          <a:p>
            <a:r>
              <a:rPr lang="hu-HU"/>
              <a:t>Mint az ábra is mutatja, a módszer lehetőséget ad mind az ér lumene felőli, mind a külső, kötőszöveti tér felőli migráció vizsgálatára. A módszer kiegészítését jelenti a folyamatosan áramló terek létrehozása, melyek az éren belüli környezet modellezésével teszik teljessé a szisztémát.</a:t>
            </a:r>
          </a:p>
          <a:p>
            <a:endParaRPr lang="hu-HU"/>
          </a:p>
          <a:p>
            <a:r>
              <a:rPr lang="hu-HU"/>
              <a:t>A módszer kiértékelése videomikroszkópos technikávan, vagy az érfal modellek beágyazást követő szövettani elemzésével történik.</a:t>
            </a:r>
          </a:p>
          <a:p>
            <a:r>
              <a:rPr lang="hu-HU"/>
              <a:t> </a:t>
            </a:r>
          </a:p>
          <a:p>
            <a:r>
              <a:rPr lang="hu-HU"/>
              <a:t>A polikarbonát (PC), illetve nitrocellulóz (NC) filterek alkalmazása eltérő anyaguk, szerkezetük és pórusátmérőjük miatt ajánlott.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78AD1-76EB-4533-ABAF-D750B1299722}" type="slidenum">
              <a:rPr lang="hu-HU"/>
              <a:pPr/>
              <a:t>24</a:t>
            </a:fld>
            <a:endParaRPr lang="hu-HU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kemotaxis vizsgálatok külön fejezetét jelentik a sebgyógyulási vagy ‘wound healing’ assay-k.</a:t>
            </a:r>
          </a:p>
          <a:p>
            <a:r>
              <a:rPr lang="hu-HU"/>
              <a:t>Ezekben leggyakrabban hámsejtekből kialakított konfluens rétegek „sértését” követően azt vizsgáljuk, milyen gyorsan közeledik egymás felé a két sebzési felszín. </a:t>
            </a:r>
          </a:p>
          <a:p>
            <a:r>
              <a:rPr lang="hu-HU"/>
              <a:t>A módszer kezdetleges és igen bizonytalanul kivitelezhető eljárása volt az amikor pipetták műanyag csúcsait alkalmazták a „seb” elkészítésére. </a:t>
            </a:r>
          </a:p>
          <a:p>
            <a:r>
              <a:rPr lang="hu-HU"/>
              <a:t>A dia egy lényegesen megbízhatóbb technikát mutat be, melyen egyszerre HTS rendszerekben is lehet egymással összemérhető méretű és minőségű folytonossághiányokat előállítani. </a:t>
            </a:r>
          </a:p>
          <a:p>
            <a:r>
              <a:rPr lang="hu-HU"/>
              <a:t>Tudnunk, kell, hogy megfelelő erősségű áram rövid ideig alkalmazott impulzusa szintén képes sejtrétegeken „sebeket” ejteni, ezek kiértékelésére az impedancia alapú mérések alkalmazhatók.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CFE96-FA22-4B30-8FDD-9759C269A852}" type="slidenum">
              <a:rPr lang="hu-HU"/>
              <a:pPr/>
              <a:t>3</a:t>
            </a:fld>
            <a:endParaRPr lang="hu-HU"/>
          </a:p>
        </p:txBody>
      </p:sp>
      <p:sp>
        <p:nvSpPr>
          <p:cNvPr id="103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8F3EC-9485-47FA-89F1-7CB96E7B1735}" type="slidenum">
              <a:rPr lang="hu-HU"/>
              <a:pPr/>
              <a:t>4</a:t>
            </a:fld>
            <a:endParaRPr lang="hu-HU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27D03-4992-4696-BC1C-3E9B974CB90D}" type="slidenum">
              <a:rPr lang="hu-HU"/>
              <a:pPr/>
              <a:t>5</a:t>
            </a:fld>
            <a:endParaRPr lang="hu-HU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kemotaxist kiváltó anyagok hatásuk alapján két fő csoportba oszthatók: </a:t>
            </a:r>
          </a:p>
          <a:p>
            <a:r>
              <a:rPr lang="hu-HU"/>
              <a:t>(i) kemoattraktánsok azok, melyek hatására a sejtek a növekvő koncentráció-gradiens irányába mozdulnak el;</a:t>
            </a:r>
          </a:p>
          <a:p>
            <a:r>
              <a:rPr lang="hu-HU"/>
              <a:t>(ii) Kemorepellensek azok, melyek hatására a sejtek menekülnek, tehát a csökkenő koncentráció-gradiens irányába mozdulnak.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F9925-688F-412F-9875-28C5963C7BFC}" type="slidenum">
              <a:rPr lang="hu-HU"/>
              <a:pPr/>
              <a:t>6</a:t>
            </a:fld>
            <a:endParaRPr lang="hu-HU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Az ábra a 2. dián összefoglaltak bemutatása.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61914-0114-4321-B70A-89A2A72055DD}" type="slidenum">
              <a:rPr lang="hu-HU"/>
              <a:pPr/>
              <a:t>7</a:t>
            </a:fld>
            <a:endParaRPr lang="hu-HU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biológiában, illetve az élettan – kórtan – immunológia területén vizsgálva az egyes kemotaxist kiváltó anyagokat egyértelműen látható, hogy vannak ú.n. professzionális kemoattraktáns molekulák (pl. formil_Met-Leu-Phe, kemokinek, complement 5a).</a:t>
            </a:r>
          </a:p>
          <a:p>
            <a:r>
              <a:rPr lang="hu-HU"/>
              <a:t>Fentiek azonban nem zárják ki annak lehetőségét, hogy más molekulák, melyek elsődleges funkciója nem a kemotaxis indukciója, szintén kemoattraktánsak/kemorepellensek legyenek (pl hormonok)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2B01F-D860-4244-B741-FF877CF448FF}" type="slidenum">
              <a:rPr lang="hu-HU"/>
              <a:pPr/>
              <a:t>8</a:t>
            </a:fld>
            <a:endParaRPr lang="hu-HU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hu-HU"/>
              <a:t>A kemokinek négy alosztályának besorolása a peptidek szerkezetét meghatározó egy, illetve két diszulfid híd elhelyezkedése, illetve a centrális ciszteinek közötti távolság alapján történik.</a:t>
            </a:r>
          </a:p>
          <a:p>
            <a:r>
              <a:rPr lang="hu-HU"/>
              <a:t>Funkció szempontjából különösen érdekes a CX3C csoport, mely tagja(i) a C-terminális hidrofób doménje révén a membránba is kihorgonyzódhatnak és ezáltal jó példáját adják a haptotaktikus migrációt indukáló ligandumoknak.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5EF19B-7279-4ABC-8212-FC909F476920}" type="slidenum">
              <a:rPr lang="hu-HU"/>
              <a:pPr/>
              <a:t>9</a:t>
            </a:fld>
            <a:endParaRPr lang="hu-HU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magasabb rendű szervezetek esetében számos sejt szerepel az egyes kemokinek célsejtjeinek listáján. Ezek közül klinikai szempontból is a legfontosabbak a dián szereplő neutrofil granulocita, monocita, limfocita, eozinofil granulocita és az erek endotélje.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F7866-7976-4C08-ADC2-85A80B9C927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9D120-104B-4A07-B3C7-5A551CB4555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3FF03-16E5-44AC-BF19-C93197DA096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6CF62C-DD88-47EE-A730-54DEC184A5B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9B1BF-0D31-41DB-957C-5D03BAB5A8D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D92D1-8D29-49F9-ADB7-EC6EF25FC48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D6250-0629-4944-B004-D09734AAB84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8D71F-C7F0-4074-ABA8-062133AE5D5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8FF0B-0E45-4E46-B905-EB25F3FBC9B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63BAF-74A2-4089-8A46-2A8CAEBC378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0D39F-C812-4A56-8D35-DDC199AD638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47564-E6BD-4A8D-9070-CC5B4C8E22B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A3E16C-F6CF-4BF9-8524-3AAB8927CAE6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4500" b="1">
                <a:solidFill>
                  <a:srgbClr val="993333"/>
                </a:solidFill>
              </a:rPr>
              <a:t>Sejtek migrációja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sz="2500" b="1">
                <a:solidFill>
                  <a:srgbClr val="993333"/>
                </a:solidFill>
              </a:rPr>
              <a:t>Gyakorlat</a:t>
            </a:r>
          </a:p>
          <a:p>
            <a:pPr>
              <a:lnSpc>
                <a:spcPct val="90000"/>
              </a:lnSpc>
            </a:pPr>
            <a:endParaRPr lang="hu-HU" sz="2500" b="1">
              <a:solidFill>
                <a:srgbClr val="993333"/>
              </a:solidFill>
            </a:endParaRPr>
          </a:p>
          <a:p>
            <a:pPr>
              <a:lnSpc>
                <a:spcPct val="90000"/>
              </a:lnSpc>
            </a:pPr>
            <a:endParaRPr lang="hu-HU" sz="2500" b="1">
              <a:solidFill>
                <a:srgbClr val="993333"/>
              </a:solidFill>
            </a:endParaRPr>
          </a:p>
          <a:p>
            <a:pPr algn="l">
              <a:lnSpc>
                <a:spcPct val="90000"/>
              </a:lnSpc>
            </a:pPr>
            <a:r>
              <a:rPr lang="hu-HU" sz="2500" b="1">
                <a:solidFill>
                  <a:srgbClr val="993333"/>
                </a:solidFill>
              </a:rPr>
              <a:t>		</a:t>
            </a:r>
            <a:endParaRPr lang="hu-HU" sz="2100" b="1">
              <a:solidFill>
                <a:srgbClr val="993333"/>
              </a:solidFill>
            </a:endParaRPr>
          </a:p>
        </p:txBody>
      </p:sp>
      <p:grpSp>
        <p:nvGrpSpPr>
          <p:cNvPr id="91142" name="Group 6"/>
          <p:cNvGrpSpPr>
            <a:grpSpLocks/>
          </p:cNvGrpSpPr>
          <p:nvPr/>
        </p:nvGrpSpPr>
        <p:grpSpPr bwMode="auto">
          <a:xfrm>
            <a:off x="539750" y="620713"/>
            <a:ext cx="4864100" cy="873125"/>
            <a:chOff x="288" y="2352"/>
            <a:chExt cx="5152" cy="814"/>
          </a:xfrm>
        </p:grpSpPr>
        <p:sp>
          <p:nvSpPr>
            <p:cNvPr id="91143" name="Line 7"/>
            <p:cNvSpPr>
              <a:spLocks noChangeShapeType="1"/>
            </p:cNvSpPr>
            <p:nvPr/>
          </p:nvSpPr>
          <p:spPr bwMode="auto">
            <a:xfrm>
              <a:off x="288" y="2928"/>
              <a:ext cx="494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grpSp>
          <p:nvGrpSpPr>
            <p:cNvPr id="91144" name="Group 8"/>
            <p:cNvGrpSpPr>
              <a:grpSpLocks/>
            </p:cNvGrpSpPr>
            <p:nvPr/>
          </p:nvGrpSpPr>
          <p:grpSpPr bwMode="auto">
            <a:xfrm>
              <a:off x="2190" y="2352"/>
              <a:ext cx="1379" cy="591"/>
              <a:chOff x="2190" y="2352"/>
              <a:chExt cx="1379" cy="591"/>
            </a:xfrm>
          </p:grpSpPr>
          <p:grpSp>
            <p:nvGrpSpPr>
              <p:cNvPr id="91145" name="Group 9"/>
              <p:cNvGrpSpPr>
                <a:grpSpLocks/>
              </p:cNvGrpSpPr>
              <p:nvPr/>
            </p:nvGrpSpPr>
            <p:grpSpPr bwMode="auto">
              <a:xfrm flipH="1">
                <a:off x="2190" y="2352"/>
                <a:ext cx="1379" cy="591"/>
                <a:chOff x="238" y="2256"/>
                <a:chExt cx="1379" cy="591"/>
              </a:xfrm>
            </p:grpSpPr>
            <p:sp>
              <p:nvSpPr>
                <p:cNvPr id="91146" name="Freeform 10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1147" name="Oval 11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91148" name="Freeform 12"/>
              <p:cNvSpPr>
                <a:spLocks/>
              </p:cNvSpPr>
              <p:nvPr/>
            </p:nvSpPr>
            <p:spPr bwMode="auto">
              <a:xfrm>
                <a:off x="3072" y="2640"/>
                <a:ext cx="392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48" y="144"/>
                  </a:cxn>
                </a:cxnLst>
                <a:rect l="0" t="0" r="r" b="b"/>
                <a:pathLst>
                  <a:path w="392" h="144">
                    <a:moveTo>
                      <a:pt x="0" y="0"/>
                    </a:moveTo>
                    <a:cubicBezTo>
                      <a:pt x="188" y="12"/>
                      <a:pt x="376" y="24"/>
                      <a:pt x="384" y="48"/>
                    </a:cubicBezTo>
                    <a:cubicBezTo>
                      <a:pt x="392" y="72"/>
                      <a:pt x="104" y="120"/>
                      <a:pt x="48" y="144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1149" name="Freeform 13"/>
              <p:cNvSpPr>
                <a:spLocks/>
              </p:cNvSpPr>
              <p:nvPr/>
            </p:nvSpPr>
            <p:spPr bwMode="auto">
              <a:xfrm>
                <a:off x="2928" y="2736"/>
                <a:ext cx="240" cy="15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92" y="144"/>
                  </a:cxn>
                  <a:cxn ang="0">
                    <a:pos x="240" y="0"/>
                  </a:cxn>
                </a:cxnLst>
                <a:rect l="0" t="0" r="r" b="b"/>
                <a:pathLst>
                  <a:path w="240" h="152">
                    <a:moveTo>
                      <a:pt x="0" y="48"/>
                    </a:moveTo>
                    <a:cubicBezTo>
                      <a:pt x="76" y="100"/>
                      <a:pt x="152" y="152"/>
                      <a:pt x="192" y="144"/>
                    </a:cubicBezTo>
                    <a:cubicBezTo>
                      <a:pt x="232" y="136"/>
                      <a:pt x="232" y="24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1150" name="Line 14"/>
              <p:cNvSpPr>
                <a:spLocks noChangeShapeType="1"/>
              </p:cNvSpPr>
              <p:nvPr/>
            </p:nvSpPr>
            <p:spPr bwMode="auto">
              <a:xfrm>
                <a:off x="3120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1151" name="Line 15"/>
              <p:cNvSpPr>
                <a:spLocks noChangeShapeType="1"/>
              </p:cNvSpPr>
              <p:nvPr/>
            </p:nvSpPr>
            <p:spPr bwMode="auto">
              <a:xfrm>
                <a:off x="3024" y="2736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1152" name="AutoShape 16"/>
            <p:cNvSpPr>
              <a:spLocks noChangeArrowheads="1"/>
            </p:cNvSpPr>
            <p:nvPr/>
          </p:nvSpPr>
          <p:spPr bwMode="auto">
            <a:xfrm>
              <a:off x="1776" y="2448"/>
              <a:ext cx="43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153" name="Freeform 17"/>
            <p:cNvSpPr>
              <a:spLocks/>
            </p:cNvSpPr>
            <p:nvPr/>
          </p:nvSpPr>
          <p:spPr bwMode="auto">
            <a:xfrm>
              <a:off x="3936" y="2352"/>
              <a:ext cx="1504" cy="814"/>
            </a:xfrm>
            <a:custGeom>
              <a:avLst/>
              <a:gdLst/>
              <a:ahLst/>
              <a:cxnLst>
                <a:cxn ang="0">
                  <a:pos x="1221" y="240"/>
                </a:cxn>
                <a:cxn ang="0">
                  <a:pos x="921" y="228"/>
                </a:cxn>
                <a:cxn ang="0">
                  <a:pos x="909" y="192"/>
                </a:cxn>
                <a:cxn ang="0">
                  <a:pos x="801" y="120"/>
                </a:cxn>
                <a:cxn ang="0">
                  <a:pos x="789" y="84"/>
                </a:cxn>
                <a:cxn ang="0">
                  <a:pos x="741" y="72"/>
                </a:cxn>
                <a:cxn ang="0">
                  <a:pos x="669" y="24"/>
                </a:cxn>
                <a:cxn ang="0">
                  <a:pos x="633" y="0"/>
                </a:cxn>
                <a:cxn ang="0">
                  <a:pos x="489" y="36"/>
                </a:cxn>
                <a:cxn ang="0">
                  <a:pos x="309" y="144"/>
                </a:cxn>
                <a:cxn ang="0">
                  <a:pos x="273" y="180"/>
                </a:cxn>
                <a:cxn ang="0">
                  <a:pos x="201" y="204"/>
                </a:cxn>
                <a:cxn ang="0">
                  <a:pos x="141" y="252"/>
                </a:cxn>
                <a:cxn ang="0">
                  <a:pos x="33" y="324"/>
                </a:cxn>
                <a:cxn ang="0">
                  <a:pos x="9" y="396"/>
                </a:cxn>
                <a:cxn ang="0">
                  <a:pos x="81" y="444"/>
                </a:cxn>
                <a:cxn ang="0">
                  <a:pos x="153" y="468"/>
                </a:cxn>
                <a:cxn ang="0">
                  <a:pos x="261" y="528"/>
                </a:cxn>
                <a:cxn ang="0">
                  <a:pos x="345" y="552"/>
                </a:cxn>
                <a:cxn ang="0">
                  <a:pos x="525" y="504"/>
                </a:cxn>
                <a:cxn ang="0">
                  <a:pos x="633" y="444"/>
                </a:cxn>
                <a:cxn ang="0">
                  <a:pos x="753" y="480"/>
                </a:cxn>
                <a:cxn ang="0">
                  <a:pos x="825" y="516"/>
                </a:cxn>
                <a:cxn ang="0">
                  <a:pos x="1187" y="804"/>
                </a:cxn>
                <a:cxn ang="0">
                  <a:pos x="1149" y="492"/>
                </a:cxn>
                <a:cxn ang="0">
                  <a:pos x="1185" y="468"/>
                </a:cxn>
                <a:cxn ang="0">
                  <a:pos x="1487" y="636"/>
                </a:cxn>
                <a:cxn ang="0">
                  <a:pos x="1329" y="300"/>
                </a:cxn>
                <a:cxn ang="0">
                  <a:pos x="1221" y="240"/>
                </a:cxn>
              </a:cxnLst>
              <a:rect l="0" t="0" r="r" b="b"/>
              <a:pathLst>
                <a:path w="1504" h="814">
                  <a:moveTo>
                    <a:pt x="1221" y="240"/>
                  </a:moveTo>
                  <a:cubicBezTo>
                    <a:pt x="1121" y="236"/>
                    <a:pt x="1020" y="243"/>
                    <a:pt x="921" y="228"/>
                  </a:cubicBezTo>
                  <a:cubicBezTo>
                    <a:pt x="908" y="226"/>
                    <a:pt x="918" y="201"/>
                    <a:pt x="909" y="192"/>
                  </a:cubicBezTo>
                  <a:cubicBezTo>
                    <a:pt x="878" y="161"/>
                    <a:pt x="835" y="147"/>
                    <a:pt x="801" y="120"/>
                  </a:cubicBezTo>
                  <a:cubicBezTo>
                    <a:pt x="797" y="108"/>
                    <a:pt x="799" y="92"/>
                    <a:pt x="789" y="84"/>
                  </a:cubicBezTo>
                  <a:cubicBezTo>
                    <a:pt x="776" y="74"/>
                    <a:pt x="756" y="79"/>
                    <a:pt x="741" y="72"/>
                  </a:cubicBezTo>
                  <a:cubicBezTo>
                    <a:pt x="715" y="59"/>
                    <a:pt x="693" y="40"/>
                    <a:pt x="669" y="24"/>
                  </a:cubicBezTo>
                  <a:cubicBezTo>
                    <a:pt x="657" y="16"/>
                    <a:pt x="633" y="0"/>
                    <a:pt x="633" y="0"/>
                  </a:cubicBezTo>
                  <a:cubicBezTo>
                    <a:pt x="597" y="6"/>
                    <a:pt x="521" y="15"/>
                    <a:pt x="489" y="36"/>
                  </a:cubicBezTo>
                  <a:cubicBezTo>
                    <a:pt x="431" y="75"/>
                    <a:pt x="376" y="122"/>
                    <a:pt x="309" y="144"/>
                  </a:cubicBezTo>
                  <a:cubicBezTo>
                    <a:pt x="297" y="156"/>
                    <a:pt x="288" y="172"/>
                    <a:pt x="273" y="180"/>
                  </a:cubicBezTo>
                  <a:cubicBezTo>
                    <a:pt x="251" y="192"/>
                    <a:pt x="201" y="204"/>
                    <a:pt x="201" y="204"/>
                  </a:cubicBezTo>
                  <a:cubicBezTo>
                    <a:pt x="147" y="285"/>
                    <a:pt x="211" y="206"/>
                    <a:pt x="141" y="252"/>
                  </a:cubicBezTo>
                  <a:cubicBezTo>
                    <a:pt x="95" y="283"/>
                    <a:pt x="90" y="305"/>
                    <a:pt x="33" y="324"/>
                  </a:cubicBezTo>
                  <a:cubicBezTo>
                    <a:pt x="25" y="348"/>
                    <a:pt x="17" y="372"/>
                    <a:pt x="9" y="396"/>
                  </a:cubicBezTo>
                  <a:cubicBezTo>
                    <a:pt x="0" y="423"/>
                    <a:pt x="57" y="428"/>
                    <a:pt x="81" y="444"/>
                  </a:cubicBezTo>
                  <a:cubicBezTo>
                    <a:pt x="102" y="458"/>
                    <a:pt x="129" y="460"/>
                    <a:pt x="153" y="468"/>
                  </a:cubicBezTo>
                  <a:cubicBezTo>
                    <a:pt x="189" y="480"/>
                    <a:pt x="226" y="513"/>
                    <a:pt x="261" y="528"/>
                  </a:cubicBezTo>
                  <a:cubicBezTo>
                    <a:pt x="288" y="539"/>
                    <a:pt x="317" y="543"/>
                    <a:pt x="345" y="552"/>
                  </a:cubicBezTo>
                  <a:cubicBezTo>
                    <a:pt x="454" y="534"/>
                    <a:pt x="394" y="548"/>
                    <a:pt x="525" y="504"/>
                  </a:cubicBezTo>
                  <a:cubicBezTo>
                    <a:pt x="564" y="491"/>
                    <a:pt x="594" y="457"/>
                    <a:pt x="633" y="444"/>
                  </a:cubicBezTo>
                  <a:cubicBezTo>
                    <a:pt x="660" y="451"/>
                    <a:pt x="735" y="468"/>
                    <a:pt x="753" y="480"/>
                  </a:cubicBezTo>
                  <a:cubicBezTo>
                    <a:pt x="800" y="511"/>
                    <a:pt x="775" y="499"/>
                    <a:pt x="825" y="516"/>
                  </a:cubicBezTo>
                  <a:cubicBezTo>
                    <a:pt x="875" y="591"/>
                    <a:pt x="1098" y="814"/>
                    <a:pt x="1187" y="804"/>
                  </a:cubicBezTo>
                  <a:cubicBezTo>
                    <a:pt x="1240" y="786"/>
                    <a:pt x="1100" y="516"/>
                    <a:pt x="1149" y="492"/>
                  </a:cubicBezTo>
                  <a:cubicBezTo>
                    <a:pt x="1162" y="486"/>
                    <a:pt x="1171" y="473"/>
                    <a:pt x="1185" y="468"/>
                  </a:cubicBezTo>
                  <a:cubicBezTo>
                    <a:pt x="1239" y="448"/>
                    <a:pt x="1439" y="668"/>
                    <a:pt x="1487" y="636"/>
                  </a:cubicBezTo>
                  <a:cubicBezTo>
                    <a:pt x="1504" y="603"/>
                    <a:pt x="1379" y="331"/>
                    <a:pt x="1329" y="300"/>
                  </a:cubicBezTo>
                  <a:cubicBezTo>
                    <a:pt x="1311" y="288"/>
                    <a:pt x="1221" y="280"/>
                    <a:pt x="1221" y="240"/>
                  </a:cubicBezTo>
                  <a:close/>
                </a:path>
              </a:pathLst>
            </a:custGeom>
            <a:solidFill>
              <a:srgbClr val="FFEAD5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91154" name="Oval 18"/>
            <p:cNvSpPr>
              <a:spLocks noChangeArrowheads="1"/>
            </p:cNvSpPr>
            <p:nvPr/>
          </p:nvSpPr>
          <p:spPr bwMode="auto">
            <a:xfrm flipH="1">
              <a:off x="4400" y="2544"/>
              <a:ext cx="336" cy="192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155" name="Oval 19"/>
            <p:cNvSpPr>
              <a:spLocks noChangeArrowheads="1"/>
            </p:cNvSpPr>
            <p:nvPr/>
          </p:nvSpPr>
          <p:spPr bwMode="auto">
            <a:xfrm>
              <a:off x="5088" y="2880"/>
              <a:ext cx="192" cy="144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156" name="AutoShape 20"/>
            <p:cNvSpPr>
              <a:spLocks noChangeArrowheads="1"/>
            </p:cNvSpPr>
            <p:nvPr/>
          </p:nvSpPr>
          <p:spPr bwMode="auto">
            <a:xfrm>
              <a:off x="3552" y="2496"/>
              <a:ext cx="432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157" name="Freeform 21"/>
            <p:cNvSpPr>
              <a:spLocks/>
            </p:cNvSpPr>
            <p:nvPr/>
          </p:nvSpPr>
          <p:spPr bwMode="auto">
            <a:xfrm>
              <a:off x="384" y="2496"/>
              <a:ext cx="1584" cy="432"/>
            </a:xfrm>
            <a:custGeom>
              <a:avLst/>
              <a:gdLst/>
              <a:ahLst/>
              <a:cxnLst>
                <a:cxn ang="0">
                  <a:pos x="158" y="240"/>
                </a:cxn>
                <a:cxn ang="0">
                  <a:pos x="458" y="228"/>
                </a:cxn>
                <a:cxn ang="0">
                  <a:pos x="470" y="192"/>
                </a:cxn>
                <a:cxn ang="0">
                  <a:pos x="578" y="120"/>
                </a:cxn>
                <a:cxn ang="0">
                  <a:pos x="590" y="84"/>
                </a:cxn>
                <a:cxn ang="0">
                  <a:pos x="638" y="72"/>
                </a:cxn>
                <a:cxn ang="0">
                  <a:pos x="710" y="24"/>
                </a:cxn>
                <a:cxn ang="0">
                  <a:pos x="746" y="0"/>
                </a:cxn>
                <a:cxn ang="0">
                  <a:pos x="890" y="36"/>
                </a:cxn>
                <a:cxn ang="0">
                  <a:pos x="1070" y="144"/>
                </a:cxn>
                <a:cxn ang="0">
                  <a:pos x="1106" y="180"/>
                </a:cxn>
                <a:cxn ang="0">
                  <a:pos x="1178" y="204"/>
                </a:cxn>
                <a:cxn ang="0">
                  <a:pos x="1238" y="252"/>
                </a:cxn>
                <a:cxn ang="0">
                  <a:pos x="1346" y="324"/>
                </a:cxn>
                <a:cxn ang="0">
                  <a:pos x="1370" y="396"/>
                </a:cxn>
                <a:cxn ang="0">
                  <a:pos x="1298" y="444"/>
                </a:cxn>
                <a:cxn ang="0">
                  <a:pos x="1226" y="468"/>
                </a:cxn>
                <a:cxn ang="0">
                  <a:pos x="1118" y="528"/>
                </a:cxn>
                <a:cxn ang="0">
                  <a:pos x="1034" y="552"/>
                </a:cxn>
                <a:cxn ang="0">
                  <a:pos x="854" y="504"/>
                </a:cxn>
                <a:cxn ang="0">
                  <a:pos x="746" y="444"/>
                </a:cxn>
                <a:cxn ang="0">
                  <a:pos x="626" y="480"/>
                </a:cxn>
                <a:cxn ang="0">
                  <a:pos x="554" y="516"/>
                </a:cxn>
                <a:cxn ang="0">
                  <a:pos x="374" y="552"/>
                </a:cxn>
                <a:cxn ang="0">
                  <a:pos x="230" y="492"/>
                </a:cxn>
                <a:cxn ang="0">
                  <a:pos x="194" y="468"/>
                </a:cxn>
                <a:cxn ang="0">
                  <a:pos x="62" y="420"/>
                </a:cxn>
                <a:cxn ang="0">
                  <a:pos x="50" y="300"/>
                </a:cxn>
                <a:cxn ang="0">
                  <a:pos x="158" y="240"/>
                </a:cxn>
              </a:cxnLst>
              <a:rect l="0" t="0" r="r" b="b"/>
              <a:pathLst>
                <a:path w="1379" h="591">
                  <a:moveTo>
                    <a:pt x="158" y="240"/>
                  </a:moveTo>
                  <a:cubicBezTo>
                    <a:pt x="258" y="236"/>
                    <a:pt x="359" y="243"/>
                    <a:pt x="458" y="228"/>
                  </a:cubicBezTo>
                  <a:cubicBezTo>
                    <a:pt x="471" y="226"/>
                    <a:pt x="461" y="201"/>
                    <a:pt x="470" y="192"/>
                  </a:cubicBezTo>
                  <a:cubicBezTo>
                    <a:pt x="501" y="161"/>
                    <a:pt x="544" y="147"/>
                    <a:pt x="578" y="120"/>
                  </a:cubicBezTo>
                  <a:cubicBezTo>
                    <a:pt x="582" y="108"/>
                    <a:pt x="580" y="92"/>
                    <a:pt x="590" y="84"/>
                  </a:cubicBezTo>
                  <a:cubicBezTo>
                    <a:pt x="603" y="74"/>
                    <a:pt x="623" y="79"/>
                    <a:pt x="638" y="72"/>
                  </a:cubicBezTo>
                  <a:cubicBezTo>
                    <a:pt x="664" y="59"/>
                    <a:pt x="686" y="40"/>
                    <a:pt x="710" y="24"/>
                  </a:cubicBezTo>
                  <a:cubicBezTo>
                    <a:pt x="722" y="16"/>
                    <a:pt x="746" y="0"/>
                    <a:pt x="746" y="0"/>
                  </a:cubicBezTo>
                  <a:cubicBezTo>
                    <a:pt x="782" y="6"/>
                    <a:pt x="858" y="15"/>
                    <a:pt x="890" y="36"/>
                  </a:cubicBezTo>
                  <a:cubicBezTo>
                    <a:pt x="948" y="75"/>
                    <a:pt x="1003" y="122"/>
                    <a:pt x="1070" y="144"/>
                  </a:cubicBezTo>
                  <a:cubicBezTo>
                    <a:pt x="1082" y="156"/>
                    <a:pt x="1091" y="172"/>
                    <a:pt x="1106" y="180"/>
                  </a:cubicBezTo>
                  <a:cubicBezTo>
                    <a:pt x="1128" y="192"/>
                    <a:pt x="1178" y="204"/>
                    <a:pt x="1178" y="204"/>
                  </a:cubicBezTo>
                  <a:cubicBezTo>
                    <a:pt x="1232" y="285"/>
                    <a:pt x="1168" y="206"/>
                    <a:pt x="1238" y="252"/>
                  </a:cubicBezTo>
                  <a:cubicBezTo>
                    <a:pt x="1284" y="283"/>
                    <a:pt x="1289" y="305"/>
                    <a:pt x="1346" y="324"/>
                  </a:cubicBezTo>
                  <a:cubicBezTo>
                    <a:pt x="1354" y="348"/>
                    <a:pt x="1362" y="372"/>
                    <a:pt x="1370" y="396"/>
                  </a:cubicBezTo>
                  <a:cubicBezTo>
                    <a:pt x="1379" y="423"/>
                    <a:pt x="1322" y="428"/>
                    <a:pt x="1298" y="444"/>
                  </a:cubicBezTo>
                  <a:cubicBezTo>
                    <a:pt x="1277" y="458"/>
                    <a:pt x="1250" y="460"/>
                    <a:pt x="1226" y="468"/>
                  </a:cubicBezTo>
                  <a:cubicBezTo>
                    <a:pt x="1190" y="480"/>
                    <a:pt x="1153" y="513"/>
                    <a:pt x="1118" y="528"/>
                  </a:cubicBezTo>
                  <a:cubicBezTo>
                    <a:pt x="1091" y="539"/>
                    <a:pt x="1062" y="543"/>
                    <a:pt x="1034" y="552"/>
                  </a:cubicBezTo>
                  <a:cubicBezTo>
                    <a:pt x="925" y="534"/>
                    <a:pt x="985" y="548"/>
                    <a:pt x="854" y="504"/>
                  </a:cubicBezTo>
                  <a:cubicBezTo>
                    <a:pt x="815" y="491"/>
                    <a:pt x="785" y="457"/>
                    <a:pt x="746" y="444"/>
                  </a:cubicBezTo>
                  <a:cubicBezTo>
                    <a:pt x="719" y="451"/>
                    <a:pt x="644" y="468"/>
                    <a:pt x="626" y="480"/>
                  </a:cubicBezTo>
                  <a:cubicBezTo>
                    <a:pt x="579" y="511"/>
                    <a:pt x="604" y="499"/>
                    <a:pt x="554" y="516"/>
                  </a:cubicBezTo>
                  <a:cubicBezTo>
                    <a:pt x="504" y="591"/>
                    <a:pt x="463" y="562"/>
                    <a:pt x="374" y="552"/>
                  </a:cubicBezTo>
                  <a:cubicBezTo>
                    <a:pt x="321" y="534"/>
                    <a:pt x="279" y="516"/>
                    <a:pt x="230" y="492"/>
                  </a:cubicBezTo>
                  <a:cubicBezTo>
                    <a:pt x="217" y="486"/>
                    <a:pt x="208" y="473"/>
                    <a:pt x="194" y="468"/>
                  </a:cubicBezTo>
                  <a:cubicBezTo>
                    <a:pt x="140" y="448"/>
                    <a:pt x="110" y="452"/>
                    <a:pt x="62" y="420"/>
                  </a:cubicBezTo>
                  <a:cubicBezTo>
                    <a:pt x="45" y="387"/>
                    <a:pt x="0" y="331"/>
                    <a:pt x="50" y="300"/>
                  </a:cubicBezTo>
                  <a:cubicBezTo>
                    <a:pt x="68" y="288"/>
                    <a:pt x="158" y="280"/>
                    <a:pt x="158" y="240"/>
                  </a:cubicBezTo>
                  <a:close/>
                </a:path>
              </a:pathLst>
            </a:custGeom>
            <a:solidFill>
              <a:srgbClr val="FFEAD5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91158" name="Oval 22"/>
            <p:cNvSpPr>
              <a:spLocks noChangeArrowheads="1"/>
            </p:cNvSpPr>
            <p:nvPr/>
          </p:nvSpPr>
          <p:spPr bwMode="auto">
            <a:xfrm>
              <a:off x="1048" y="2636"/>
              <a:ext cx="386" cy="141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159" name="Oval 23"/>
            <p:cNvSpPr>
              <a:spLocks noChangeArrowheads="1"/>
            </p:cNvSpPr>
            <p:nvPr/>
          </p:nvSpPr>
          <p:spPr bwMode="auto">
            <a:xfrm>
              <a:off x="816" y="2832"/>
              <a:ext cx="48" cy="144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160" name="Oval 24"/>
            <p:cNvSpPr>
              <a:spLocks noChangeArrowheads="1"/>
            </p:cNvSpPr>
            <p:nvPr/>
          </p:nvSpPr>
          <p:spPr bwMode="auto">
            <a:xfrm>
              <a:off x="720" y="2832"/>
              <a:ext cx="48" cy="144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161" name="Oval 25"/>
            <p:cNvSpPr>
              <a:spLocks noChangeArrowheads="1"/>
            </p:cNvSpPr>
            <p:nvPr/>
          </p:nvSpPr>
          <p:spPr bwMode="auto">
            <a:xfrm>
              <a:off x="1584" y="2832"/>
              <a:ext cx="48" cy="144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162" name="Oval 26"/>
            <p:cNvSpPr>
              <a:spLocks noChangeArrowheads="1"/>
            </p:cNvSpPr>
            <p:nvPr/>
          </p:nvSpPr>
          <p:spPr bwMode="auto">
            <a:xfrm>
              <a:off x="1488" y="2832"/>
              <a:ext cx="48" cy="144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91163" name="Picture 27" descr="Dendritic-C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716338"/>
            <a:ext cx="2879725" cy="1793875"/>
          </a:xfrm>
          <a:prstGeom prst="rect">
            <a:avLst/>
          </a:prstGeom>
          <a:noFill/>
        </p:spPr>
      </p:pic>
      <p:grpSp>
        <p:nvGrpSpPr>
          <p:cNvPr id="91167" name="Group 31"/>
          <p:cNvGrpSpPr>
            <a:grpSpLocks/>
          </p:cNvGrpSpPr>
          <p:nvPr/>
        </p:nvGrpSpPr>
        <p:grpSpPr bwMode="auto">
          <a:xfrm>
            <a:off x="-2052638" y="3500438"/>
            <a:ext cx="5170488" cy="2449512"/>
            <a:chOff x="-1293" y="2205"/>
            <a:chExt cx="3257" cy="1543"/>
          </a:xfrm>
        </p:grpSpPr>
        <p:pic>
          <p:nvPicPr>
            <p:cNvPr id="91165" name="Picture 29" descr="bajenoff_etal_s8a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930" y="2251"/>
              <a:ext cx="2894" cy="1380"/>
            </a:xfrm>
            <a:prstGeom prst="rect">
              <a:avLst/>
            </a:prstGeom>
            <a:noFill/>
          </p:spPr>
        </p:pic>
        <p:sp>
          <p:nvSpPr>
            <p:cNvPr id="91166" name="Rectangle 30"/>
            <p:cNvSpPr>
              <a:spLocks noChangeArrowheads="1"/>
            </p:cNvSpPr>
            <p:nvPr/>
          </p:nvSpPr>
          <p:spPr bwMode="auto">
            <a:xfrm>
              <a:off x="-1293" y="2205"/>
              <a:ext cx="1588" cy="15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1168" name="Rectangle 32"/>
          <p:cNvSpPr>
            <a:spLocks noChangeArrowheads="1"/>
          </p:cNvSpPr>
          <p:nvPr/>
        </p:nvSpPr>
        <p:spPr bwMode="auto">
          <a:xfrm>
            <a:off x="611188" y="5805488"/>
            <a:ext cx="21542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/>
              <a:t>Bajenoff et al. Immunity 2007</a:t>
            </a:r>
          </a:p>
        </p:txBody>
      </p:sp>
      <p:sp>
        <p:nvSpPr>
          <p:cNvPr id="91169" name="Rectangle 33"/>
          <p:cNvSpPr>
            <a:spLocks noChangeArrowheads="1"/>
          </p:cNvSpPr>
          <p:nvPr/>
        </p:nvSpPr>
        <p:spPr bwMode="auto">
          <a:xfrm>
            <a:off x="3851275" y="5876925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993333"/>
                </a:solidFill>
              </a:rPr>
              <a:t>Kőhidai László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1652588" y="765175"/>
            <a:ext cx="5838825" cy="5880100"/>
            <a:chOff x="1020" y="346"/>
            <a:chExt cx="3678" cy="3704"/>
          </a:xfrm>
        </p:grpSpPr>
        <p:pic>
          <p:nvPicPr>
            <p:cNvPr id="768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2" y="410"/>
              <a:ext cx="3636" cy="35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6804" name="Text Box 4"/>
            <p:cNvSpPr txBox="1">
              <a:spLocks noChangeArrowheads="1"/>
            </p:cNvSpPr>
            <p:nvPr/>
          </p:nvSpPr>
          <p:spPr bwMode="auto">
            <a:xfrm>
              <a:off x="1792" y="3838"/>
              <a:ext cx="1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600" b="1">
                  <a:solidFill>
                    <a:schemeClr val="accent2"/>
                  </a:solidFill>
                </a:rPr>
                <a:t>pl. tumor sejtek</a:t>
              </a:r>
            </a:p>
          </p:txBody>
        </p:sp>
        <p:sp>
          <p:nvSpPr>
            <p:cNvPr id="76805" name="Text Box 5"/>
            <p:cNvSpPr txBox="1">
              <a:spLocks noChangeArrowheads="1"/>
            </p:cNvSpPr>
            <p:nvPr/>
          </p:nvSpPr>
          <p:spPr bwMode="auto">
            <a:xfrm>
              <a:off x="3280" y="2073"/>
              <a:ext cx="1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600" b="1">
                  <a:solidFill>
                    <a:schemeClr val="accent2"/>
                  </a:solidFill>
                </a:rPr>
                <a:t>pl. limfocita</a:t>
              </a:r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1020" y="346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>
              <a:off x="3061" y="346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6808" name="Rectangle 8"/>
            <p:cNvSpPr>
              <a:spLocks noChangeArrowheads="1"/>
            </p:cNvSpPr>
            <p:nvPr/>
          </p:nvSpPr>
          <p:spPr bwMode="auto">
            <a:xfrm>
              <a:off x="1020" y="2160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2627313" y="0"/>
            <a:ext cx="34337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>
                <a:solidFill>
                  <a:srgbClr val="993333"/>
                </a:solidFill>
              </a:rPr>
              <a:t>Migráció fő típusai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6038850" y="6629400"/>
            <a:ext cx="3105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900"/>
              <a:t>BLOOD, 1 NOVEMBER 2007  VOLUME 110, NUMBER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DC-Progenitors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4313"/>
            <a:ext cx="5981700" cy="4916487"/>
          </a:xfrm>
          <a:prstGeom prst="rect">
            <a:avLst/>
          </a:prstGeom>
          <a:noFill/>
        </p:spPr>
      </p:pic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841375" y="0"/>
            <a:ext cx="74025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>
                <a:solidFill>
                  <a:srgbClr val="993333"/>
                </a:solidFill>
              </a:rPr>
              <a:t>Az immunrendszer migráló sejtcsoportjai</a:t>
            </a: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5067300" y="6583363"/>
            <a:ext cx="407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/>
              <a:t>http://dendritic-cells-research.com/Dendritic%20Cells.html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7380288" y="3789363"/>
            <a:ext cx="15049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Nyirokcsomó</a:t>
            </a:r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r>
              <a:rPr lang="hu-HU"/>
              <a:t>Perifériás </a:t>
            </a:r>
          </a:p>
          <a:p>
            <a:pPr algn="ctr"/>
            <a:r>
              <a:rPr lang="hu-HU"/>
              <a:t>szövetek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3492500" y="5013325"/>
            <a:ext cx="2644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1000"/>
              <a:t>© 2006, American Society for Microbiology. </a:t>
            </a:r>
          </a:p>
        </p:txBody>
      </p:sp>
      <p:pic>
        <p:nvPicPr>
          <p:cNvPr id="9422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620713"/>
            <a:ext cx="38671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3203575" y="5300663"/>
            <a:ext cx="311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chemeClr val="accent2"/>
                </a:solidFill>
              </a:rPr>
              <a:t>Dendritikus sejtek és limfocita</a:t>
            </a: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1476375" y="1468438"/>
            <a:ext cx="118745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200">
                <a:solidFill>
                  <a:srgbClr val="FF33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frc_mig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844675"/>
            <a:ext cx="3671887" cy="3671888"/>
          </a:xfrm>
          <a:prstGeom prst="rect">
            <a:avLst/>
          </a:prstGeom>
          <a:noFill/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060575"/>
            <a:ext cx="39592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5364163" y="5661025"/>
            <a:ext cx="29146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b="1">
                <a:solidFill>
                  <a:schemeClr val="accent2"/>
                </a:solidFill>
              </a:rPr>
              <a:t>Intravitális mikroszkópia</a:t>
            </a:r>
            <a:r>
              <a:rPr lang="hu-HU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1331913" y="2205038"/>
            <a:ext cx="25463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b="1">
                <a:solidFill>
                  <a:schemeClr val="accent2"/>
                </a:solidFill>
              </a:rPr>
              <a:t>Nyirokcsomó metszet</a:t>
            </a:r>
            <a:endParaRPr lang="hu-HU">
              <a:solidFill>
                <a:schemeClr val="accent2"/>
              </a:solidFill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827088" y="0"/>
            <a:ext cx="66246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>
                <a:solidFill>
                  <a:srgbClr val="993333"/>
                </a:solidFill>
              </a:rPr>
              <a:t>Limfociták migrációja - Nyirokcsomó</a:t>
            </a:r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5519738" y="6583363"/>
            <a:ext cx="36242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/>
              <a:t>http://artnscience.us/IntraVital_2-Photon/index.html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 descr="{alpha}"/>
          <p:cNvSpPr>
            <a:spLocks noChangeAspect="1" noChangeArrowheads="1"/>
          </p:cNvSpPr>
          <p:nvPr/>
        </p:nvSpPr>
        <p:spPr bwMode="auto">
          <a:xfrm>
            <a:off x="11036300" y="287337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sp>
        <p:nvSpPr>
          <p:cNvPr id="78851" name="AutoShape 3" descr="{alpha}"/>
          <p:cNvSpPr>
            <a:spLocks noChangeAspect="1" noChangeArrowheads="1"/>
          </p:cNvSpPr>
          <p:nvPr/>
        </p:nvSpPr>
        <p:spPr bwMode="auto">
          <a:xfrm>
            <a:off x="12136438" y="287337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038" y="2090738"/>
            <a:ext cx="7527925" cy="2674937"/>
          </a:xfrm>
          <a:prstGeom prst="rect">
            <a:avLst/>
          </a:prstGeom>
          <a:noFill/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60400" y="0"/>
            <a:ext cx="717391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500" b="1">
                <a:solidFill>
                  <a:srgbClr val="993333"/>
                </a:solidFill>
              </a:rPr>
              <a:t>Limfocita – endotél kapcsolat: Transzmigráció</a:t>
            </a:r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1095375" y="4960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1116013" y="4581525"/>
            <a:ext cx="5683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/>
              <a:t>PNAd - </a:t>
            </a:r>
            <a:r>
              <a:rPr lang="hu-HU"/>
              <a:t>peripheral lymph node addressin</a:t>
            </a:r>
            <a:endParaRPr lang="hu-HU" b="1"/>
          </a:p>
          <a:p>
            <a:r>
              <a:rPr lang="hu-HU" b="1"/>
              <a:t>MAdCAM - </a:t>
            </a:r>
            <a:r>
              <a:rPr lang="hu-HU"/>
              <a:t>mucosal addressin cell adhesion molecule</a:t>
            </a:r>
            <a:endParaRPr lang="hu-HU" b="1"/>
          </a:p>
          <a:p>
            <a:r>
              <a:rPr lang="hu-HU" b="1"/>
              <a:t>HSPG - </a:t>
            </a:r>
            <a:r>
              <a:rPr lang="hu-HU"/>
              <a:t>heparan sulfate proteoglycans</a:t>
            </a:r>
            <a:endParaRPr lang="hu-HU" b="1"/>
          </a:p>
          <a:p>
            <a:r>
              <a:rPr lang="hu-HU" b="1"/>
              <a:t>JAM -  </a:t>
            </a:r>
            <a:r>
              <a:rPr lang="hu-HU"/>
              <a:t>junctional adhesion molecule</a:t>
            </a: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6038850" y="6629400"/>
            <a:ext cx="3105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900"/>
              <a:t>BLOOD, 1 NOVEMBER 2007  VOLUME 110, NUMBER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765175"/>
            <a:ext cx="7343775" cy="5127625"/>
          </a:xfrm>
          <a:prstGeom prst="rect">
            <a:avLst/>
          </a:prstGeom>
          <a:noFill/>
        </p:spPr>
      </p:pic>
      <p:sp>
        <p:nvSpPr>
          <p:cNvPr id="80899" name="AutoShape 3" descr="{alpha}"/>
          <p:cNvSpPr>
            <a:spLocks noChangeAspect="1" noChangeArrowheads="1"/>
          </p:cNvSpPr>
          <p:nvPr/>
        </p:nvSpPr>
        <p:spPr bwMode="auto">
          <a:xfrm>
            <a:off x="-3981450" y="300355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sp>
        <p:nvSpPr>
          <p:cNvPr id="80900" name="AutoShape 4" descr="{alpha}"/>
          <p:cNvSpPr>
            <a:spLocks noChangeAspect="1" noChangeArrowheads="1"/>
          </p:cNvSpPr>
          <p:nvPr/>
        </p:nvSpPr>
        <p:spPr bwMode="auto">
          <a:xfrm>
            <a:off x="-171450" y="329247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sp>
        <p:nvSpPr>
          <p:cNvPr id="80901" name="AutoShape 5" descr="{alpha}"/>
          <p:cNvSpPr>
            <a:spLocks noChangeAspect="1" noChangeArrowheads="1"/>
          </p:cNvSpPr>
          <p:nvPr/>
        </p:nvSpPr>
        <p:spPr bwMode="auto">
          <a:xfrm>
            <a:off x="1665288" y="329247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1816100" y="1365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860425" y="0"/>
            <a:ext cx="68881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>
                <a:solidFill>
                  <a:srgbClr val="993333"/>
                </a:solidFill>
              </a:rPr>
              <a:t>T limfocita migrációjának célállomásai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771775" y="6021388"/>
            <a:ext cx="3571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>
                <a:solidFill>
                  <a:srgbClr val="FF6600"/>
                </a:solidFill>
              </a:rPr>
              <a:t>ITL - intestinal T-cell lymphoma</a:t>
            </a:r>
          </a:p>
          <a:p>
            <a:r>
              <a:rPr lang="hu-HU" sz="1600" b="1">
                <a:solidFill>
                  <a:srgbClr val="FF6600"/>
                </a:solidFill>
              </a:rPr>
              <a:t>CTCL - cutaneous T cell lymphoma</a:t>
            </a: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6038850" y="6629400"/>
            <a:ext cx="3105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900"/>
              <a:t>BLOOD, 1 NOVEMBER 2007  VOLUME 110, NUMBER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52400" y="3751263"/>
            <a:ext cx="8991600" cy="0"/>
          </a:xfrm>
          <a:prstGeom prst="line">
            <a:avLst/>
          </a:prstGeom>
          <a:noFill/>
          <a:ln w="76200" cmpd="tri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3141663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>
                <a:solidFill>
                  <a:schemeClr val="accent2"/>
                </a:solidFill>
              </a:rPr>
              <a:t>A KEMOTAXIS MÉRÉSE</a:t>
            </a:r>
            <a:endParaRPr lang="en-US" sz="29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152400" y="981075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188913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>
                <a:solidFill>
                  <a:srgbClr val="993333"/>
                </a:solidFill>
              </a:rPr>
              <a:t>Kemotaxis mérése</a:t>
            </a:r>
            <a:br>
              <a:rPr lang="hu-HU" sz="2900" b="1">
                <a:solidFill>
                  <a:srgbClr val="993333"/>
                </a:solidFill>
              </a:rPr>
            </a:br>
            <a:r>
              <a:rPr lang="hu-HU" sz="2100" b="1">
                <a:solidFill>
                  <a:srgbClr val="993333"/>
                </a:solidFill>
              </a:rPr>
              <a:t>Eltérő rendszerek</a:t>
            </a:r>
            <a:r>
              <a:rPr lang="hu-HU" sz="2900" b="1">
                <a:solidFill>
                  <a:srgbClr val="993333"/>
                </a:solidFill>
              </a:rPr>
              <a:t> </a:t>
            </a:r>
            <a:endParaRPr lang="en-US" sz="2900" b="1">
              <a:solidFill>
                <a:srgbClr val="993333"/>
              </a:solidFill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4859338" y="1052513"/>
            <a:ext cx="4176712" cy="5329237"/>
            <a:chOff x="3061" y="663"/>
            <a:chExt cx="2631" cy="3357"/>
          </a:xfrm>
        </p:grpSpPr>
        <p:sp>
          <p:nvSpPr>
            <p:cNvPr id="35845" name="Rectangle 5"/>
            <p:cNvSpPr>
              <a:spLocks noChangeArrowheads="1"/>
            </p:cNvSpPr>
            <p:nvPr/>
          </p:nvSpPr>
          <p:spPr bwMode="auto">
            <a:xfrm flipV="1">
              <a:off x="3061" y="1117"/>
              <a:ext cx="2586" cy="2903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74001"/>
                  </a:srgbClr>
                </a:gs>
                <a:gs pos="100000">
                  <a:srgbClr val="FFFF66">
                    <a:alpha val="20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5846" name="Group 6"/>
            <p:cNvGrpSpPr>
              <a:grpSpLocks/>
            </p:cNvGrpSpPr>
            <p:nvPr/>
          </p:nvGrpSpPr>
          <p:grpSpPr bwMode="auto">
            <a:xfrm>
              <a:off x="3107" y="663"/>
              <a:ext cx="2585" cy="1678"/>
              <a:chOff x="3107" y="663"/>
              <a:chExt cx="2585" cy="1678"/>
            </a:xfrm>
          </p:grpSpPr>
          <p:grpSp>
            <p:nvGrpSpPr>
              <p:cNvPr id="35847" name="Group 7"/>
              <p:cNvGrpSpPr>
                <a:grpSpLocks/>
              </p:cNvGrpSpPr>
              <p:nvPr/>
            </p:nvGrpSpPr>
            <p:grpSpPr bwMode="auto">
              <a:xfrm>
                <a:off x="3107" y="2087"/>
                <a:ext cx="2585" cy="254"/>
                <a:chOff x="3107" y="2087"/>
                <a:chExt cx="2585" cy="254"/>
              </a:xfrm>
            </p:grpSpPr>
            <p:sp>
              <p:nvSpPr>
                <p:cNvPr id="3584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3107" y="2341"/>
                  <a:ext cx="2585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35849" name="Group 9"/>
                <p:cNvGrpSpPr>
                  <a:grpSpLocks/>
                </p:cNvGrpSpPr>
                <p:nvPr/>
              </p:nvGrpSpPr>
              <p:grpSpPr bwMode="auto">
                <a:xfrm>
                  <a:off x="3107" y="2087"/>
                  <a:ext cx="464" cy="240"/>
                  <a:chOff x="295" y="2387"/>
                  <a:chExt cx="464" cy="240"/>
                </a:xfrm>
              </p:grpSpPr>
              <p:sp>
                <p:nvSpPr>
                  <p:cNvPr id="35850" name="Freeform 10"/>
                  <p:cNvSpPr>
                    <a:spLocks/>
                  </p:cNvSpPr>
                  <p:nvPr/>
                </p:nvSpPr>
                <p:spPr bwMode="auto">
                  <a:xfrm>
                    <a:off x="295" y="2387"/>
                    <a:ext cx="464" cy="240"/>
                  </a:xfrm>
                  <a:custGeom>
                    <a:avLst/>
                    <a:gdLst/>
                    <a:ahLst/>
                    <a:cxnLst>
                      <a:cxn ang="0">
                        <a:pos x="4" y="100"/>
                      </a:cxn>
                      <a:cxn ang="0">
                        <a:pos x="23" y="164"/>
                      </a:cxn>
                      <a:cxn ang="0">
                        <a:pos x="77" y="182"/>
                      </a:cxn>
                      <a:cxn ang="0">
                        <a:pos x="297" y="219"/>
                      </a:cxn>
                      <a:cxn ang="0">
                        <a:pos x="434" y="201"/>
                      </a:cxn>
                      <a:cxn ang="0">
                        <a:pos x="461" y="192"/>
                      </a:cxn>
                      <a:cxn ang="0">
                        <a:pos x="443" y="164"/>
                      </a:cxn>
                      <a:cxn ang="0">
                        <a:pos x="425" y="73"/>
                      </a:cxn>
                      <a:cxn ang="0">
                        <a:pos x="397" y="54"/>
                      </a:cxn>
                      <a:cxn ang="0">
                        <a:pos x="315" y="0"/>
                      </a:cxn>
                      <a:cxn ang="0">
                        <a:pos x="160" y="27"/>
                      </a:cxn>
                      <a:cxn ang="0">
                        <a:pos x="23" y="64"/>
                      </a:cxn>
                      <a:cxn ang="0">
                        <a:pos x="4" y="100"/>
                      </a:cxn>
                    </a:cxnLst>
                    <a:rect l="0" t="0" r="r" b="b"/>
                    <a:pathLst>
                      <a:path w="464" h="240">
                        <a:moveTo>
                          <a:pt x="4" y="100"/>
                        </a:moveTo>
                        <a:cubicBezTo>
                          <a:pt x="4" y="100"/>
                          <a:pt x="17" y="160"/>
                          <a:pt x="23" y="164"/>
                        </a:cubicBezTo>
                        <a:cubicBezTo>
                          <a:pt x="39" y="175"/>
                          <a:pt x="77" y="182"/>
                          <a:pt x="77" y="182"/>
                        </a:cubicBezTo>
                        <a:cubicBezTo>
                          <a:pt x="135" y="240"/>
                          <a:pt x="223" y="195"/>
                          <a:pt x="297" y="219"/>
                        </a:cubicBezTo>
                        <a:cubicBezTo>
                          <a:pt x="343" y="213"/>
                          <a:pt x="389" y="208"/>
                          <a:pt x="434" y="201"/>
                        </a:cubicBezTo>
                        <a:cubicBezTo>
                          <a:pt x="443" y="199"/>
                          <a:pt x="459" y="201"/>
                          <a:pt x="461" y="192"/>
                        </a:cubicBezTo>
                        <a:cubicBezTo>
                          <a:pt x="464" y="181"/>
                          <a:pt x="449" y="173"/>
                          <a:pt x="443" y="164"/>
                        </a:cubicBezTo>
                        <a:cubicBezTo>
                          <a:pt x="439" y="133"/>
                          <a:pt x="444" y="97"/>
                          <a:pt x="425" y="73"/>
                        </a:cubicBezTo>
                        <a:cubicBezTo>
                          <a:pt x="418" y="64"/>
                          <a:pt x="406" y="61"/>
                          <a:pt x="397" y="54"/>
                        </a:cubicBezTo>
                        <a:cubicBezTo>
                          <a:pt x="367" y="29"/>
                          <a:pt x="353" y="12"/>
                          <a:pt x="315" y="0"/>
                        </a:cubicBezTo>
                        <a:cubicBezTo>
                          <a:pt x="261" y="6"/>
                          <a:pt x="211" y="10"/>
                          <a:pt x="160" y="27"/>
                        </a:cubicBezTo>
                        <a:cubicBezTo>
                          <a:pt x="120" y="65"/>
                          <a:pt x="82" y="57"/>
                          <a:pt x="23" y="64"/>
                        </a:cubicBezTo>
                        <a:cubicBezTo>
                          <a:pt x="0" y="86"/>
                          <a:pt x="4" y="73"/>
                          <a:pt x="4" y="100"/>
                        </a:cubicBezTo>
                        <a:close/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35851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476" y="2478"/>
                    <a:ext cx="182" cy="91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852" name="Text Box 12"/>
              <p:cNvSpPr txBox="1">
                <a:spLocks noChangeArrowheads="1"/>
              </p:cNvSpPr>
              <p:nvPr/>
            </p:nvSpPr>
            <p:spPr bwMode="auto">
              <a:xfrm>
                <a:off x="3288" y="663"/>
                <a:ext cx="18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2000" b="1">
                    <a:latin typeface="Lucida Sans Unicode" pitchFamily="34" charset="0"/>
                  </a:rPr>
                  <a:t>Irreverzibilis rendszer</a:t>
                </a:r>
              </a:p>
            </p:txBody>
          </p:sp>
        </p:grpSp>
      </p:grp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1258888" y="1773238"/>
            <a:ext cx="3025775" cy="4608512"/>
          </a:xfrm>
          <a:prstGeom prst="rect">
            <a:avLst/>
          </a:prstGeom>
          <a:gradFill rotWithShape="1">
            <a:gsLst>
              <a:gs pos="0">
                <a:srgbClr val="FFFF66">
                  <a:alpha val="20000"/>
                </a:srgbClr>
              </a:gs>
              <a:gs pos="100000">
                <a:srgbClr val="FF0000">
                  <a:alpha val="74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5854" name="Group 14"/>
          <p:cNvGrpSpPr>
            <a:grpSpLocks/>
          </p:cNvGrpSpPr>
          <p:nvPr/>
        </p:nvGrpSpPr>
        <p:grpSpPr bwMode="auto">
          <a:xfrm>
            <a:off x="1835150" y="2060575"/>
            <a:ext cx="1081088" cy="2378075"/>
            <a:chOff x="1066" y="1298"/>
            <a:chExt cx="681" cy="1498"/>
          </a:xfrm>
        </p:grpSpPr>
        <p:grpSp>
          <p:nvGrpSpPr>
            <p:cNvPr id="35855" name="Group 15"/>
            <p:cNvGrpSpPr>
              <a:grpSpLocks/>
            </p:cNvGrpSpPr>
            <p:nvPr/>
          </p:nvGrpSpPr>
          <p:grpSpPr bwMode="auto">
            <a:xfrm>
              <a:off x="1066" y="1298"/>
              <a:ext cx="137" cy="681"/>
              <a:chOff x="3644" y="1893"/>
              <a:chExt cx="189" cy="948"/>
            </a:xfrm>
          </p:grpSpPr>
          <p:sp>
            <p:nvSpPr>
              <p:cNvPr id="35856" name="Oval 16"/>
              <p:cNvSpPr>
                <a:spLocks noChangeArrowheads="1"/>
              </p:cNvSpPr>
              <p:nvPr/>
            </p:nvSpPr>
            <p:spPr bwMode="auto">
              <a:xfrm>
                <a:off x="3651" y="2387"/>
                <a:ext cx="182" cy="45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857" name="Freeform 17"/>
              <p:cNvSpPr>
                <a:spLocks/>
              </p:cNvSpPr>
              <p:nvPr/>
            </p:nvSpPr>
            <p:spPr bwMode="auto">
              <a:xfrm>
                <a:off x="3644" y="1893"/>
                <a:ext cx="103" cy="48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2" y="9"/>
                  </a:cxn>
                  <a:cxn ang="0">
                    <a:pos x="13" y="36"/>
                  </a:cxn>
                  <a:cxn ang="0">
                    <a:pos x="86" y="155"/>
                  </a:cxn>
                  <a:cxn ang="0">
                    <a:pos x="77" y="265"/>
                  </a:cxn>
                  <a:cxn ang="0">
                    <a:pos x="22" y="283"/>
                  </a:cxn>
                  <a:cxn ang="0">
                    <a:pos x="31" y="393"/>
                  </a:cxn>
                  <a:cxn ang="0">
                    <a:pos x="95" y="411"/>
                  </a:cxn>
                  <a:cxn ang="0">
                    <a:pos x="95" y="484"/>
                  </a:cxn>
                </a:cxnLst>
                <a:rect l="0" t="0" r="r" b="b"/>
                <a:pathLst>
                  <a:path w="103" h="484">
                    <a:moveTo>
                      <a:pt x="59" y="0"/>
                    </a:moveTo>
                    <a:cubicBezTo>
                      <a:pt x="47" y="3"/>
                      <a:pt x="32" y="1"/>
                      <a:pt x="22" y="9"/>
                    </a:cubicBezTo>
                    <a:cubicBezTo>
                      <a:pt x="15" y="15"/>
                      <a:pt x="13" y="27"/>
                      <a:pt x="13" y="36"/>
                    </a:cubicBezTo>
                    <a:cubicBezTo>
                      <a:pt x="13" y="101"/>
                      <a:pt x="37" y="122"/>
                      <a:pt x="86" y="155"/>
                    </a:cubicBezTo>
                    <a:cubicBezTo>
                      <a:pt x="83" y="192"/>
                      <a:pt x="93" y="232"/>
                      <a:pt x="77" y="265"/>
                    </a:cubicBezTo>
                    <a:cubicBezTo>
                      <a:pt x="68" y="282"/>
                      <a:pt x="22" y="283"/>
                      <a:pt x="22" y="283"/>
                    </a:cubicBezTo>
                    <a:cubicBezTo>
                      <a:pt x="12" y="324"/>
                      <a:pt x="0" y="347"/>
                      <a:pt x="31" y="393"/>
                    </a:cubicBezTo>
                    <a:cubicBezTo>
                      <a:pt x="43" y="411"/>
                      <a:pt x="88" y="390"/>
                      <a:pt x="95" y="411"/>
                    </a:cubicBezTo>
                    <a:cubicBezTo>
                      <a:pt x="103" y="434"/>
                      <a:pt x="95" y="460"/>
                      <a:pt x="95" y="484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35858" name="Group 18"/>
            <p:cNvGrpSpPr>
              <a:grpSpLocks/>
            </p:cNvGrpSpPr>
            <p:nvPr/>
          </p:nvGrpSpPr>
          <p:grpSpPr bwMode="auto">
            <a:xfrm>
              <a:off x="1111" y="2115"/>
              <a:ext cx="137" cy="681"/>
              <a:chOff x="3644" y="1893"/>
              <a:chExt cx="189" cy="948"/>
            </a:xfrm>
          </p:grpSpPr>
          <p:sp>
            <p:nvSpPr>
              <p:cNvPr id="35859" name="Oval 19"/>
              <p:cNvSpPr>
                <a:spLocks noChangeArrowheads="1"/>
              </p:cNvSpPr>
              <p:nvPr/>
            </p:nvSpPr>
            <p:spPr bwMode="auto">
              <a:xfrm>
                <a:off x="3651" y="2387"/>
                <a:ext cx="182" cy="45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860" name="Freeform 20"/>
              <p:cNvSpPr>
                <a:spLocks/>
              </p:cNvSpPr>
              <p:nvPr/>
            </p:nvSpPr>
            <p:spPr bwMode="auto">
              <a:xfrm>
                <a:off x="3644" y="1893"/>
                <a:ext cx="103" cy="48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2" y="9"/>
                  </a:cxn>
                  <a:cxn ang="0">
                    <a:pos x="13" y="36"/>
                  </a:cxn>
                  <a:cxn ang="0">
                    <a:pos x="86" y="155"/>
                  </a:cxn>
                  <a:cxn ang="0">
                    <a:pos x="77" y="265"/>
                  </a:cxn>
                  <a:cxn ang="0">
                    <a:pos x="22" y="283"/>
                  </a:cxn>
                  <a:cxn ang="0">
                    <a:pos x="31" y="393"/>
                  </a:cxn>
                  <a:cxn ang="0">
                    <a:pos x="95" y="411"/>
                  </a:cxn>
                  <a:cxn ang="0">
                    <a:pos x="95" y="484"/>
                  </a:cxn>
                </a:cxnLst>
                <a:rect l="0" t="0" r="r" b="b"/>
                <a:pathLst>
                  <a:path w="103" h="484">
                    <a:moveTo>
                      <a:pt x="59" y="0"/>
                    </a:moveTo>
                    <a:cubicBezTo>
                      <a:pt x="47" y="3"/>
                      <a:pt x="32" y="1"/>
                      <a:pt x="22" y="9"/>
                    </a:cubicBezTo>
                    <a:cubicBezTo>
                      <a:pt x="15" y="15"/>
                      <a:pt x="13" y="27"/>
                      <a:pt x="13" y="36"/>
                    </a:cubicBezTo>
                    <a:cubicBezTo>
                      <a:pt x="13" y="101"/>
                      <a:pt x="37" y="122"/>
                      <a:pt x="86" y="155"/>
                    </a:cubicBezTo>
                    <a:cubicBezTo>
                      <a:pt x="83" y="192"/>
                      <a:pt x="93" y="232"/>
                      <a:pt x="77" y="265"/>
                    </a:cubicBezTo>
                    <a:cubicBezTo>
                      <a:pt x="68" y="282"/>
                      <a:pt x="22" y="283"/>
                      <a:pt x="22" y="283"/>
                    </a:cubicBezTo>
                    <a:cubicBezTo>
                      <a:pt x="12" y="324"/>
                      <a:pt x="0" y="347"/>
                      <a:pt x="31" y="393"/>
                    </a:cubicBezTo>
                    <a:cubicBezTo>
                      <a:pt x="43" y="411"/>
                      <a:pt x="88" y="390"/>
                      <a:pt x="95" y="411"/>
                    </a:cubicBezTo>
                    <a:cubicBezTo>
                      <a:pt x="103" y="434"/>
                      <a:pt x="95" y="460"/>
                      <a:pt x="95" y="484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35861" name="Group 21"/>
            <p:cNvGrpSpPr>
              <a:grpSpLocks/>
            </p:cNvGrpSpPr>
            <p:nvPr/>
          </p:nvGrpSpPr>
          <p:grpSpPr bwMode="auto">
            <a:xfrm rot="-8748983">
              <a:off x="1383" y="2115"/>
              <a:ext cx="137" cy="681"/>
              <a:chOff x="3644" y="1893"/>
              <a:chExt cx="189" cy="948"/>
            </a:xfrm>
          </p:grpSpPr>
          <p:sp>
            <p:nvSpPr>
              <p:cNvPr id="35862" name="Oval 22"/>
              <p:cNvSpPr>
                <a:spLocks noChangeArrowheads="1"/>
              </p:cNvSpPr>
              <p:nvPr/>
            </p:nvSpPr>
            <p:spPr bwMode="auto">
              <a:xfrm>
                <a:off x="3651" y="2387"/>
                <a:ext cx="182" cy="45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863" name="Freeform 23"/>
              <p:cNvSpPr>
                <a:spLocks/>
              </p:cNvSpPr>
              <p:nvPr/>
            </p:nvSpPr>
            <p:spPr bwMode="auto">
              <a:xfrm>
                <a:off x="3644" y="1893"/>
                <a:ext cx="103" cy="48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2" y="9"/>
                  </a:cxn>
                  <a:cxn ang="0">
                    <a:pos x="13" y="36"/>
                  </a:cxn>
                  <a:cxn ang="0">
                    <a:pos x="86" y="155"/>
                  </a:cxn>
                  <a:cxn ang="0">
                    <a:pos x="77" y="265"/>
                  </a:cxn>
                  <a:cxn ang="0">
                    <a:pos x="22" y="283"/>
                  </a:cxn>
                  <a:cxn ang="0">
                    <a:pos x="31" y="393"/>
                  </a:cxn>
                  <a:cxn ang="0">
                    <a:pos x="95" y="411"/>
                  </a:cxn>
                  <a:cxn ang="0">
                    <a:pos x="95" y="484"/>
                  </a:cxn>
                </a:cxnLst>
                <a:rect l="0" t="0" r="r" b="b"/>
                <a:pathLst>
                  <a:path w="103" h="484">
                    <a:moveTo>
                      <a:pt x="59" y="0"/>
                    </a:moveTo>
                    <a:cubicBezTo>
                      <a:pt x="47" y="3"/>
                      <a:pt x="32" y="1"/>
                      <a:pt x="22" y="9"/>
                    </a:cubicBezTo>
                    <a:cubicBezTo>
                      <a:pt x="15" y="15"/>
                      <a:pt x="13" y="27"/>
                      <a:pt x="13" y="36"/>
                    </a:cubicBezTo>
                    <a:cubicBezTo>
                      <a:pt x="13" y="101"/>
                      <a:pt x="37" y="122"/>
                      <a:pt x="86" y="155"/>
                    </a:cubicBezTo>
                    <a:cubicBezTo>
                      <a:pt x="83" y="192"/>
                      <a:pt x="93" y="232"/>
                      <a:pt x="77" y="265"/>
                    </a:cubicBezTo>
                    <a:cubicBezTo>
                      <a:pt x="68" y="282"/>
                      <a:pt x="22" y="283"/>
                      <a:pt x="22" y="283"/>
                    </a:cubicBezTo>
                    <a:cubicBezTo>
                      <a:pt x="12" y="324"/>
                      <a:pt x="0" y="347"/>
                      <a:pt x="31" y="393"/>
                    </a:cubicBezTo>
                    <a:cubicBezTo>
                      <a:pt x="43" y="411"/>
                      <a:pt x="88" y="390"/>
                      <a:pt x="95" y="411"/>
                    </a:cubicBezTo>
                    <a:cubicBezTo>
                      <a:pt x="103" y="434"/>
                      <a:pt x="95" y="460"/>
                      <a:pt x="95" y="484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35864" name="Group 24"/>
            <p:cNvGrpSpPr>
              <a:grpSpLocks/>
            </p:cNvGrpSpPr>
            <p:nvPr/>
          </p:nvGrpSpPr>
          <p:grpSpPr bwMode="auto">
            <a:xfrm rot="-10438444">
              <a:off x="1610" y="1298"/>
              <a:ext cx="137" cy="681"/>
              <a:chOff x="3644" y="1893"/>
              <a:chExt cx="189" cy="948"/>
            </a:xfrm>
          </p:grpSpPr>
          <p:sp>
            <p:nvSpPr>
              <p:cNvPr id="35865" name="Oval 25"/>
              <p:cNvSpPr>
                <a:spLocks noChangeArrowheads="1"/>
              </p:cNvSpPr>
              <p:nvPr/>
            </p:nvSpPr>
            <p:spPr bwMode="auto">
              <a:xfrm>
                <a:off x="3651" y="2387"/>
                <a:ext cx="182" cy="45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866" name="Freeform 26"/>
              <p:cNvSpPr>
                <a:spLocks/>
              </p:cNvSpPr>
              <p:nvPr/>
            </p:nvSpPr>
            <p:spPr bwMode="auto">
              <a:xfrm>
                <a:off x="3644" y="1893"/>
                <a:ext cx="103" cy="48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22" y="9"/>
                  </a:cxn>
                  <a:cxn ang="0">
                    <a:pos x="13" y="36"/>
                  </a:cxn>
                  <a:cxn ang="0">
                    <a:pos x="86" y="155"/>
                  </a:cxn>
                  <a:cxn ang="0">
                    <a:pos x="77" y="265"/>
                  </a:cxn>
                  <a:cxn ang="0">
                    <a:pos x="22" y="283"/>
                  </a:cxn>
                  <a:cxn ang="0">
                    <a:pos x="31" y="393"/>
                  </a:cxn>
                  <a:cxn ang="0">
                    <a:pos x="95" y="411"/>
                  </a:cxn>
                  <a:cxn ang="0">
                    <a:pos x="95" y="484"/>
                  </a:cxn>
                </a:cxnLst>
                <a:rect l="0" t="0" r="r" b="b"/>
                <a:pathLst>
                  <a:path w="103" h="484">
                    <a:moveTo>
                      <a:pt x="59" y="0"/>
                    </a:moveTo>
                    <a:cubicBezTo>
                      <a:pt x="47" y="3"/>
                      <a:pt x="32" y="1"/>
                      <a:pt x="22" y="9"/>
                    </a:cubicBezTo>
                    <a:cubicBezTo>
                      <a:pt x="15" y="15"/>
                      <a:pt x="13" y="27"/>
                      <a:pt x="13" y="36"/>
                    </a:cubicBezTo>
                    <a:cubicBezTo>
                      <a:pt x="13" y="101"/>
                      <a:pt x="37" y="122"/>
                      <a:pt x="86" y="155"/>
                    </a:cubicBezTo>
                    <a:cubicBezTo>
                      <a:pt x="83" y="192"/>
                      <a:pt x="93" y="232"/>
                      <a:pt x="77" y="265"/>
                    </a:cubicBezTo>
                    <a:cubicBezTo>
                      <a:pt x="68" y="282"/>
                      <a:pt x="22" y="283"/>
                      <a:pt x="22" y="283"/>
                    </a:cubicBezTo>
                    <a:cubicBezTo>
                      <a:pt x="12" y="324"/>
                      <a:pt x="0" y="347"/>
                      <a:pt x="31" y="393"/>
                    </a:cubicBezTo>
                    <a:cubicBezTo>
                      <a:pt x="43" y="411"/>
                      <a:pt x="88" y="390"/>
                      <a:pt x="95" y="411"/>
                    </a:cubicBezTo>
                    <a:cubicBezTo>
                      <a:pt x="103" y="434"/>
                      <a:pt x="95" y="460"/>
                      <a:pt x="95" y="484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35867" name="Group 27"/>
          <p:cNvGrpSpPr>
            <a:grpSpLocks/>
          </p:cNvGrpSpPr>
          <p:nvPr/>
        </p:nvGrpSpPr>
        <p:grpSpPr bwMode="auto">
          <a:xfrm>
            <a:off x="5940425" y="3284538"/>
            <a:ext cx="725488" cy="825500"/>
            <a:chOff x="1017" y="2406"/>
            <a:chExt cx="457" cy="520"/>
          </a:xfrm>
        </p:grpSpPr>
        <p:sp>
          <p:nvSpPr>
            <p:cNvPr id="35868" name="Freeform 28"/>
            <p:cNvSpPr>
              <a:spLocks/>
            </p:cNvSpPr>
            <p:nvPr/>
          </p:nvSpPr>
          <p:spPr bwMode="auto">
            <a:xfrm>
              <a:off x="1017" y="2406"/>
              <a:ext cx="457" cy="520"/>
            </a:xfrm>
            <a:custGeom>
              <a:avLst/>
              <a:gdLst/>
              <a:ahLst/>
              <a:cxnLst>
                <a:cxn ang="0">
                  <a:pos x="16" y="44"/>
                </a:cxn>
                <a:cxn ang="0">
                  <a:pos x="217" y="191"/>
                </a:cxn>
                <a:cxn ang="0">
                  <a:pos x="272" y="456"/>
                </a:cxn>
                <a:cxn ang="0">
                  <a:pos x="336" y="474"/>
                </a:cxn>
                <a:cxn ang="0">
                  <a:pos x="354" y="419"/>
                </a:cxn>
                <a:cxn ang="0">
                  <a:pos x="364" y="227"/>
                </a:cxn>
                <a:cxn ang="0">
                  <a:pos x="437" y="200"/>
                </a:cxn>
                <a:cxn ang="0">
                  <a:pos x="455" y="145"/>
                </a:cxn>
                <a:cxn ang="0">
                  <a:pos x="400" y="72"/>
                </a:cxn>
                <a:cxn ang="0">
                  <a:pos x="181" y="44"/>
                </a:cxn>
                <a:cxn ang="0">
                  <a:pos x="34" y="26"/>
                </a:cxn>
                <a:cxn ang="0">
                  <a:pos x="16" y="44"/>
                </a:cxn>
              </a:cxnLst>
              <a:rect l="0" t="0" r="r" b="b"/>
              <a:pathLst>
                <a:path w="457" h="520">
                  <a:moveTo>
                    <a:pt x="16" y="44"/>
                  </a:moveTo>
                  <a:cubicBezTo>
                    <a:pt x="32" y="221"/>
                    <a:pt x="18" y="178"/>
                    <a:pt x="217" y="191"/>
                  </a:cubicBezTo>
                  <a:cubicBezTo>
                    <a:pt x="290" y="260"/>
                    <a:pt x="204" y="384"/>
                    <a:pt x="272" y="456"/>
                  </a:cubicBezTo>
                  <a:cubicBezTo>
                    <a:pt x="281" y="482"/>
                    <a:pt x="283" y="520"/>
                    <a:pt x="336" y="474"/>
                  </a:cubicBezTo>
                  <a:cubicBezTo>
                    <a:pt x="351" y="461"/>
                    <a:pt x="354" y="419"/>
                    <a:pt x="354" y="419"/>
                  </a:cubicBezTo>
                  <a:cubicBezTo>
                    <a:pt x="343" y="364"/>
                    <a:pt x="347" y="279"/>
                    <a:pt x="364" y="227"/>
                  </a:cubicBezTo>
                  <a:cubicBezTo>
                    <a:pt x="371" y="207"/>
                    <a:pt x="428" y="202"/>
                    <a:pt x="437" y="200"/>
                  </a:cubicBezTo>
                  <a:cubicBezTo>
                    <a:pt x="443" y="182"/>
                    <a:pt x="449" y="163"/>
                    <a:pt x="455" y="145"/>
                  </a:cubicBezTo>
                  <a:cubicBezTo>
                    <a:pt x="457" y="140"/>
                    <a:pt x="405" y="75"/>
                    <a:pt x="400" y="72"/>
                  </a:cubicBezTo>
                  <a:cubicBezTo>
                    <a:pt x="346" y="38"/>
                    <a:pt x="215" y="46"/>
                    <a:pt x="181" y="44"/>
                  </a:cubicBezTo>
                  <a:cubicBezTo>
                    <a:pt x="135" y="0"/>
                    <a:pt x="106" y="20"/>
                    <a:pt x="34" y="26"/>
                  </a:cubicBezTo>
                  <a:cubicBezTo>
                    <a:pt x="3" y="36"/>
                    <a:pt x="0" y="28"/>
                    <a:pt x="16" y="44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5869" name="Oval 29"/>
            <p:cNvSpPr>
              <a:spLocks noChangeArrowheads="1"/>
            </p:cNvSpPr>
            <p:nvPr/>
          </p:nvSpPr>
          <p:spPr bwMode="auto">
            <a:xfrm>
              <a:off x="1111" y="2478"/>
              <a:ext cx="136" cy="9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5870" name="Group 30"/>
          <p:cNvGrpSpPr>
            <a:grpSpLocks/>
          </p:cNvGrpSpPr>
          <p:nvPr/>
        </p:nvGrpSpPr>
        <p:grpSpPr bwMode="auto">
          <a:xfrm>
            <a:off x="6804025" y="3068638"/>
            <a:ext cx="2089150" cy="1597025"/>
            <a:chOff x="4286" y="1933"/>
            <a:chExt cx="1316" cy="1006"/>
          </a:xfrm>
        </p:grpSpPr>
        <p:grpSp>
          <p:nvGrpSpPr>
            <p:cNvPr id="35871" name="Group 31"/>
            <p:cNvGrpSpPr>
              <a:grpSpLocks/>
            </p:cNvGrpSpPr>
            <p:nvPr/>
          </p:nvGrpSpPr>
          <p:grpSpPr bwMode="auto">
            <a:xfrm>
              <a:off x="4286" y="2296"/>
              <a:ext cx="609" cy="347"/>
              <a:chOff x="1239" y="2615"/>
              <a:chExt cx="609" cy="347"/>
            </a:xfrm>
          </p:grpSpPr>
          <p:sp>
            <p:nvSpPr>
              <p:cNvPr id="35872" name="Freeform 32"/>
              <p:cNvSpPr>
                <a:spLocks/>
              </p:cNvSpPr>
              <p:nvPr/>
            </p:nvSpPr>
            <p:spPr bwMode="auto">
              <a:xfrm>
                <a:off x="1239" y="2615"/>
                <a:ext cx="609" cy="347"/>
              </a:xfrm>
              <a:custGeom>
                <a:avLst/>
                <a:gdLst/>
                <a:ahLst/>
                <a:cxnLst>
                  <a:cxn ang="0">
                    <a:pos x="315" y="91"/>
                  </a:cxn>
                  <a:cxn ang="0">
                    <a:pos x="142" y="100"/>
                  </a:cxn>
                  <a:cxn ang="0">
                    <a:pos x="59" y="128"/>
                  </a:cxn>
                  <a:cxn ang="0">
                    <a:pos x="32" y="137"/>
                  </a:cxn>
                  <a:cxn ang="0">
                    <a:pos x="242" y="201"/>
                  </a:cxn>
                  <a:cxn ang="0">
                    <a:pos x="297" y="283"/>
                  </a:cxn>
                  <a:cxn ang="0">
                    <a:pos x="388" y="320"/>
                  </a:cxn>
                  <a:cxn ang="0">
                    <a:pos x="571" y="256"/>
                  </a:cxn>
                  <a:cxn ang="0">
                    <a:pos x="553" y="128"/>
                  </a:cxn>
                  <a:cxn ang="0">
                    <a:pos x="544" y="100"/>
                  </a:cxn>
                  <a:cxn ang="0">
                    <a:pos x="489" y="64"/>
                  </a:cxn>
                  <a:cxn ang="0">
                    <a:pos x="452" y="18"/>
                  </a:cxn>
                  <a:cxn ang="0">
                    <a:pos x="398" y="0"/>
                  </a:cxn>
                  <a:cxn ang="0">
                    <a:pos x="352" y="64"/>
                  </a:cxn>
                  <a:cxn ang="0">
                    <a:pos x="315" y="91"/>
                  </a:cxn>
                </a:cxnLst>
                <a:rect l="0" t="0" r="r" b="b"/>
                <a:pathLst>
                  <a:path w="609" h="347">
                    <a:moveTo>
                      <a:pt x="315" y="91"/>
                    </a:moveTo>
                    <a:cubicBezTo>
                      <a:pt x="257" y="94"/>
                      <a:pt x="199" y="93"/>
                      <a:pt x="142" y="100"/>
                    </a:cubicBezTo>
                    <a:cubicBezTo>
                      <a:pt x="113" y="104"/>
                      <a:pt x="87" y="119"/>
                      <a:pt x="59" y="128"/>
                    </a:cubicBezTo>
                    <a:cubicBezTo>
                      <a:pt x="50" y="131"/>
                      <a:pt x="32" y="137"/>
                      <a:pt x="32" y="137"/>
                    </a:cubicBezTo>
                    <a:cubicBezTo>
                      <a:pt x="0" y="232"/>
                      <a:pt x="224" y="200"/>
                      <a:pt x="242" y="201"/>
                    </a:cubicBezTo>
                    <a:cubicBezTo>
                      <a:pt x="328" y="218"/>
                      <a:pt x="260" y="189"/>
                      <a:pt x="297" y="283"/>
                    </a:cubicBezTo>
                    <a:cubicBezTo>
                      <a:pt x="307" y="309"/>
                      <a:pt x="366" y="313"/>
                      <a:pt x="388" y="320"/>
                    </a:cubicBezTo>
                    <a:cubicBezTo>
                      <a:pt x="594" y="308"/>
                      <a:pt x="510" y="347"/>
                      <a:pt x="571" y="256"/>
                    </a:cubicBezTo>
                    <a:cubicBezTo>
                      <a:pt x="590" y="197"/>
                      <a:pt x="609" y="166"/>
                      <a:pt x="553" y="128"/>
                    </a:cubicBezTo>
                    <a:cubicBezTo>
                      <a:pt x="550" y="119"/>
                      <a:pt x="551" y="107"/>
                      <a:pt x="544" y="100"/>
                    </a:cubicBezTo>
                    <a:cubicBezTo>
                      <a:pt x="529" y="85"/>
                      <a:pt x="489" y="64"/>
                      <a:pt x="489" y="64"/>
                    </a:cubicBezTo>
                    <a:cubicBezTo>
                      <a:pt x="479" y="33"/>
                      <a:pt x="485" y="33"/>
                      <a:pt x="452" y="18"/>
                    </a:cubicBezTo>
                    <a:cubicBezTo>
                      <a:pt x="435" y="10"/>
                      <a:pt x="398" y="0"/>
                      <a:pt x="398" y="0"/>
                    </a:cubicBezTo>
                    <a:cubicBezTo>
                      <a:pt x="342" y="11"/>
                      <a:pt x="334" y="7"/>
                      <a:pt x="352" y="64"/>
                    </a:cubicBezTo>
                    <a:cubicBezTo>
                      <a:pt x="341" y="110"/>
                      <a:pt x="355" y="104"/>
                      <a:pt x="315" y="91"/>
                    </a:cubicBezTo>
                    <a:close/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5873" name="Oval 33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91" cy="13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5874" name="Group 34"/>
            <p:cNvGrpSpPr>
              <a:grpSpLocks/>
            </p:cNvGrpSpPr>
            <p:nvPr/>
          </p:nvGrpSpPr>
          <p:grpSpPr bwMode="auto">
            <a:xfrm>
              <a:off x="4967" y="1933"/>
              <a:ext cx="635" cy="1006"/>
              <a:chOff x="1247" y="2288"/>
              <a:chExt cx="635" cy="1006"/>
            </a:xfrm>
          </p:grpSpPr>
          <p:sp>
            <p:nvSpPr>
              <p:cNvPr id="35875" name="AutoShape 35"/>
              <p:cNvSpPr>
                <a:spLocks noChangeArrowheads="1"/>
              </p:cNvSpPr>
              <p:nvPr/>
            </p:nvSpPr>
            <p:spPr bwMode="auto">
              <a:xfrm>
                <a:off x="1247" y="2432"/>
                <a:ext cx="136" cy="862"/>
              </a:xfrm>
              <a:prstGeom prst="downArrow">
                <a:avLst>
                  <a:gd name="adj1" fmla="val 50000"/>
                  <a:gd name="adj2" fmla="val 15845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876" name="Group 36"/>
              <p:cNvGrpSpPr>
                <a:grpSpLocks/>
              </p:cNvGrpSpPr>
              <p:nvPr/>
            </p:nvGrpSpPr>
            <p:grpSpPr bwMode="auto">
              <a:xfrm>
                <a:off x="1429" y="2288"/>
                <a:ext cx="453" cy="907"/>
                <a:chOff x="1429" y="2288"/>
                <a:chExt cx="453" cy="907"/>
              </a:xfrm>
            </p:grpSpPr>
            <p:sp>
              <p:nvSpPr>
                <p:cNvPr id="35877" name="AutoShape 37" descr="Világos, átlós felfelé"/>
                <p:cNvSpPr>
                  <a:spLocks noChangeArrowheads="1"/>
                </p:cNvSpPr>
                <p:nvPr/>
              </p:nvSpPr>
              <p:spPr bwMode="auto">
                <a:xfrm>
                  <a:off x="1592" y="2288"/>
                  <a:ext cx="136" cy="907"/>
                </a:xfrm>
                <a:prstGeom prst="upArrow">
                  <a:avLst>
                    <a:gd name="adj1" fmla="val 50000"/>
                    <a:gd name="adj2" fmla="val 166728"/>
                  </a:avLst>
                </a:prstGeom>
                <a:pattFill prst="ltUpDiag">
                  <a:fgClr>
                    <a:schemeClr val="accent2"/>
                  </a:fgClr>
                  <a:bgClr>
                    <a:schemeClr val="bg1"/>
                  </a:bgClr>
                </a:patt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878" name="AutoShape 38"/>
                <p:cNvSpPr>
                  <a:spLocks noChangeArrowheads="1"/>
                </p:cNvSpPr>
                <p:nvPr/>
              </p:nvSpPr>
              <p:spPr bwMode="auto">
                <a:xfrm>
                  <a:off x="1429" y="2795"/>
                  <a:ext cx="453" cy="45"/>
                </a:xfrm>
                <a:prstGeom prst="parallelogram">
                  <a:avLst>
                    <a:gd name="adj" fmla="val 251667"/>
                  </a:avLst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</p:grp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1331913" y="1052513"/>
            <a:ext cx="275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>
                <a:latin typeface="Lucida Sans Unicode" pitchFamily="34" charset="0"/>
              </a:rPr>
              <a:t>Reverzibilis rendszer</a:t>
            </a:r>
          </a:p>
        </p:txBody>
      </p:sp>
      <p:grpSp>
        <p:nvGrpSpPr>
          <p:cNvPr id="35880" name="Group 40"/>
          <p:cNvGrpSpPr>
            <a:grpSpLocks/>
          </p:cNvGrpSpPr>
          <p:nvPr/>
        </p:nvGrpSpPr>
        <p:grpSpPr bwMode="auto">
          <a:xfrm>
            <a:off x="250825" y="3141663"/>
            <a:ext cx="2881313" cy="3168650"/>
            <a:chOff x="158" y="1979"/>
            <a:chExt cx="1815" cy="1996"/>
          </a:xfrm>
        </p:grpSpPr>
        <p:grpSp>
          <p:nvGrpSpPr>
            <p:cNvPr id="35881" name="Group 41"/>
            <p:cNvGrpSpPr>
              <a:grpSpLocks/>
            </p:cNvGrpSpPr>
            <p:nvPr/>
          </p:nvGrpSpPr>
          <p:grpSpPr bwMode="auto">
            <a:xfrm>
              <a:off x="1564" y="2069"/>
              <a:ext cx="409" cy="1906"/>
              <a:chOff x="1474" y="2069"/>
              <a:chExt cx="409" cy="1906"/>
            </a:xfrm>
          </p:grpSpPr>
          <p:grpSp>
            <p:nvGrpSpPr>
              <p:cNvPr id="35882" name="Group 42"/>
              <p:cNvGrpSpPr>
                <a:grpSpLocks/>
              </p:cNvGrpSpPr>
              <p:nvPr/>
            </p:nvGrpSpPr>
            <p:grpSpPr bwMode="auto">
              <a:xfrm>
                <a:off x="1746" y="2069"/>
                <a:ext cx="137" cy="681"/>
                <a:chOff x="3644" y="1893"/>
                <a:chExt cx="189" cy="948"/>
              </a:xfrm>
            </p:grpSpPr>
            <p:sp>
              <p:nvSpPr>
                <p:cNvPr id="35883" name="Oval 43"/>
                <p:cNvSpPr>
                  <a:spLocks noChangeArrowheads="1"/>
                </p:cNvSpPr>
                <p:nvPr/>
              </p:nvSpPr>
              <p:spPr bwMode="auto">
                <a:xfrm>
                  <a:off x="3651" y="2387"/>
                  <a:ext cx="182" cy="45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884" name="Freeform 44"/>
                <p:cNvSpPr>
                  <a:spLocks/>
                </p:cNvSpPr>
                <p:nvPr/>
              </p:nvSpPr>
              <p:spPr bwMode="auto">
                <a:xfrm>
                  <a:off x="3644" y="1893"/>
                  <a:ext cx="103" cy="484"/>
                </a:xfrm>
                <a:custGeom>
                  <a:avLst/>
                  <a:gdLst/>
                  <a:ahLst/>
                  <a:cxnLst>
                    <a:cxn ang="0">
                      <a:pos x="59" y="0"/>
                    </a:cxn>
                    <a:cxn ang="0">
                      <a:pos x="22" y="9"/>
                    </a:cxn>
                    <a:cxn ang="0">
                      <a:pos x="13" y="36"/>
                    </a:cxn>
                    <a:cxn ang="0">
                      <a:pos x="86" y="155"/>
                    </a:cxn>
                    <a:cxn ang="0">
                      <a:pos x="77" y="265"/>
                    </a:cxn>
                    <a:cxn ang="0">
                      <a:pos x="22" y="283"/>
                    </a:cxn>
                    <a:cxn ang="0">
                      <a:pos x="31" y="393"/>
                    </a:cxn>
                    <a:cxn ang="0">
                      <a:pos x="95" y="411"/>
                    </a:cxn>
                    <a:cxn ang="0">
                      <a:pos x="95" y="484"/>
                    </a:cxn>
                  </a:cxnLst>
                  <a:rect l="0" t="0" r="r" b="b"/>
                  <a:pathLst>
                    <a:path w="103" h="484">
                      <a:moveTo>
                        <a:pt x="59" y="0"/>
                      </a:moveTo>
                      <a:cubicBezTo>
                        <a:pt x="47" y="3"/>
                        <a:pt x="32" y="1"/>
                        <a:pt x="22" y="9"/>
                      </a:cubicBezTo>
                      <a:cubicBezTo>
                        <a:pt x="15" y="15"/>
                        <a:pt x="13" y="27"/>
                        <a:pt x="13" y="36"/>
                      </a:cubicBezTo>
                      <a:cubicBezTo>
                        <a:pt x="13" y="101"/>
                        <a:pt x="37" y="122"/>
                        <a:pt x="86" y="155"/>
                      </a:cubicBezTo>
                      <a:cubicBezTo>
                        <a:pt x="83" y="192"/>
                        <a:pt x="93" y="232"/>
                        <a:pt x="77" y="265"/>
                      </a:cubicBezTo>
                      <a:cubicBezTo>
                        <a:pt x="68" y="282"/>
                        <a:pt x="22" y="283"/>
                        <a:pt x="22" y="283"/>
                      </a:cubicBezTo>
                      <a:cubicBezTo>
                        <a:pt x="12" y="324"/>
                        <a:pt x="0" y="347"/>
                        <a:pt x="31" y="393"/>
                      </a:cubicBezTo>
                      <a:cubicBezTo>
                        <a:pt x="43" y="411"/>
                        <a:pt x="88" y="390"/>
                        <a:pt x="95" y="411"/>
                      </a:cubicBezTo>
                      <a:cubicBezTo>
                        <a:pt x="103" y="434"/>
                        <a:pt x="95" y="460"/>
                        <a:pt x="95" y="484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35885" name="Group 45"/>
              <p:cNvGrpSpPr>
                <a:grpSpLocks/>
              </p:cNvGrpSpPr>
              <p:nvPr/>
            </p:nvGrpSpPr>
            <p:grpSpPr bwMode="auto">
              <a:xfrm rot="2299251">
                <a:off x="1474" y="2704"/>
                <a:ext cx="137" cy="681"/>
                <a:chOff x="3644" y="1893"/>
                <a:chExt cx="189" cy="948"/>
              </a:xfrm>
            </p:grpSpPr>
            <p:sp>
              <p:nvSpPr>
                <p:cNvPr id="35886" name="Oval 46"/>
                <p:cNvSpPr>
                  <a:spLocks noChangeArrowheads="1"/>
                </p:cNvSpPr>
                <p:nvPr/>
              </p:nvSpPr>
              <p:spPr bwMode="auto">
                <a:xfrm>
                  <a:off x="3651" y="2387"/>
                  <a:ext cx="182" cy="45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887" name="Freeform 47"/>
                <p:cNvSpPr>
                  <a:spLocks/>
                </p:cNvSpPr>
                <p:nvPr/>
              </p:nvSpPr>
              <p:spPr bwMode="auto">
                <a:xfrm>
                  <a:off x="3644" y="1893"/>
                  <a:ext cx="103" cy="484"/>
                </a:xfrm>
                <a:custGeom>
                  <a:avLst/>
                  <a:gdLst/>
                  <a:ahLst/>
                  <a:cxnLst>
                    <a:cxn ang="0">
                      <a:pos x="59" y="0"/>
                    </a:cxn>
                    <a:cxn ang="0">
                      <a:pos x="22" y="9"/>
                    </a:cxn>
                    <a:cxn ang="0">
                      <a:pos x="13" y="36"/>
                    </a:cxn>
                    <a:cxn ang="0">
                      <a:pos x="86" y="155"/>
                    </a:cxn>
                    <a:cxn ang="0">
                      <a:pos x="77" y="265"/>
                    </a:cxn>
                    <a:cxn ang="0">
                      <a:pos x="22" y="283"/>
                    </a:cxn>
                    <a:cxn ang="0">
                      <a:pos x="31" y="393"/>
                    </a:cxn>
                    <a:cxn ang="0">
                      <a:pos x="95" y="411"/>
                    </a:cxn>
                    <a:cxn ang="0">
                      <a:pos x="95" y="484"/>
                    </a:cxn>
                  </a:cxnLst>
                  <a:rect l="0" t="0" r="r" b="b"/>
                  <a:pathLst>
                    <a:path w="103" h="484">
                      <a:moveTo>
                        <a:pt x="59" y="0"/>
                      </a:moveTo>
                      <a:cubicBezTo>
                        <a:pt x="47" y="3"/>
                        <a:pt x="32" y="1"/>
                        <a:pt x="22" y="9"/>
                      </a:cubicBezTo>
                      <a:cubicBezTo>
                        <a:pt x="15" y="15"/>
                        <a:pt x="13" y="27"/>
                        <a:pt x="13" y="36"/>
                      </a:cubicBezTo>
                      <a:cubicBezTo>
                        <a:pt x="13" y="101"/>
                        <a:pt x="37" y="122"/>
                        <a:pt x="86" y="155"/>
                      </a:cubicBezTo>
                      <a:cubicBezTo>
                        <a:pt x="83" y="192"/>
                        <a:pt x="93" y="232"/>
                        <a:pt x="77" y="265"/>
                      </a:cubicBezTo>
                      <a:cubicBezTo>
                        <a:pt x="68" y="282"/>
                        <a:pt x="22" y="283"/>
                        <a:pt x="22" y="283"/>
                      </a:cubicBezTo>
                      <a:cubicBezTo>
                        <a:pt x="12" y="324"/>
                        <a:pt x="0" y="347"/>
                        <a:pt x="31" y="393"/>
                      </a:cubicBezTo>
                      <a:cubicBezTo>
                        <a:pt x="43" y="411"/>
                        <a:pt x="88" y="390"/>
                        <a:pt x="95" y="411"/>
                      </a:cubicBezTo>
                      <a:cubicBezTo>
                        <a:pt x="103" y="434"/>
                        <a:pt x="95" y="460"/>
                        <a:pt x="95" y="484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35888" name="Group 48"/>
              <p:cNvGrpSpPr>
                <a:grpSpLocks/>
              </p:cNvGrpSpPr>
              <p:nvPr/>
            </p:nvGrpSpPr>
            <p:grpSpPr bwMode="auto">
              <a:xfrm rot="-1436366">
                <a:off x="1474" y="3294"/>
                <a:ext cx="137" cy="681"/>
                <a:chOff x="3644" y="1893"/>
                <a:chExt cx="189" cy="948"/>
              </a:xfrm>
            </p:grpSpPr>
            <p:sp>
              <p:nvSpPr>
                <p:cNvPr id="35889" name="Oval 49"/>
                <p:cNvSpPr>
                  <a:spLocks noChangeArrowheads="1"/>
                </p:cNvSpPr>
                <p:nvPr/>
              </p:nvSpPr>
              <p:spPr bwMode="auto">
                <a:xfrm>
                  <a:off x="3651" y="2387"/>
                  <a:ext cx="182" cy="45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890" name="Freeform 50"/>
                <p:cNvSpPr>
                  <a:spLocks/>
                </p:cNvSpPr>
                <p:nvPr/>
              </p:nvSpPr>
              <p:spPr bwMode="auto">
                <a:xfrm>
                  <a:off x="3644" y="1893"/>
                  <a:ext cx="103" cy="484"/>
                </a:xfrm>
                <a:custGeom>
                  <a:avLst/>
                  <a:gdLst/>
                  <a:ahLst/>
                  <a:cxnLst>
                    <a:cxn ang="0">
                      <a:pos x="59" y="0"/>
                    </a:cxn>
                    <a:cxn ang="0">
                      <a:pos x="22" y="9"/>
                    </a:cxn>
                    <a:cxn ang="0">
                      <a:pos x="13" y="36"/>
                    </a:cxn>
                    <a:cxn ang="0">
                      <a:pos x="86" y="155"/>
                    </a:cxn>
                    <a:cxn ang="0">
                      <a:pos x="77" y="265"/>
                    </a:cxn>
                    <a:cxn ang="0">
                      <a:pos x="22" y="283"/>
                    </a:cxn>
                    <a:cxn ang="0">
                      <a:pos x="31" y="393"/>
                    </a:cxn>
                    <a:cxn ang="0">
                      <a:pos x="95" y="411"/>
                    </a:cxn>
                    <a:cxn ang="0">
                      <a:pos x="95" y="484"/>
                    </a:cxn>
                  </a:cxnLst>
                  <a:rect l="0" t="0" r="r" b="b"/>
                  <a:pathLst>
                    <a:path w="103" h="484">
                      <a:moveTo>
                        <a:pt x="59" y="0"/>
                      </a:moveTo>
                      <a:cubicBezTo>
                        <a:pt x="47" y="3"/>
                        <a:pt x="32" y="1"/>
                        <a:pt x="22" y="9"/>
                      </a:cubicBezTo>
                      <a:cubicBezTo>
                        <a:pt x="15" y="15"/>
                        <a:pt x="13" y="27"/>
                        <a:pt x="13" y="36"/>
                      </a:cubicBezTo>
                      <a:cubicBezTo>
                        <a:pt x="13" y="101"/>
                        <a:pt x="37" y="122"/>
                        <a:pt x="86" y="155"/>
                      </a:cubicBezTo>
                      <a:cubicBezTo>
                        <a:pt x="83" y="192"/>
                        <a:pt x="93" y="232"/>
                        <a:pt x="77" y="265"/>
                      </a:cubicBezTo>
                      <a:cubicBezTo>
                        <a:pt x="68" y="282"/>
                        <a:pt x="22" y="283"/>
                        <a:pt x="22" y="283"/>
                      </a:cubicBezTo>
                      <a:cubicBezTo>
                        <a:pt x="12" y="324"/>
                        <a:pt x="0" y="347"/>
                        <a:pt x="31" y="393"/>
                      </a:cubicBezTo>
                      <a:cubicBezTo>
                        <a:pt x="43" y="411"/>
                        <a:pt x="88" y="390"/>
                        <a:pt x="95" y="411"/>
                      </a:cubicBezTo>
                      <a:cubicBezTo>
                        <a:pt x="103" y="434"/>
                        <a:pt x="95" y="460"/>
                        <a:pt x="95" y="484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35891" name="Group 51"/>
            <p:cNvGrpSpPr>
              <a:grpSpLocks/>
            </p:cNvGrpSpPr>
            <p:nvPr/>
          </p:nvGrpSpPr>
          <p:grpSpPr bwMode="auto">
            <a:xfrm>
              <a:off x="158" y="1979"/>
              <a:ext cx="481" cy="1006"/>
              <a:chOff x="158" y="1979"/>
              <a:chExt cx="481" cy="1006"/>
            </a:xfrm>
          </p:grpSpPr>
          <p:sp>
            <p:nvSpPr>
              <p:cNvPr id="35892" name="AutoShape 52"/>
              <p:cNvSpPr>
                <a:spLocks noChangeArrowheads="1"/>
              </p:cNvSpPr>
              <p:nvPr/>
            </p:nvSpPr>
            <p:spPr bwMode="auto">
              <a:xfrm>
                <a:off x="158" y="2123"/>
                <a:ext cx="136" cy="862"/>
              </a:xfrm>
              <a:prstGeom prst="downArrow">
                <a:avLst>
                  <a:gd name="adj1" fmla="val 50000"/>
                  <a:gd name="adj2" fmla="val 158456"/>
                </a:avLst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893" name="AutoShape 53" descr="Világos, átlós felfelé"/>
              <p:cNvSpPr>
                <a:spLocks noChangeArrowheads="1"/>
              </p:cNvSpPr>
              <p:nvPr/>
            </p:nvSpPr>
            <p:spPr bwMode="auto">
              <a:xfrm>
                <a:off x="503" y="1979"/>
                <a:ext cx="136" cy="907"/>
              </a:xfrm>
              <a:prstGeom prst="upArrow">
                <a:avLst>
                  <a:gd name="adj1" fmla="val 50000"/>
                  <a:gd name="adj2" fmla="val 166728"/>
                </a:avLst>
              </a:prstGeom>
              <a:pattFill prst="ltUpDiag">
                <a:fgClr>
                  <a:schemeClr val="accent2"/>
                </a:fgClr>
                <a:bgClr>
                  <a:schemeClr val="bg1"/>
                </a:bgClr>
              </a:patt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4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>
                <a:solidFill>
                  <a:srgbClr val="993333"/>
                </a:solidFill>
              </a:rPr>
              <a:t>Kemotaxis mérése - Összehasonlítás</a:t>
            </a:r>
            <a:endParaRPr lang="en-US" sz="2900" b="1">
              <a:solidFill>
                <a:srgbClr val="993333"/>
              </a:solidFill>
            </a:endParaRP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1258888" y="1196975"/>
            <a:ext cx="6842125" cy="4968875"/>
            <a:chOff x="793" y="754"/>
            <a:chExt cx="4310" cy="3130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793" y="754"/>
              <a:ext cx="4310" cy="31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7894" name="Group 6"/>
            <p:cNvGrpSpPr>
              <a:grpSpLocks/>
            </p:cNvGrpSpPr>
            <p:nvPr/>
          </p:nvGrpSpPr>
          <p:grpSpPr bwMode="auto">
            <a:xfrm>
              <a:off x="955" y="880"/>
              <a:ext cx="3908" cy="2841"/>
              <a:chOff x="954" y="880"/>
              <a:chExt cx="3908" cy="2841"/>
            </a:xfrm>
          </p:grpSpPr>
          <p:sp>
            <p:nvSpPr>
              <p:cNvPr id="37895" name="Line 7"/>
              <p:cNvSpPr>
                <a:spLocks noChangeShapeType="1"/>
              </p:cNvSpPr>
              <p:nvPr/>
            </p:nvSpPr>
            <p:spPr bwMode="auto">
              <a:xfrm>
                <a:off x="1608" y="880"/>
                <a:ext cx="0" cy="24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896" name="Line 8"/>
              <p:cNvSpPr>
                <a:spLocks noChangeShapeType="1"/>
              </p:cNvSpPr>
              <p:nvPr/>
            </p:nvSpPr>
            <p:spPr bwMode="auto">
              <a:xfrm>
                <a:off x="1528" y="3248"/>
                <a:ext cx="32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1710" y="983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>
                    <a:solidFill>
                      <a:srgbClr val="CC3300"/>
                    </a:solidFill>
                    <a:latin typeface="Lucida Sans Unicode" pitchFamily="34" charset="0"/>
                  </a:rPr>
                  <a:t>x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3862" y="2911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>
                    <a:solidFill>
                      <a:srgbClr val="CC3300"/>
                    </a:solidFill>
                    <a:latin typeface="Lucida Sans Unicode" pitchFamily="34" charset="0"/>
                  </a:rPr>
                  <a:t>x</a:t>
                </a:r>
              </a:p>
            </p:txBody>
          </p:sp>
          <p:cxnSp>
            <p:nvCxnSpPr>
              <p:cNvPr id="37899" name="AutoShape 11"/>
              <p:cNvCxnSpPr>
                <a:cxnSpLocks noChangeShapeType="1"/>
                <a:stCxn id="37897" idx="2"/>
                <a:endCxn id="37898" idx="1"/>
              </p:cNvCxnSpPr>
              <p:nvPr/>
            </p:nvCxnSpPr>
            <p:spPr bwMode="auto">
              <a:xfrm rot="16200000" flipH="1">
                <a:off x="1926" y="1076"/>
                <a:ext cx="1813" cy="2058"/>
              </a:xfrm>
              <a:prstGeom prst="curvedConnector2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37900" name="Text Box 12"/>
              <p:cNvSpPr txBox="1">
                <a:spLocks noChangeArrowheads="1"/>
              </p:cNvSpPr>
              <p:nvPr/>
            </p:nvSpPr>
            <p:spPr bwMode="auto">
              <a:xfrm>
                <a:off x="1814" y="1607"/>
                <a:ext cx="204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>
                    <a:solidFill>
                      <a:srgbClr val="CC3300"/>
                    </a:solidFill>
                    <a:latin typeface="Lucida Sans Unicode" pitchFamily="34" charset="0"/>
                  </a:rPr>
                  <a:t>x</a:t>
                </a:r>
              </a:p>
            </p:txBody>
          </p:sp>
          <p:sp>
            <p:nvSpPr>
              <p:cNvPr id="37901" name="Text Box 13"/>
              <p:cNvSpPr txBox="1">
                <a:spLocks noChangeArrowheads="1"/>
              </p:cNvSpPr>
              <p:nvPr/>
            </p:nvSpPr>
            <p:spPr bwMode="auto">
              <a:xfrm>
                <a:off x="2942" y="2727"/>
                <a:ext cx="204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>
                    <a:solidFill>
                      <a:srgbClr val="CC3300"/>
                    </a:solidFill>
                    <a:latin typeface="Lucida Sans Unicode" pitchFamily="34" charset="0"/>
                  </a:rPr>
                  <a:t>x</a:t>
                </a:r>
              </a:p>
            </p:txBody>
          </p:sp>
          <p:sp>
            <p:nvSpPr>
              <p:cNvPr id="37902" name="Text Box 14"/>
              <p:cNvSpPr txBox="1">
                <a:spLocks noChangeArrowheads="1"/>
              </p:cNvSpPr>
              <p:nvPr/>
            </p:nvSpPr>
            <p:spPr bwMode="auto">
              <a:xfrm>
                <a:off x="2038" y="2007"/>
                <a:ext cx="204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>
                    <a:solidFill>
                      <a:srgbClr val="CC3300"/>
                    </a:solidFill>
                    <a:latin typeface="Lucida Sans Unicode" pitchFamily="34" charset="0"/>
                  </a:rPr>
                  <a:t>x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2486" y="2479"/>
                <a:ext cx="204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>
                    <a:solidFill>
                      <a:srgbClr val="CC3300"/>
                    </a:solidFill>
                    <a:latin typeface="Lucida Sans Unicode" pitchFamily="34" charset="0"/>
                  </a:rPr>
                  <a:t>x</a:t>
                </a:r>
              </a:p>
            </p:txBody>
          </p:sp>
          <p:sp>
            <p:nvSpPr>
              <p:cNvPr id="37904" name="Text Box 16"/>
              <p:cNvSpPr txBox="1">
                <a:spLocks noChangeArrowheads="1"/>
              </p:cNvSpPr>
              <p:nvPr/>
            </p:nvSpPr>
            <p:spPr bwMode="auto">
              <a:xfrm>
                <a:off x="1942" y="995"/>
                <a:ext cx="1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400" b="1">
                    <a:latin typeface="Lucida Sans Unicode" pitchFamily="34" charset="0"/>
                  </a:rPr>
                  <a:t>receptorkötés vizsg.</a:t>
                </a:r>
              </a:p>
            </p:txBody>
          </p:sp>
          <p:sp>
            <p:nvSpPr>
              <p:cNvPr id="37905" name="Text Box 17"/>
              <p:cNvSpPr txBox="1">
                <a:spLocks noChangeArrowheads="1"/>
              </p:cNvSpPr>
              <p:nvPr/>
            </p:nvSpPr>
            <p:spPr bwMode="auto">
              <a:xfrm>
                <a:off x="2022" y="1619"/>
                <a:ext cx="70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400" b="1">
                    <a:latin typeface="Lucida Sans Unicode" pitchFamily="34" charset="0"/>
                  </a:rPr>
                  <a:t>Ca</a:t>
                </a:r>
                <a:r>
                  <a:rPr lang="hu-HU" sz="1400" b="1" baseline="30000">
                    <a:latin typeface="Lucida Sans Unicode" pitchFamily="34" charset="0"/>
                  </a:rPr>
                  <a:t>2+</a:t>
                </a:r>
                <a:r>
                  <a:rPr lang="hu-HU" sz="1400" b="1">
                    <a:latin typeface="Lucida Sans Unicode" pitchFamily="34" charset="0"/>
                  </a:rPr>
                  <a:t> influx</a:t>
                </a:r>
              </a:p>
            </p:txBody>
          </p:sp>
          <p:sp>
            <p:nvSpPr>
              <p:cNvPr id="37906" name="Text Box 18"/>
              <p:cNvSpPr txBox="1">
                <a:spLocks noChangeArrowheads="1"/>
              </p:cNvSpPr>
              <p:nvPr/>
            </p:nvSpPr>
            <p:spPr bwMode="auto">
              <a:xfrm>
                <a:off x="4046" y="2883"/>
                <a:ext cx="81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400" b="1">
                    <a:latin typeface="Lucida Sans Unicode" pitchFamily="34" charset="0"/>
                  </a:rPr>
                  <a:t>Dunn-kamra</a:t>
                </a:r>
              </a:p>
            </p:txBody>
          </p:sp>
          <p:sp>
            <p:nvSpPr>
              <p:cNvPr id="37907" name="Text Box 19"/>
              <p:cNvSpPr txBox="1">
                <a:spLocks noChangeArrowheads="1"/>
              </p:cNvSpPr>
              <p:nvPr/>
            </p:nvSpPr>
            <p:spPr bwMode="auto">
              <a:xfrm>
                <a:off x="2238" y="2011"/>
                <a:ext cx="116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400" b="1">
                    <a:latin typeface="Lucida Sans Unicode" pitchFamily="34" charset="0"/>
                  </a:rPr>
                  <a:t>sokkamrás assay-k</a:t>
                </a:r>
              </a:p>
            </p:txBody>
          </p:sp>
          <p:sp>
            <p:nvSpPr>
              <p:cNvPr id="37908" name="Text Box 20"/>
              <p:cNvSpPr txBox="1">
                <a:spLocks noChangeArrowheads="1"/>
              </p:cNvSpPr>
              <p:nvPr/>
            </p:nvSpPr>
            <p:spPr bwMode="auto">
              <a:xfrm>
                <a:off x="2662" y="2379"/>
                <a:ext cx="130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400" b="1">
                    <a:latin typeface="Lucida Sans Unicode" pitchFamily="34" charset="0"/>
                  </a:rPr>
                  <a:t>agaróz-géles assay-k</a:t>
                </a:r>
              </a:p>
            </p:txBody>
          </p:sp>
          <p:sp>
            <p:nvSpPr>
              <p:cNvPr id="37909" name="Text Box 21"/>
              <p:cNvSpPr txBox="1">
                <a:spLocks noChangeArrowheads="1"/>
              </p:cNvSpPr>
              <p:nvPr/>
            </p:nvSpPr>
            <p:spPr bwMode="auto">
              <a:xfrm>
                <a:off x="3110" y="2643"/>
                <a:ext cx="139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400" b="1">
                    <a:latin typeface="Lucida Sans Unicode" pitchFamily="34" charset="0"/>
                  </a:rPr>
                  <a:t>kollagén-géles assay-k</a:t>
                </a:r>
              </a:p>
            </p:txBody>
          </p:sp>
          <p:sp>
            <p:nvSpPr>
              <p:cNvPr id="37910" name="Text Box 22"/>
              <p:cNvSpPr txBox="1">
                <a:spLocks noChangeArrowheads="1"/>
              </p:cNvSpPr>
              <p:nvPr/>
            </p:nvSpPr>
            <p:spPr bwMode="auto">
              <a:xfrm>
                <a:off x="1918" y="3509"/>
                <a:ext cx="236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600" b="1">
                    <a:latin typeface="Lucida Sans Unicode" pitchFamily="34" charset="0"/>
                  </a:rPr>
                  <a:t>A sejtmozgásról nyújtott információ</a:t>
                </a:r>
              </a:p>
            </p:txBody>
          </p:sp>
          <p:sp>
            <p:nvSpPr>
              <p:cNvPr id="37911" name="Text Box 23"/>
              <p:cNvSpPr txBox="1">
                <a:spLocks noChangeArrowheads="1"/>
              </p:cNvSpPr>
              <p:nvPr/>
            </p:nvSpPr>
            <p:spPr bwMode="auto">
              <a:xfrm>
                <a:off x="1854" y="3285"/>
                <a:ext cx="46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600">
                    <a:latin typeface="Lucida Sans Unicode" pitchFamily="34" charset="0"/>
                  </a:rPr>
                  <a:t>kevés</a:t>
                </a:r>
              </a:p>
            </p:txBody>
          </p:sp>
          <p:sp>
            <p:nvSpPr>
              <p:cNvPr id="37912" name="Text Box 24"/>
              <p:cNvSpPr txBox="1">
                <a:spLocks noChangeArrowheads="1"/>
              </p:cNvSpPr>
              <p:nvPr/>
            </p:nvSpPr>
            <p:spPr bwMode="auto">
              <a:xfrm>
                <a:off x="4014" y="3293"/>
                <a:ext cx="33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600">
                    <a:latin typeface="Lucida Sans Unicode" pitchFamily="34" charset="0"/>
                  </a:rPr>
                  <a:t>sok</a:t>
                </a:r>
              </a:p>
            </p:txBody>
          </p:sp>
          <p:sp>
            <p:nvSpPr>
              <p:cNvPr id="37913" name="Line 25"/>
              <p:cNvSpPr>
                <a:spLocks noChangeShapeType="1"/>
              </p:cNvSpPr>
              <p:nvPr/>
            </p:nvSpPr>
            <p:spPr bwMode="auto">
              <a:xfrm>
                <a:off x="2424" y="3376"/>
                <a:ext cx="15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914" name="Text Box 26"/>
              <p:cNvSpPr txBox="1">
                <a:spLocks noChangeArrowheads="1"/>
              </p:cNvSpPr>
              <p:nvPr/>
            </p:nvSpPr>
            <p:spPr bwMode="auto">
              <a:xfrm rot="-5400000">
                <a:off x="471" y="2008"/>
                <a:ext cx="119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>
                    <a:latin typeface="Lucida Sans Unicode" pitchFamily="34" charset="0"/>
                  </a:rPr>
                  <a:t>Eredményesség</a:t>
                </a:r>
              </a:p>
            </p:txBody>
          </p:sp>
          <p:sp>
            <p:nvSpPr>
              <p:cNvPr id="37915" name="Text Box 27"/>
              <p:cNvSpPr txBox="1">
                <a:spLocks noChangeArrowheads="1"/>
              </p:cNvSpPr>
              <p:nvPr/>
            </p:nvSpPr>
            <p:spPr bwMode="auto">
              <a:xfrm>
                <a:off x="1006" y="2885"/>
                <a:ext cx="56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600">
                    <a:latin typeface="Lucida Sans Unicode" pitchFamily="34" charset="0"/>
                  </a:rPr>
                  <a:t>gyenge</a:t>
                </a:r>
              </a:p>
            </p:txBody>
          </p:sp>
          <p:sp>
            <p:nvSpPr>
              <p:cNvPr id="37916" name="Text Box 28"/>
              <p:cNvSpPr txBox="1">
                <a:spLocks noChangeArrowheads="1"/>
              </p:cNvSpPr>
              <p:nvPr/>
            </p:nvSpPr>
            <p:spPr bwMode="auto">
              <a:xfrm>
                <a:off x="1230" y="1069"/>
                <a:ext cx="23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600">
                    <a:latin typeface="Lucida Sans Unicode" pitchFamily="34" charset="0"/>
                  </a:rPr>
                  <a:t>jó</a:t>
                </a:r>
              </a:p>
            </p:txBody>
          </p:sp>
          <p:sp>
            <p:nvSpPr>
              <p:cNvPr id="37917" name="Line 29"/>
              <p:cNvSpPr>
                <a:spLocks noChangeShapeType="1"/>
              </p:cNvSpPr>
              <p:nvPr/>
            </p:nvSpPr>
            <p:spPr bwMode="auto">
              <a:xfrm rot="-5400000">
                <a:off x="560" y="2072"/>
                <a:ext cx="15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</p:grpSp>
      <p:pic>
        <p:nvPicPr>
          <p:cNvPr id="37918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908050"/>
            <a:ext cx="3095625" cy="178117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  <p:bldP spid="3789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ak2"/>
          <p:cNvPicPr>
            <a:picLocks noChangeAspect="1" noChangeArrowheads="1"/>
          </p:cNvPicPr>
          <p:nvPr/>
        </p:nvPicPr>
        <p:blipFill>
          <a:blip r:embed="rId3" cstate="print"/>
          <a:srcRect l="11964" t="19058" r="10150" b="14217"/>
          <a:stretch>
            <a:fillRect/>
          </a:stretch>
        </p:blipFill>
        <p:spPr bwMode="auto">
          <a:xfrm>
            <a:off x="1187450" y="1252538"/>
            <a:ext cx="6769100" cy="4352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276600" y="5805488"/>
            <a:ext cx="2324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LTB4 = leukotrién B4</a:t>
            </a:r>
          </a:p>
          <a:p>
            <a:r>
              <a:rPr lang="hu-HU"/>
              <a:t>PTX = pertissis toxin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rganization Chart 2"/>
          <p:cNvGraphicFramePr>
            <a:graphicFrameLocks/>
          </p:cNvGraphicFramePr>
          <p:nvPr>
            <p:ph type="dgm" idx="1"/>
          </p:nvPr>
        </p:nvGraphicFramePr>
        <p:xfrm>
          <a:off x="468313" y="1412875"/>
          <a:ext cx="8208962" cy="3486150"/>
        </p:xfrm>
        <a:graphic>
          <a:graphicData uri="http://schemas.openxmlformats.org/drawingml/2006/compatibility">
            <com:legacyDrawing xmlns:com="http://schemas.openxmlformats.org/drawingml/2006/compatibility" spid="_x0000_s7170"/>
          </a:graphicData>
        </a:graphic>
      </p:graphicFrame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547813" y="0"/>
            <a:ext cx="69151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>
                <a:solidFill>
                  <a:srgbClr val="993333"/>
                </a:solidFill>
              </a:rPr>
              <a:t>A sejtek elmozdulásának osztályozása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908050"/>
            <a:ext cx="8135937" cy="5487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350838" y="0"/>
            <a:ext cx="84423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2500" b="1">
                <a:solidFill>
                  <a:srgbClr val="993333"/>
                </a:solidFill>
              </a:rPr>
              <a:t>Tenyésztőedény belső felszínén való migráció mérése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agar-leading"/>
          <p:cNvPicPr>
            <a:picLocks noChangeAspect="1" noChangeArrowheads="1"/>
          </p:cNvPicPr>
          <p:nvPr/>
        </p:nvPicPr>
        <p:blipFill>
          <a:blip r:embed="rId3" cstate="print"/>
          <a:srcRect l="3918" t="11847" r="4366" b="4305"/>
          <a:stretch>
            <a:fillRect/>
          </a:stretch>
        </p:blipFill>
        <p:spPr bwMode="auto">
          <a:xfrm>
            <a:off x="971550" y="908050"/>
            <a:ext cx="7129463" cy="48783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824038" y="0"/>
            <a:ext cx="549433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2500" b="1">
                <a:solidFill>
                  <a:srgbClr val="993333"/>
                </a:solidFill>
              </a:rPr>
              <a:t>Többfuratos agaróz lemez technika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>
                <a:solidFill>
                  <a:srgbClr val="993333"/>
                </a:solidFill>
              </a:rPr>
              <a:t>Boyden kamra </a:t>
            </a:r>
            <a:endParaRPr lang="en-US" sz="2900" b="1">
              <a:solidFill>
                <a:srgbClr val="993333"/>
              </a:solidFill>
            </a:endParaRPr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2339975" y="2852738"/>
            <a:ext cx="6553200" cy="3097212"/>
            <a:chOff x="793" y="1071"/>
            <a:chExt cx="4128" cy="1951"/>
          </a:xfrm>
        </p:grpSpPr>
        <p:sp>
          <p:nvSpPr>
            <p:cNvPr id="39941" name="Rectangle 5"/>
            <p:cNvSpPr>
              <a:spLocks noChangeArrowheads="1"/>
            </p:cNvSpPr>
            <p:nvPr/>
          </p:nvSpPr>
          <p:spPr bwMode="auto">
            <a:xfrm>
              <a:off x="793" y="1071"/>
              <a:ext cx="4128" cy="19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9942" name="Group 6"/>
            <p:cNvGrpSpPr>
              <a:grpSpLocks/>
            </p:cNvGrpSpPr>
            <p:nvPr/>
          </p:nvGrpSpPr>
          <p:grpSpPr bwMode="auto">
            <a:xfrm>
              <a:off x="839" y="1117"/>
              <a:ext cx="4036" cy="1850"/>
              <a:chOff x="839" y="1117"/>
              <a:chExt cx="4035" cy="1850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839" y="1117"/>
                <a:ext cx="4035" cy="1850"/>
                <a:chOff x="839" y="1117"/>
                <a:chExt cx="4035" cy="1850"/>
              </a:xfrm>
            </p:grpSpPr>
            <p:pic>
              <p:nvPicPr>
                <p:cNvPr id="39944" name="Picture 8" descr="Chtx-twochamber-techn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6393" r="54733" b="46863"/>
                <a:stretch>
                  <a:fillRect/>
                </a:stretch>
              </p:blipFill>
              <p:spPr bwMode="auto">
                <a:xfrm>
                  <a:off x="839" y="1117"/>
                  <a:ext cx="3039" cy="1850"/>
                </a:xfrm>
                <a:prstGeom prst="rect">
                  <a:avLst/>
                </a:prstGeom>
                <a:noFill/>
              </p:spPr>
            </p:pic>
            <p:sp>
              <p:nvSpPr>
                <p:cNvPr id="3994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837" y="1344"/>
                  <a:ext cx="489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hu-HU" sz="1600" b="1">
                      <a:latin typeface="Lucida Sans Unicode" pitchFamily="34" charset="0"/>
                    </a:rPr>
                    <a:t>Sejtek</a:t>
                  </a:r>
                </a:p>
              </p:txBody>
            </p:sp>
            <p:sp>
              <p:nvSpPr>
                <p:cNvPr id="3994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107" y="1344"/>
                  <a:ext cx="430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hu-HU" sz="1600" b="1">
                      <a:latin typeface="Lucida Sans Unicode" pitchFamily="34" charset="0"/>
                    </a:rPr>
                    <a:t>Filter</a:t>
                  </a:r>
                </a:p>
              </p:txBody>
            </p:sp>
            <p:sp>
              <p:nvSpPr>
                <p:cNvPr id="3994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11" y="1797"/>
                  <a:ext cx="914" cy="3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hu-HU" sz="1600" b="1">
                      <a:latin typeface="Lucida Sans Unicode" pitchFamily="34" charset="0"/>
                    </a:rPr>
                    <a:t>Vizsgálandó </a:t>
                  </a:r>
                </a:p>
                <a:p>
                  <a:pPr algn="ctr"/>
                  <a:r>
                    <a:rPr lang="hu-HU" sz="1600" b="1">
                      <a:latin typeface="Lucida Sans Unicode" pitchFamily="34" charset="0"/>
                    </a:rPr>
                    <a:t>anyag</a:t>
                  </a:r>
                </a:p>
              </p:txBody>
            </p:sp>
            <p:sp>
              <p:nvSpPr>
                <p:cNvPr id="3994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878" y="2341"/>
                  <a:ext cx="996" cy="3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hu-HU" sz="1600" b="1" i="1">
                      <a:solidFill>
                        <a:schemeClr val="accent2"/>
                      </a:solidFill>
                      <a:latin typeface="Lucida Sans Unicode" pitchFamily="34" charset="0"/>
                    </a:rPr>
                    <a:t>Sejtszám</a:t>
                  </a:r>
                </a:p>
                <a:p>
                  <a:pPr algn="ctr"/>
                  <a:r>
                    <a:rPr lang="hu-HU" sz="1600" b="1" i="1">
                      <a:solidFill>
                        <a:schemeClr val="accent2"/>
                      </a:solidFill>
                      <a:latin typeface="Lucida Sans Unicode" pitchFamily="34" charset="0"/>
                    </a:rPr>
                    <a:t>meghatározás</a:t>
                  </a:r>
                </a:p>
              </p:txBody>
            </p:sp>
          </p:grpSp>
          <p:sp>
            <p:nvSpPr>
              <p:cNvPr id="39949" name="Text Box 13"/>
              <p:cNvSpPr txBox="1">
                <a:spLocks noChangeArrowheads="1"/>
              </p:cNvSpPr>
              <p:nvPr/>
            </p:nvSpPr>
            <p:spPr bwMode="auto">
              <a:xfrm>
                <a:off x="3833" y="2750"/>
                <a:ext cx="87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>
                    <a:latin typeface="Lucida Sans Unicode" pitchFamily="34" charset="0"/>
                    <a:cs typeface="Lucida Sans Unicode" pitchFamily="34" charset="0"/>
                  </a:rPr>
                  <a:t>©</a:t>
                </a:r>
                <a:r>
                  <a:rPr lang="hu-HU" sz="1000">
                    <a:latin typeface="Lucida Sans Unicode" pitchFamily="34" charset="0"/>
                    <a:cs typeface="Lucida Sans Unicode" pitchFamily="34" charset="0"/>
                  </a:rPr>
                  <a:t> </a:t>
                </a:r>
                <a:r>
                  <a:rPr lang="hu-HU" sz="1000">
                    <a:latin typeface="Lucida Sans Unicode" pitchFamily="34" charset="0"/>
                  </a:rPr>
                  <a:t>Kohidai, L. 2006.</a:t>
                </a:r>
              </a:p>
            </p:txBody>
          </p:sp>
        </p:grpSp>
      </p:grpSp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836613"/>
            <a:ext cx="3095625" cy="2508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3995738" y="1484313"/>
            <a:ext cx="40417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4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Boyden, Stephen</a:t>
            </a:r>
          </a:p>
          <a:p>
            <a:pPr algn="ctr"/>
            <a:r>
              <a:rPr lang="hu-HU" sz="16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John Curtin School of Medical Research</a:t>
            </a:r>
          </a:p>
          <a:p>
            <a:pPr algn="ctr"/>
            <a:r>
              <a:rPr lang="hu-HU" sz="16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Australian National University</a:t>
            </a:r>
          </a:p>
        </p:txBody>
      </p:sp>
      <p:pic>
        <p:nvPicPr>
          <p:cNvPr id="3995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221163"/>
            <a:ext cx="2592387" cy="2393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4600" y="3030538"/>
            <a:ext cx="104775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5651500" y="23495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i="1"/>
              <a:t>1962</a:t>
            </a: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3563938" y="6021388"/>
            <a:ext cx="5153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FF3300"/>
                </a:solidFill>
              </a:rPr>
              <a:t>Fontos:</a:t>
            </a:r>
            <a:r>
              <a:rPr lang="hu-HU" sz="1600"/>
              <a:t> a légbuborékok eltávolítása, ezek gátolhatják</a:t>
            </a:r>
          </a:p>
          <a:p>
            <a:r>
              <a:rPr lang="hu-HU" sz="1600"/>
              <a:t>a sejtek átvándorlását, illetve aerotaxist idézhetnek elő.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3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EM"/>
          <p:cNvPicPr>
            <a:picLocks noChangeAspect="1" noChangeArrowheads="1"/>
          </p:cNvPicPr>
          <p:nvPr/>
        </p:nvPicPr>
        <p:blipFill>
          <a:blip r:embed="rId3" cstate="print"/>
          <a:srcRect t="28035" b="26932"/>
          <a:stretch>
            <a:fillRect/>
          </a:stretch>
        </p:blipFill>
        <p:spPr bwMode="auto">
          <a:xfrm>
            <a:off x="431800" y="2030413"/>
            <a:ext cx="8280400" cy="2797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152400" y="836613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355725" y="0"/>
            <a:ext cx="64325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hu-HU" sz="2500" b="1">
                <a:solidFill>
                  <a:srgbClr val="993333"/>
                </a:solidFill>
              </a:rPr>
              <a:t>A transzendoteliális migráció mérésének </a:t>
            </a:r>
          </a:p>
          <a:p>
            <a:pPr algn="ctr"/>
            <a:r>
              <a:rPr lang="hu-HU" sz="2500" b="1">
                <a:solidFill>
                  <a:srgbClr val="993333"/>
                </a:solidFill>
              </a:rPr>
              <a:t>direkt és reverz módja.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wound"/>
          <p:cNvPicPr>
            <a:picLocks noChangeAspect="1" noChangeArrowheads="1"/>
          </p:cNvPicPr>
          <p:nvPr/>
        </p:nvPicPr>
        <p:blipFill>
          <a:blip r:embed="rId3" cstate="print"/>
          <a:srcRect l="15962" t="15941" r="14117" b="12271"/>
          <a:stretch>
            <a:fillRect/>
          </a:stretch>
        </p:blipFill>
        <p:spPr bwMode="auto">
          <a:xfrm>
            <a:off x="863600" y="836613"/>
            <a:ext cx="7416800" cy="5710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486025" y="0"/>
            <a:ext cx="41703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500" b="1">
                <a:solidFill>
                  <a:srgbClr val="993333"/>
                </a:solidFill>
              </a:rPr>
              <a:t>„Wound-healing” technika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8613"/>
            <a:ext cx="8229600" cy="1143001"/>
          </a:xfrm>
        </p:spPr>
        <p:txBody>
          <a:bodyPr/>
          <a:lstStyle/>
          <a:p>
            <a:r>
              <a:rPr lang="hu-HU" sz="2900" b="1">
                <a:solidFill>
                  <a:srgbClr val="993333"/>
                </a:solidFill>
              </a:rPr>
              <a:t>A kemotaxis definiciója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812800" y="1196975"/>
            <a:ext cx="77628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>
                <a:latin typeface="Comic Sans MS" pitchFamily="66" charset="0"/>
              </a:rPr>
              <a:t> </a:t>
            </a: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A kemotaxis sejtek olyan mozgásjelensége, melyet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SzPct val="140000"/>
              <a:buFont typeface="Wingdings" pitchFamily="2" charset="2"/>
              <a:buNone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 a környezetükben </a:t>
            </a:r>
            <a:r>
              <a:rPr lang="hu-HU" sz="20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oldott állapotban</a:t>
            </a: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található molekulák</a:t>
            </a:r>
          </a:p>
          <a:p>
            <a:pPr>
              <a:lnSpc>
                <a:spcPct val="200000"/>
              </a:lnSpc>
              <a:buClr>
                <a:srgbClr val="FF9900"/>
              </a:buClr>
              <a:buSzPct val="140000"/>
              <a:buFont typeface="Wingdings" pitchFamily="2" charset="2"/>
              <a:buNone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 váltanak ki.</a:t>
            </a:r>
          </a:p>
          <a:p>
            <a:pPr>
              <a:lnSpc>
                <a:spcPct val="200000"/>
              </a:lnSpc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endParaRPr lang="hu-HU" sz="200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  <a:p>
            <a:pPr>
              <a:lnSpc>
                <a:spcPct val="200000"/>
              </a:lnSpc>
              <a:buClr>
                <a:srgbClr val="FF9900"/>
              </a:buClr>
              <a:buSzPct val="140000"/>
              <a:buFont typeface="Wingdings" pitchFamily="2" charset="2"/>
              <a:buChar char="§"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E mozgás jellemző tulajdonsága, hogy </a:t>
            </a:r>
            <a:r>
              <a:rPr lang="hu-HU" sz="20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vektoriális</a:t>
            </a: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jellegű,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SzPct val="140000"/>
              <a:buFont typeface="Wingdings" pitchFamily="2" charset="2"/>
              <a:buNone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  tehát az adott anyag által kialakított </a:t>
            </a:r>
            <a:r>
              <a:rPr lang="hu-HU" sz="20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koncentráció-gradiens</a:t>
            </a:r>
          </a:p>
          <a:p>
            <a:pPr>
              <a:lnSpc>
                <a:spcPct val="200000"/>
              </a:lnSpc>
              <a:buClr>
                <a:srgbClr val="FF9900"/>
              </a:buClr>
              <a:buSzPct val="140000"/>
              <a:buFont typeface="Wingdings" pitchFamily="2" charset="2"/>
              <a:buNone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  mentén valósul meg.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endParaRPr lang="hu-HU" sz="200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8613"/>
            <a:ext cx="8229600" cy="1143001"/>
          </a:xfrm>
        </p:spPr>
        <p:txBody>
          <a:bodyPr/>
          <a:lstStyle/>
          <a:p>
            <a:r>
              <a:rPr lang="hu-HU" sz="2900" b="1">
                <a:solidFill>
                  <a:srgbClr val="993333"/>
                </a:solidFill>
              </a:rPr>
              <a:t>Kemotaxis biológiai jelentősége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930275" y="1700213"/>
            <a:ext cx="72818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000">
                <a:latin typeface="Comic Sans MS" pitchFamily="66" charset="0"/>
              </a:rPr>
              <a:t> </a:t>
            </a: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Táplálék molekulák megkülönböztetése/megközelítése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Biológiailag ártalmas anyagok elkerülése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Petesejt-hímivarsejt egymásra találása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Szöveti átalakulási folyamatok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Soksejtű szervezetek immunreakciói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Tumorok növekedése, áttétképződés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104900" y="1143000"/>
            <a:ext cx="6972300" cy="2000250"/>
            <a:chOff x="696" y="720"/>
            <a:chExt cx="4392" cy="1260"/>
          </a:xfrm>
        </p:grpSpPr>
        <p:sp>
          <p:nvSpPr>
            <p:cNvPr id="9219" name="Rectangle 3"/>
            <p:cNvSpPr>
              <a:spLocks noChangeArrowheads="1"/>
            </p:cNvSpPr>
            <p:nvPr/>
          </p:nvSpPr>
          <p:spPr bwMode="auto">
            <a:xfrm>
              <a:off x="696" y="1908"/>
              <a:ext cx="4392" cy="72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9220" name="Group 4"/>
            <p:cNvGrpSpPr>
              <a:grpSpLocks/>
            </p:cNvGrpSpPr>
            <p:nvPr/>
          </p:nvGrpSpPr>
          <p:grpSpPr bwMode="auto">
            <a:xfrm>
              <a:off x="2040" y="1032"/>
              <a:ext cx="3048" cy="864"/>
              <a:chOff x="1908" y="1008"/>
              <a:chExt cx="3048" cy="1848"/>
            </a:xfrm>
          </p:grpSpPr>
          <p:sp>
            <p:nvSpPr>
              <p:cNvPr id="9221" name="Rectangle 5"/>
              <p:cNvSpPr>
                <a:spLocks noChangeArrowheads="1"/>
              </p:cNvSpPr>
              <p:nvPr/>
            </p:nvSpPr>
            <p:spPr bwMode="auto">
              <a:xfrm>
                <a:off x="1908" y="1008"/>
                <a:ext cx="348" cy="18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22" name="Rectangle 6"/>
              <p:cNvSpPr>
                <a:spLocks noChangeArrowheads="1"/>
              </p:cNvSpPr>
              <p:nvPr/>
            </p:nvSpPr>
            <p:spPr bwMode="auto">
              <a:xfrm>
                <a:off x="3600" y="1008"/>
                <a:ext cx="348" cy="184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23" name="Rectangle 7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348" cy="184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24" name="Rectangle 8"/>
              <p:cNvSpPr>
                <a:spLocks noChangeArrowheads="1"/>
              </p:cNvSpPr>
              <p:nvPr/>
            </p:nvSpPr>
            <p:spPr bwMode="auto">
              <a:xfrm>
                <a:off x="2256" y="1008"/>
                <a:ext cx="348" cy="184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25" name="Rectangle 9"/>
              <p:cNvSpPr>
                <a:spLocks noChangeArrowheads="1"/>
              </p:cNvSpPr>
              <p:nvPr/>
            </p:nvSpPr>
            <p:spPr bwMode="auto">
              <a:xfrm>
                <a:off x="2592" y="1008"/>
                <a:ext cx="348" cy="1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26" name="Rectangle 10"/>
              <p:cNvSpPr>
                <a:spLocks noChangeArrowheads="1"/>
              </p:cNvSpPr>
              <p:nvPr/>
            </p:nvSpPr>
            <p:spPr bwMode="auto">
              <a:xfrm>
                <a:off x="2928" y="1008"/>
                <a:ext cx="348" cy="1848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27" name="Rectangle 11"/>
              <p:cNvSpPr>
                <a:spLocks noChangeArrowheads="1"/>
              </p:cNvSpPr>
              <p:nvPr/>
            </p:nvSpPr>
            <p:spPr bwMode="auto">
              <a:xfrm>
                <a:off x="4272" y="1008"/>
                <a:ext cx="348" cy="184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28" name="Rectangle 12"/>
              <p:cNvSpPr>
                <a:spLocks noChangeArrowheads="1"/>
              </p:cNvSpPr>
              <p:nvPr/>
            </p:nvSpPr>
            <p:spPr bwMode="auto">
              <a:xfrm>
                <a:off x="3936" y="1008"/>
                <a:ext cx="348" cy="1848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29" name="Rectangle 13"/>
              <p:cNvSpPr>
                <a:spLocks noChangeArrowheads="1"/>
              </p:cNvSpPr>
              <p:nvPr/>
            </p:nvSpPr>
            <p:spPr bwMode="auto">
              <a:xfrm>
                <a:off x="4608" y="1008"/>
                <a:ext cx="348" cy="1848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9230" name="Group 14"/>
            <p:cNvGrpSpPr>
              <a:grpSpLocks/>
            </p:cNvGrpSpPr>
            <p:nvPr/>
          </p:nvGrpSpPr>
          <p:grpSpPr bwMode="auto">
            <a:xfrm flipH="1">
              <a:off x="990" y="1372"/>
              <a:ext cx="1379" cy="591"/>
              <a:chOff x="238" y="2256"/>
              <a:chExt cx="1379" cy="591"/>
            </a:xfrm>
          </p:grpSpPr>
          <p:sp>
            <p:nvSpPr>
              <p:cNvPr id="9231" name="Freeform 15"/>
              <p:cNvSpPr>
                <a:spLocks/>
              </p:cNvSpPr>
              <p:nvPr/>
            </p:nvSpPr>
            <p:spPr bwMode="auto">
              <a:xfrm>
                <a:off x="238" y="2256"/>
                <a:ext cx="1379" cy="591"/>
              </a:xfrm>
              <a:custGeom>
                <a:avLst/>
                <a:gdLst/>
                <a:ahLst/>
                <a:cxnLst>
                  <a:cxn ang="0">
                    <a:pos x="158" y="240"/>
                  </a:cxn>
                  <a:cxn ang="0">
                    <a:pos x="458" y="228"/>
                  </a:cxn>
                  <a:cxn ang="0">
                    <a:pos x="470" y="192"/>
                  </a:cxn>
                  <a:cxn ang="0">
                    <a:pos x="578" y="120"/>
                  </a:cxn>
                  <a:cxn ang="0">
                    <a:pos x="590" y="84"/>
                  </a:cxn>
                  <a:cxn ang="0">
                    <a:pos x="638" y="72"/>
                  </a:cxn>
                  <a:cxn ang="0">
                    <a:pos x="710" y="24"/>
                  </a:cxn>
                  <a:cxn ang="0">
                    <a:pos x="746" y="0"/>
                  </a:cxn>
                  <a:cxn ang="0">
                    <a:pos x="890" y="36"/>
                  </a:cxn>
                  <a:cxn ang="0">
                    <a:pos x="1070" y="144"/>
                  </a:cxn>
                  <a:cxn ang="0">
                    <a:pos x="1106" y="180"/>
                  </a:cxn>
                  <a:cxn ang="0">
                    <a:pos x="1178" y="204"/>
                  </a:cxn>
                  <a:cxn ang="0">
                    <a:pos x="1238" y="252"/>
                  </a:cxn>
                  <a:cxn ang="0">
                    <a:pos x="1346" y="324"/>
                  </a:cxn>
                  <a:cxn ang="0">
                    <a:pos x="1370" y="396"/>
                  </a:cxn>
                  <a:cxn ang="0">
                    <a:pos x="1298" y="444"/>
                  </a:cxn>
                  <a:cxn ang="0">
                    <a:pos x="1226" y="468"/>
                  </a:cxn>
                  <a:cxn ang="0">
                    <a:pos x="1118" y="528"/>
                  </a:cxn>
                  <a:cxn ang="0">
                    <a:pos x="1034" y="552"/>
                  </a:cxn>
                  <a:cxn ang="0">
                    <a:pos x="854" y="504"/>
                  </a:cxn>
                  <a:cxn ang="0">
                    <a:pos x="746" y="444"/>
                  </a:cxn>
                  <a:cxn ang="0">
                    <a:pos x="626" y="480"/>
                  </a:cxn>
                  <a:cxn ang="0">
                    <a:pos x="554" y="516"/>
                  </a:cxn>
                  <a:cxn ang="0">
                    <a:pos x="374" y="552"/>
                  </a:cxn>
                  <a:cxn ang="0">
                    <a:pos x="230" y="492"/>
                  </a:cxn>
                  <a:cxn ang="0">
                    <a:pos x="194" y="468"/>
                  </a:cxn>
                  <a:cxn ang="0">
                    <a:pos x="62" y="420"/>
                  </a:cxn>
                  <a:cxn ang="0">
                    <a:pos x="50" y="300"/>
                  </a:cxn>
                  <a:cxn ang="0">
                    <a:pos x="158" y="240"/>
                  </a:cxn>
                </a:cxnLst>
                <a:rect l="0" t="0" r="r" b="b"/>
                <a:pathLst>
                  <a:path w="1379" h="591">
                    <a:moveTo>
                      <a:pt x="158" y="240"/>
                    </a:moveTo>
                    <a:cubicBezTo>
                      <a:pt x="258" y="236"/>
                      <a:pt x="359" y="243"/>
                      <a:pt x="458" y="228"/>
                    </a:cubicBezTo>
                    <a:cubicBezTo>
                      <a:pt x="471" y="226"/>
                      <a:pt x="461" y="201"/>
                      <a:pt x="470" y="192"/>
                    </a:cubicBezTo>
                    <a:cubicBezTo>
                      <a:pt x="501" y="161"/>
                      <a:pt x="544" y="147"/>
                      <a:pt x="578" y="120"/>
                    </a:cubicBezTo>
                    <a:cubicBezTo>
                      <a:pt x="582" y="108"/>
                      <a:pt x="580" y="92"/>
                      <a:pt x="590" y="84"/>
                    </a:cubicBezTo>
                    <a:cubicBezTo>
                      <a:pt x="603" y="74"/>
                      <a:pt x="623" y="79"/>
                      <a:pt x="638" y="72"/>
                    </a:cubicBezTo>
                    <a:cubicBezTo>
                      <a:pt x="664" y="59"/>
                      <a:pt x="686" y="40"/>
                      <a:pt x="710" y="24"/>
                    </a:cubicBezTo>
                    <a:cubicBezTo>
                      <a:pt x="722" y="16"/>
                      <a:pt x="746" y="0"/>
                      <a:pt x="746" y="0"/>
                    </a:cubicBezTo>
                    <a:cubicBezTo>
                      <a:pt x="782" y="6"/>
                      <a:pt x="858" y="15"/>
                      <a:pt x="890" y="36"/>
                    </a:cubicBezTo>
                    <a:cubicBezTo>
                      <a:pt x="948" y="75"/>
                      <a:pt x="1003" y="122"/>
                      <a:pt x="1070" y="144"/>
                    </a:cubicBezTo>
                    <a:cubicBezTo>
                      <a:pt x="1082" y="156"/>
                      <a:pt x="1091" y="172"/>
                      <a:pt x="1106" y="180"/>
                    </a:cubicBezTo>
                    <a:cubicBezTo>
                      <a:pt x="1128" y="192"/>
                      <a:pt x="1178" y="204"/>
                      <a:pt x="1178" y="204"/>
                    </a:cubicBezTo>
                    <a:cubicBezTo>
                      <a:pt x="1232" y="285"/>
                      <a:pt x="1168" y="206"/>
                      <a:pt x="1238" y="252"/>
                    </a:cubicBezTo>
                    <a:cubicBezTo>
                      <a:pt x="1284" y="283"/>
                      <a:pt x="1289" y="305"/>
                      <a:pt x="1346" y="324"/>
                    </a:cubicBezTo>
                    <a:cubicBezTo>
                      <a:pt x="1354" y="348"/>
                      <a:pt x="1362" y="372"/>
                      <a:pt x="1370" y="396"/>
                    </a:cubicBezTo>
                    <a:cubicBezTo>
                      <a:pt x="1379" y="423"/>
                      <a:pt x="1322" y="428"/>
                      <a:pt x="1298" y="444"/>
                    </a:cubicBezTo>
                    <a:cubicBezTo>
                      <a:pt x="1277" y="458"/>
                      <a:pt x="1250" y="460"/>
                      <a:pt x="1226" y="468"/>
                    </a:cubicBezTo>
                    <a:cubicBezTo>
                      <a:pt x="1190" y="480"/>
                      <a:pt x="1153" y="513"/>
                      <a:pt x="1118" y="528"/>
                    </a:cubicBezTo>
                    <a:cubicBezTo>
                      <a:pt x="1091" y="539"/>
                      <a:pt x="1062" y="543"/>
                      <a:pt x="1034" y="552"/>
                    </a:cubicBezTo>
                    <a:cubicBezTo>
                      <a:pt x="925" y="534"/>
                      <a:pt x="985" y="548"/>
                      <a:pt x="854" y="504"/>
                    </a:cubicBezTo>
                    <a:cubicBezTo>
                      <a:pt x="815" y="491"/>
                      <a:pt x="785" y="457"/>
                      <a:pt x="746" y="444"/>
                    </a:cubicBezTo>
                    <a:cubicBezTo>
                      <a:pt x="719" y="451"/>
                      <a:pt x="644" y="468"/>
                      <a:pt x="626" y="480"/>
                    </a:cubicBezTo>
                    <a:cubicBezTo>
                      <a:pt x="579" y="511"/>
                      <a:pt x="604" y="499"/>
                      <a:pt x="554" y="516"/>
                    </a:cubicBezTo>
                    <a:cubicBezTo>
                      <a:pt x="504" y="591"/>
                      <a:pt x="463" y="562"/>
                      <a:pt x="374" y="552"/>
                    </a:cubicBezTo>
                    <a:cubicBezTo>
                      <a:pt x="321" y="534"/>
                      <a:pt x="279" y="516"/>
                      <a:pt x="230" y="492"/>
                    </a:cubicBezTo>
                    <a:cubicBezTo>
                      <a:pt x="217" y="486"/>
                      <a:pt x="208" y="473"/>
                      <a:pt x="194" y="468"/>
                    </a:cubicBezTo>
                    <a:cubicBezTo>
                      <a:pt x="140" y="448"/>
                      <a:pt x="110" y="452"/>
                      <a:pt x="62" y="420"/>
                    </a:cubicBezTo>
                    <a:cubicBezTo>
                      <a:pt x="45" y="387"/>
                      <a:pt x="0" y="331"/>
                      <a:pt x="50" y="300"/>
                    </a:cubicBezTo>
                    <a:cubicBezTo>
                      <a:pt x="68" y="288"/>
                      <a:pt x="158" y="280"/>
                      <a:pt x="158" y="240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32" name="Oval 16"/>
              <p:cNvSpPr>
                <a:spLocks noChangeArrowheads="1"/>
              </p:cNvSpPr>
              <p:nvPr/>
            </p:nvSpPr>
            <p:spPr bwMode="auto">
              <a:xfrm>
                <a:off x="816" y="2448"/>
                <a:ext cx="336" cy="192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9233" name="AutoShape 17"/>
            <p:cNvSpPr>
              <a:spLocks noChangeArrowheads="1"/>
            </p:cNvSpPr>
            <p:nvPr/>
          </p:nvSpPr>
          <p:spPr bwMode="auto">
            <a:xfrm>
              <a:off x="1596" y="720"/>
              <a:ext cx="672" cy="360"/>
            </a:xfrm>
            <a:prstGeom prst="rightArrow">
              <a:avLst>
                <a:gd name="adj1" fmla="val 50000"/>
                <a:gd name="adj2" fmla="val 4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260725" y="663575"/>
            <a:ext cx="5067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>
                <a:solidFill>
                  <a:srgbClr val="FF3300"/>
                </a:solidFill>
                <a:latin typeface="Comic Sans MS" pitchFamily="66" charset="0"/>
              </a:rPr>
              <a:t>Kemoattraktáns</a:t>
            </a:r>
            <a:r>
              <a:rPr lang="hu-HU" sz="2800">
                <a:solidFill>
                  <a:schemeClr val="accent2"/>
                </a:solidFill>
                <a:latin typeface="Comic Sans MS" pitchFamily="66" charset="0"/>
              </a:rPr>
              <a:t> anyag hatása</a:t>
            </a:r>
            <a:endParaRPr lang="en-GB" sz="2800">
              <a:solidFill>
                <a:schemeClr val="accent2"/>
              </a:solidFill>
              <a:latin typeface="Comic Sans MS" pitchFamily="66" charset="0"/>
            </a:endParaRPr>
          </a:p>
        </p:txBody>
      </p:sp>
      <p:grpSp>
        <p:nvGrpSpPr>
          <p:cNvPr id="9235" name="Group 19"/>
          <p:cNvGrpSpPr>
            <a:grpSpLocks/>
          </p:cNvGrpSpPr>
          <p:nvPr/>
        </p:nvGrpSpPr>
        <p:grpSpPr bwMode="auto">
          <a:xfrm>
            <a:off x="981075" y="3684588"/>
            <a:ext cx="7077075" cy="2163762"/>
            <a:chOff x="618" y="2321"/>
            <a:chExt cx="4458" cy="1363"/>
          </a:xfrm>
        </p:grpSpPr>
        <p:grpSp>
          <p:nvGrpSpPr>
            <p:cNvPr id="9236" name="Group 20"/>
            <p:cNvGrpSpPr>
              <a:grpSpLocks/>
            </p:cNvGrpSpPr>
            <p:nvPr/>
          </p:nvGrpSpPr>
          <p:grpSpPr bwMode="auto">
            <a:xfrm>
              <a:off x="618" y="2640"/>
              <a:ext cx="4458" cy="1044"/>
              <a:chOff x="618" y="2640"/>
              <a:chExt cx="4458" cy="1044"/>
            </a:xfrm>
          </p:grpSpPr>
          <p:sp>
            <p:nvSpPr>
              <p:cNvPr id="9237" name="Rectangle 21"/>
              <p:cNvSpPr>
                <a:spLocks noChangeArrowheads="1"/>
              </p:cNvSpPr>
              <p:nvPr/>
            </p:nvSpPr>
            <p:spPr bwMode="auto">
              <a:xfrm>
                <a:off x="684" y="3612"/>
                <a:ext cx="439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9238" name="Group 22"/>
              <p:cNvGrpSpPr>
                <a:grpSpLocks/>
              </p:cNvGrpSpPr>
              <p:nvPr/>
            </p:nvGrpSpPr>
            <p:grpSpPr bwMode="auto">
              <a:xfrm>
                <a:off x="1980" y="2748"/>
                <a:ext cx="3048" cy="864"/>
                <a:chOff x="1908" y="1008"/>
                <a:chExt cx="3048" cy="1848"/>
              </a:xfrm>
            </p:grpSpPr>
            <p:sp>
              <p:nvSpPr>
                <p:cNvPr id="9239" name="Rectangle 23"/>
                <p:cNvSpPr>
                  <a:spLocks noChangeArrowheads="1"/>
                </p:cNvSpPr>
                <p:nvPr/>
              </p:nvSpPr>
              <p:spPr bwMode="auto">
                <a:xfrm>
                  <a:off x="1908" y="1008"/>
                  <a:ext cx="348" cy="18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9240" name="Rectangle 24"/>
                <p:cNvSpPr>
                  <a:spLocks noChangeArrowheads="1"/>
                </p:cNvSpPr>
                <p:nvPr/>
              </p:nvSpPr>
              <p:spPr bwMode="auto">
                <a:xfrm>
                  <a:off x="3600" y="1008"/>
                  <a:ext cx="348" cy="1848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9241" name="Rectangle 25"/>
                <p:cNvSpPr>
                  <a:spLocks noChangeArrowheads="1"/>
                </p:cNvSpPr>
                <p:nvPr/>
              </p:nvSpPr>
              <p:spPr bwMode="auto">
                <a:xfrm>
                  <a:off x="3264" y="1008"/>
                  <a:ext cx="348" cy="18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9242" name="Rectangle 26"/>
                <p:cNvSpPr>
                  <a:spLocks noChangeArrowheads="1"/>
                </p:cNvSpPr>
                <p:nvPr/>
              </p:nvSpPr>
              <p:spPr bwMode="auto">
                <a:xfrm>
                  <a:off x="2256" y="1008"/>
                  <a:ext cx="348" cy="1848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9243" name="Rectangle 27"/>
                <p:cNvSpPr>
                  <a:spLocks noChangeArrowheads="1"/>
                </p:cNvSpPr>
                <p:nvPr/>
              </p:nvSpPr>
              <p:spPr bwMode="auto">
                <a:xfrm>
                  <a:off x="2592" y="1008"/>
                  <a:ext cx="348" cy="18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9244" name="Rectangle 28"/>
                <p:cNvSpPr>
                  <a:spLocks noChangeArrowheads="1"/>
                </p:cNvSpPr>
                <p:nvPr/>
              </p:nvSpPr>
              <p:spPr bwMode="auto">
                <a:xfrm>
                  <a:off x="2928" y="1008"/>
                  <a:ext cx="348" cy="18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9245" name="Rectangle 29"/>
                <p:cNvSpPr>
                  <a:spLocks noChangeArrowheads="1"/>
                </p:cNvSpPr>
                <p:nvPr/>
              </p:nvSpPr>
              <p:spPr bwMode="auto">
                <a:xfrm>
                  <a:off x="4272" y="1008"/>
                  <a:ext cx="348" cy="18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9246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1008"/>
                  <a:ext cx="348" cy="1848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9247" name="Rectangle 31"/>
                <p:cNvSpPr>
                  <a:spLocks noChangeArrowheads="1"/>
                </p:cNvSpPr>
                <p:nvPr/>
              </p:nvSpPr>
              <p:spPr bwMode="auto">
                <a:xfrm>
                  <a:off x="4608" y="1008"/>
                  <a:ext cx="348" cy="1848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9248" name="Group 32"/>
              <p:cNvGrpSpPr>
                <a:grpSpLocks/>
              </p:cNvGrpSpPr>
              <p:nvPr/>
            </p:nvGrpSpPr>
            <p:grpSpPr bwMode="auto">
              <a:xfrm>
                <a:off x="618" y="3064"/>
                <a:ext cx="1379" cy="591"/>
                <a:chOff x="238" y="2256"/>
                <a:chExt cx="1379" cy="591"/>
              </a:xfrm>
            </p:grpSpPr>
            <p:sp>
              <p:nvSpPr>
                <p:cNvPr id="9249" name="Freeform 33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50" name="Oval 34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9251" name="AutoShape 35"/>
              <p:cNvSpPr>
                <a:spLocks noChangeArrowheads="1"/>
              </p:cNvSpPr>
              <p:nvPr/>
            </p:nvSpPr>
            <p:spPr bwMode="auto">
              <a:xfrm flipH="1">
                <a:off x="1092" y="2640"/>
                <a:ext cx="672" cy="360"/>
              </a:xfrm>
              <a:prstGeom prst="rightArrow">
                <a:avLst>
                  <a:gd name="adj1" fmla="val 50000"/>
                  <a:gd name="adj2" fmla="val 4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9252" name="Rectangle 36"/>
            <p:cNvSpPr>
              <a:spLocks noChangeArrowheads="1"/>
            </p:cNvSpPr>
            <p:nvPr/>
          </p:nvSpPr>
          <p:spPr bwMode="auto">
            <a:xfrm>
              <a:off x="1848" y="2321"/>
              <a:ext cx="301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800">
                  <a:solidFill>
                    <a:srgbClr val="0000FF"/>
                  </a:solidFill>
                  <a:latin typeface="Comic Sans MS" pitchFamily="66" charset="0"/>
                </a:rPr>
                <a:t>Kemorepellens</a:t>
              </a:r>
              <a:r>
                <a:rPr lang="hu-HU" sz="2800">
                  <a:solidFill>
                    <a:schemeClr val="accent2"/>
                  </a:solidFill>
                  <a:latin typeface="Comic Sans MS" pitchFamily="66" charset="0"/>
                </a:rPr>
                <a:t> anyag hatása</a:t>
              </a:r>
              <a:endParaRPr lang="en-GB" sz="2800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</p:grpSp>
      <p:sp>
        <p:nvSpPr>
          <p:cNvPr id="9253" name="Line 37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1420813" y="0"/>
            <a:ext cx="63007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>
                <a:solidFill>
                  <a:srgbClr val="993333"/>
                </a:solidFill>
              </a:rPr>
              <a:t>Kemotaxist kiváltó anyagok hatása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>
                <a:solidFill>
                  <a:srgbClr val="993333"/>
                </a:solidFill>
              </a:rPr>
              <a:t>Migráció típusai </a:t>
            </a:r>
            <a:endParaRPr lang="en-US" sz="2900" b="1">
              <a:solidFill>
                <a:srgbClr val="993333"/>
              </a:solidFill>
            </a:endParaRPr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277813" y="981075"/>
            <a:ext cx="8675687" cy="5589588"/>
            <a:chOff x="295" y="799"/>
            <a:chExt cx="5465" cy="3521"/>
          </a:xfrm>
        </p:grpSpPr>
        <p:graphicFrame>
          <p:nvGraphicFramePr>
            <p:cNvPr id="11269" name="Object 5"/>
            <p:cNvGraphicFramePr>
              <a:graphicFrameLocks noChangeAspect="1"/>
            </p:cNvGraphicFramePr>
            <p:nvPr/>
          </p:nvGraphicFramePr>
          <p:xfrm>
            <a:off x="295" y="799"/>
            <a:ext cx="5465" cy="3521"/>
          </p:xfrm>
          <a:graphic>
            <a:graphicData uri="http://schemas.openxmlformats.org/presentationml/2006/ole">
              <p:oleObj spid="_x0000_s11269" name="Bitkép" r:id="rId4" imgW="9142857" imgH="6857143" progId="Paint.Picture">
                <p:embed/>
              </p:oleObj>
            </a:graphicData>
          </a:graphic>
        </p:graphicFrame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487" y="881"/>
              <a:ext cx="1119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 b="1">
                  <a:latin typeface="Lucida Sans Unicode" pitchFamily="34" charset="0"/>
                </a:rPr>
                <a:t>Kemotaxis</a:t>
              </a:r>
            </a:p>
            <a:p>
              <a:r>
                <a:rPr lang="hu-HU" sz="2000" b="1">
                  <a:latin typeface="Lucida Sans Unicode" pitchFamily="34" charset="0"/>
                </a:rPr>
                <a:t>(vektoriális)</a:t>
              </a:r>
            </a:p>
          </p:txBody>
        </p:sp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487" y="2707"/>
              <a:ext cx="1119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 b="1">
                  <a:latin typeface="Lucida Sans Unicode" pitchFamily="34" charset="0"/>
                </a:rPr>
                <a:t>Haptotaxis</a:t>
              </a:r>
            </a:p>
          </p:txBody>
        </p:sp>
        <p:sp>
          <p:nvSpPr>
            <p:cNvPr id="11272" name="Text Box 8"/>
            <p:cNvSpPr txBox="1">
              <a:spLocks noChangeArrowheads="1"/>
            </p:cNvSpPr>
            <p:nvPr/>
          </p:nvSpPr>
          <p:spPr bwMode="auto">
            <a:xfrm>
              <a:off x="2553" y="1830"/>
              <a:ext cx="1119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hu-HU" sz="2000" b="1">
                  <a:latin typeface="Lucida Sans Unicode" pitchFamily="34" charset="0"/>
                </a:rPr>
                <a:t>Kemokinezis</a:t>
              </a:r>
            </a:p>
            <a:p>
              <a:pPr algn="ctr"/>
              <a:r>
                <a:rPr lang="hu-HU" sz="2000" b="1">
                  <a:latin typeface="Lucida Sans Unicode" pitchFamily="34" charset="0"/>
                </a:rPr>
                <a:t>(random)</a:t>
              </a:r>
            </a:p>
          </p:txBody>
        </p:sp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>
              <a:off x="2812" y="2226"/>
              <a:ext cx="689" cy="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3501" y="1043"/>
              <a:ext cx="2065" cy="5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275" name="Text Box 11"/>
            <p:cNvSpPr txBox="1">
              <a:spLocks noChangeArrowheads="1"/>
            </p:cNvSpPr>
            <p:nvPr/>
          </p:nvSpPr>
          <p:spPr bwMode="auto">
            <a:xfrm>
              <a:off x="1649" y="1302"/>
              <a:ext cx="1464" cy="3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CC00"/>
              </a:solidFill>
              <a:prstDash val="dash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1600">
                  <a:latin typeface="Lucida Sans Unicode" pitchFamily="34" charset="0"/>
                </a:rPr>
                <a:t>Kemoattraktánst fluid fázisban oldva</a:t>
              </a:r>
            </a:p>
          </p:txBody>
        </p:sp>
        <p:sp>
          <p:nvSpPr>
            <p:cNvPr id="11276" name="Text Box 12"/>
            <p:cNvSpPr txBox="1">
              <a:spLocks noChangeArrowheads="1"/>
            </p:cNvSpPr>
            <p:nvPr/>
          </p:nvSpPr>
          <p:spPr bwMode="auto">
            <a:xfrm>
              <a:off x="3889" y="2263"/>
              <a:ext cx="1462" cy="3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CC00"/>
              </a:solidFill>
              <a:prstDash val="dash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1600">
                  <a:latin typeface="Lucida Sans Unicode" pitchFamily="34" charset="0"/>
                </a:rPr>
                <a:t>Kemoattraktánst fluid fázisban oldva</a:t>
              </a:r>
            </a:p>
          </p:txBody>
        </p:sp>
        <p:sp>
          <p:nvSpPr>
            <p:cNvPr id="11277" name="Text Box 13"/>
            <p:cNvSpPr txBox="1">
              <a:spLocks noChangeArrowheads="1"/>
            </p:cNvSpPr>
            <p:nvPr/>
          </p:nvSpPr>
          <p:spPr bwMode="auto">
            <a:xfrm>
              <a:off x="2253" y="2818"/>
              <a:ext cx="1419" cy="3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1600">
                  <a:latin typeface="Lucida Sans Unicode" pitchFamily="34" charset="0"/>
                </a:rPr>
                <a:t>Kemoattraktánst felszínhez kötötten</a:t>
              </a:r>
            </a:p>
          </p:txBody>
        </p:sp>
        <p:sp>
          <p:nvSpPr>
            <p:cNvPr id="11278" name="Text Box 14"/>
            <p:cNvSpPr txBox="1">
              <a:spLocks noChangeArrowheads="1"/>
            </p:cNvSpPr>
            <p:nvPr/>
          </p:nvSpPr>
          <p:spPr bwMode="auto">
            <a:xfrm>
              <a:off x="2511" y="3373"/>
              <a:ext cx="1119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 b="1">
                  <a:latin typeface="Lucida Sans Unicode" pitchFamily="34" charset="0"/>
                </a:rPr>
                <a:t>Nekrotaxis</a:t>
              </a:r>
            </a:p>
          </p:txBody>
        </p:sp>
        <p:sp>
          <p:nvSpPr>
            <p:cNvPr id="11279" name="Text Box 15"/>
            <p:cNvSpPr txBox="1">
              <a:spLocks noChangeArrowheads="1"/>
            </p:cNvSpPr>
            <p:nvPr/>
          </p:nvSpPr>
          <p:spPr bwMode="auto">
            <a:xfrm>
              <a:off x="4138" y="3291"/>
              <a:ext cx="1550" cy="5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1600">
                  <a:latin typeface="Lucida Sans Unicode" pitchFamily="34" charset="0"/>
                </a:rPr>
                <a:t>Nekrotizáló sejtek</a:t>
              </a:r>
            </a:p>
            <a:p>
              <a:r>
                <a:rPr lang="hu-HU" sz="1600">
                  <a:latin typeface="Lucida Sans Unicode" pitchFamily="34" charset="0"/>
                </a:rPr>
                <a:t>+ felszabaduló anyagaik</a:t>
              </a:r>
            </a:p>
          </p:txBody>
        </p:sp>
        <p:sp>
          <p:nvSpPr>
            <p:cNvPr id="11280" name="Text Box 16"/>
            <p:cNvSpPr txBox="1">
              <a:spLocks noChangeArrowheads="1"/>
            </p:cNvSpPr>
            <p:nvPr/>
          </p:nvSpPr>
          <p:spPr bwMode="auto">
            <a:xfrm>
              <a:off x="359" y="4116"/>
              <a:ext cx="113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latin typeface="Lucida Sans Unicode" pitchFamily="34" charset="0"/>
                  <a:cs typeface="Lucida Sans Unicode" pitchFamily="34" charset="0"/>
                </a:rPr>
                <a:t>©</a:t>
              </a:r>
              <a:r>
                <a:rPr lang="hu-HU" sz="1400">
                  <a:latin typeface="Lucida Sans Unicode" pitchFamily="34" charset="0"/>
                  <a:cs typeface="Lucida Sans Unicode" pitchFamily="34" charset="0"/>
                </a:rPr>
                <a:t> Kohidai, L. 2006</a:t>
              </a:r>
              <a:endParaRPr lang="en-US" sz="1400">
                <a:latin typeface="Lucida Sans Unicode" pitchFamily="34" charset="0"/>
                <a:cs typeface="Lucida Sans Unicode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>
                <a:solidFill>
                  <a:srgbClr val="993333"/>
                </a:solidFill>
              </a:rPr>
              <a:t>Kemotaxis kiváltó molekulák </a:t>
            </a:r>
            <a:endParaRPr lang="en-US" sz="2900" b="1">
              <a:solidFill>
                <a:srgbClr val="993333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187450" y="1196975"/>
            <a:ext cx="5176838" cy="2346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hu-HU" sz="2400" b="1">
                <a:latin typeface="Lucida Sans Unicode" pitchFamily="34" charset="0"/>
              </a:rPr>
              <a:t>Professzionális kemoattraktánsok</a:t>
            </a:r>
          </a:p>
          <a:p>
            <a:endParaRPr lang="hu-HU" sz="2400" b="1">
              <a:latin typeface="Lucida Sans Unicode" pitchFamily="34" charset="0"/>
            </a:endParaRPr>
          </a:p>
          <a:p>
            <a:pPr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000" b="1">
                <a:latin typeface="Lucida Sans Unicode" pitchFamily="34" charset="0"/>
              </a:rPr>
              <a:t> N-formil peptidek (FP) </a:t>
            </a:r>
          </a:p>
          <a:p>
            <a:pPr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000" b="1">
                <a:latin typeface="Lucida Sans Unicode" pitchFamily="34" charset="0"/>
              </a:rPr>
              <a:t> kemokinek (CC és CXC családok)</a:t>
            </a:r>
          </a:p>
          <a:p>
            <a:pPr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000" b="1">
                <a:latin typeface="Lucida Sans Unicode" pitchFamily="34" charset="0"/>
              </a:rPr>
              <a:t> arachidonsav termékek</a:t>
            </a:r>
          </a:p>
          <a:p>
            <a:pPr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000" b="1">
                <a:latin typeface="Lucida Sans Unicode" pitchFamily="34" charset="0"/>
              </a:rPr>
              <a:t> feromonok</a:t>
            </a:r>
          </a:p>
          <a:p>
            <a:pPr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000" b="1">
                <a:latin typeface="Lucida Sans Unicode" pitchFamily="34" charset="0"/>
              </a:rPr>
              <a:t> complement 5a, 3a</a:t>
            </a:r>
            <a:endParaRPr lang="en-GB" sz="2000" b="1">
              <a:latin typeface="Lucida Sans Unicode" pitchFamily="34" charset="0"/>
            </a:endParaRPr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1085850" y="4070350"/>
            <a:ext cx="7231063" cy="2101850"/>
            <a:chOff x="684" y="2564"/>
            <a:chExt cx="4555" cy="1324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684" y="2564"/>
              <a:ext cx="4555" cy="1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400" b="1">
                  <a:latin typeface="Lucida Sans Unicode" pitchFamily="34" charset="0"/>
                </a:rPr>
                <a:t>Elsődlegesen nem kemotaktikus </a:t>
              </a:r>
            </a:p>
            <a:p>
              <a:r>
                <a:rPr lang="hu-HU" sz="2400" b="1">
                  <a:latin typeface="Lucida Sans Unicode" pitchFamily="34" charset="0"/>
                </a:rPr>
                <a:t>aktivitású molekulák</a:t>
              </a:r>
            </a:p>
            <a:p>
              <a:endParaRPr lang="hu-HU" sz="2400" b="1">
                <a:latin typeface="Lucida Sans Unicode" pitchFamily="34" charset="0"/>
              </a:endParaRPr>
            </a:p>
            <a:p>
              <a:pPr>
                <a:buClr>
                  <a:srgbClr val="FF6600"/>
                </a:buClr>
                <a:buSzPct val="140000"/>
                <a:buFont typeface="Wingdings" pitchFamily="2" charset="2"/>
                <a:buChar char="§"/>
              </a:pPr>
              <a:r>
                <a:rPr lang="hu-HU" sz="2000" b="1">
                  <a:latin typeface="Lucida Sans Unicode" pitchFamily="34" charset="0"/>
                </a:rPr>
                <a:t> aminosavak</a:t>
              </a:r>
            </a:p>
            <a:p>
              <a:pPr>
                <a:buClr>
                  <a:srgbClr val="FF6600"/>
                </a:buClr>
                <a:buSzPct val="140000"/>
                <a:buFont typeface="Wingdings" pitchFamily="2" charset="2"/>
                <a:buChar char="§"/>
              </a:pPr>
              <a:r>
                <a:rPr lang="hu-HU" sz="2000" b="1">
                  <a:latin typeface="Lucida Sans Unicode" pitchFamily="34" charset="0"/>
                </a:rPr>
                <a:t> oligopeptidek  </a:t>
              </a:r>
            </a:p>
            <a:p>
              <a:pPr>
                <a:buClr>
                  <a:srgbClr val="FF6600"/>
                </a:buClr>
                <a:buSzPct val="140000"/>
                <a:buFont typeface="Wingdings" pitchFamily="2" charset="2"/>
                <a:buChar char="§"/>
              </a:pPr>
              <a:r>
                <a:rPr lang="hu-HU" sz="2000" b="1">
                  <a:latin typeface="Lucida Sans Unicode" pitchFamily="34" charset="0"/>
                </a:rPr>
                <a:t> polipeptid hormonok</a:t>
              </a:r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3011" y="2751"/>
              <a:ext cx="2165" cy="1094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buClr>
                  <a:srgbClr val="FF6600"/>
                </a:buClr>
                <a:buSzPct val="140000"/>
                <a:buFont typeface="Wingdings" pitchFamily="2" charset="2"/>
                <a:buNone/>
              </a:pPr>
              <a:r>
                <a:rPr lang="hu-HU" sz="2400">
                  <a:solidFill>
                    <a:srgbClr val="009999"/>
                  </a:solidFill>
                  <a:latin typeface="Comic Sans MS" pitchFamily="66" charset="0"/>
                </a:rPr>
                <a:t> </a:t>
              </a:r>
            </a:p>
            <a:p>
              <a:pPr>
                <a:buClr>
                  <a:srgbClr val="FF6600"/>
                </a:buClr>
                <a:buSzPct val="140000"/>
                <a:buFont typeface="Wingdings" pitchFamily="2" charset="2"/>
                <a:buNone/>
              </a:pPr>
              <a:r>
                <a:rPr lang="hu-H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 </a:t>
              </a:r>
            </a:p>
            <a:p>
              <a:pPr>
                <a:buClr>
                  <a:srgbClr val="FF6600"/>
                </a:buClr>
                <a:buSzPct val="140000"/>
                <a:buFont typeface="Wingdings" pitchFamily="2" charset="2"/>
                <a:buChar char="§"/>
              </a:pPr>
              <a:r>
                <a:rPr lang="hu-HU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 szteroidok</a:t>
              </a:r>
            </a:p>
            <a:p>
              <a:pPr>
                <a:buClr>
                  <a:srgbClr val="FF6600"/>
                </a:buClr>
                <a:buSzPct val="140000"/>
                <a:buFont typeface="Wingdings" pitchFamily="2" charset="2"/>
                <a:buChar char="§"/>
              </a:pPr>
              <a:r>
                <a:rPr lang="hu-HU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 illó olajok</a:t>
              </a:r>
            </a:p>
            <a:p>
              <a:pPr>
                <a:buClr>
                  <a:srgbClr val="FF6600"/>
                </a:buClr>
                <a:buSzPct val="140000"/>
                <a:buFont typeface="Wingdings" pitchFamily="2" charset="2"/>
                <a:buChar char="§"/>
              </a:pPr>
              <a:r>
                <a:rPr lang="hu-HU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 szintetikus hatóanyagok</a:t>
              </a:r>
              <a:endParaRPr lang="en-GB" sz="2000" b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e image “http://www-ermm.cbcu.cam.ac.uk/nfig001mfh.gif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 l="3975" t="720" r="9654" b="11513"/>
          <a:stretch>
            <a:fillRect/>
          </a:stretch>
        </p:blipFill>
        <p:spPr bwMode="auto">
          <a:xfrm>
            <a:off x="2195513" y="981075"/>
            <a:ext cx="5116512" cy="5641975"/>
          </a:xfrm>
          <a:prstGeom prst="rect">
            <a:avLst/>
          </a:prstGeom>
          <a:noFill/>
        </p:spPr>
      </p:pic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514600" y="0"/>
            <a:ext cx="41132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>
                <a:solidFill>
                  <a:srgbClr val="993333"/>
                </a:solidFill>
              </a:rPr>
              <a:t>Kemokinek szerkezete</a:t>
            </a:r>
          </a:p>
        </p:txBody>
      </p:sp>
      <p:grpSp>
        <p:nvGrpSpPr>
          <p:cNvPr id="19466" name="Group 10"/>
          <p:cNvGrpSpPr>
            <a:grpSpLocks/>
          </p:cNvGrpSpPr>
          <p:nvPr/>
        </p:nvGrpSpPr>
        <p:grpSpPr bwMode="auto">
          <a:xfrm>
            <a:off x="3419475" y="1196975"/>
            <a:ext cx="792163" cy="5111750"/>
            <a:chOff x="2154" y="754"/>
            <a:chExt cx="499" cy="3220"/>
          </a:xfrm>
        </p:grpSpPr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2154" y="754"/>
              <a:ext cx="363" cy="771"/>
            </a:xfrm>
            <a:prstGeom prst="ellips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auto">
            <a:xfrm>
              <a:off x="2154" y="1661"/>
              <a:ext cx="363" cy="771"/>
            </a:xfrm>
            <a:prstGeom prst="ellips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auto">
            <a:xfrm>
              <a:off x="2154" y="2614"/>
              <a:ext cx="499" cy="771"/>
            </a:xfrm>
            <a:prstGeom prst="ellips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2182" y="3430"/>
              <a:ext cx="272" cy="544"/>
            </a:xfrm>
            <a:prstGeom prst="ellips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143750" y="784225"/>
            <a:ext cx="1289050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Példa:</a:t>
            </a:r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r>
              <a:rPr lang="hu-HU"/>
              <a:t>IL-8</a:t>
            </a:r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r>
              <a:rPr lang="hu-HU"/>
              <a:t>RANTES</a:t>
            </a:r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r>
              <a:rPr lang="hu-HU"/>
              <a:t>Fraktalkin</a:t>
            </a:r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endParaRPr lang="hu-HU"/>
          </a:p>
          <a:p>
            <a:pPr algn="ctr"/>
            <a:r>
              <a:rPr lang="hu-HU"/>
              <a:t>Limfotaktin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331913" y="0"/>
            <a:ext cx="59150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>
                <a:solidFill>
                  <a:srgbClr val="993333"/>
                </a:solidFill>
              </a:rPr>
              <a:t>Célsejtek magasabb rendűekben</a:t>
            </a:r>
            <a:endParaRPr lang="en-GB" sz="2900" b="1">
              <a:solidFill>
                <a:srgbClr val="993333"/>
              </a:solidFill>
            </a:endParaRPr>
          </a:p>
        </p:txBody>
      </p:sp>
      <p:pic>
        <p:nvPicPr>
          <p:cNvPr id="15363" name="Picture 3" descr="The image “http://www.geocities.co.jp/Beautycare-Venus/3423/neutrophil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009775" cy="2057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4" name="Picture 4" descr="The image “http://www.innovations-report.de/bilder_neu/1839_Endothel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 l="17073" r="14635"/>
          <a:stretch>
            <a:fillRect/>
          </a:stretch>
        </p:blipFill>
        <p:spPr bwMode="auto">
          <a:xfrm>
            <a:off x="6172200" y="990600"/>
            <a:ext cx="2057400" cy="20494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116013" y="3230563"/>
            <a:ext cx="2697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chemeClr val="tx2"/>
                </a:solidFill>
                <a:latin typeface="Lucida Sans Unicode" pitchFamily="34" charset="0"/>
              </a:rPr>
              <a:t>neutrofil granulocita</a:t>
            </a:r>
            <a:endParaRPr lang="en-GB" sz="2000">
              <a:solidFill>
                <a:schemeClr val="tx2"/>
              </a:solidFill>
              <a:latin typeface="Lucida Sans Unicode" pitchFamily="34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372225" y="3230563"/>
            <a:ext cx="163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chemeClr val="tx2"/>
                </a:solidFill>
                <a:latin typeface="Lucida Sans Unicode" pitchFamily="34" charset="0"/>
              </a:rPr>
              <a:t>endotél sejt</a:t>
            </a:r>
            <a:endParaRPr lang="en-GB" sz="2000">
              <a:solidFill>
                <a:schemeClr val="tx2"/>
              </a:solidFill>
              <a:latin typeface="Lucida Sans Unicode" pitchFamily="34" charset="0"/>
            </a:endParaRPr>
          </a:p>
        </p:txBody>
      </p:sp>
      <p:pic>
        <p:nvPicPr>
          <p:cNvPr id="15367" name="Picture 7" descr="The image “http://www.geocities.co.jp/Beautycare-Venus/3423/monocyte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14800"/>
            <a:ext cx="2035175" cy="19145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8" name="Picture 8" descr="The image “http://pathmicro.med.sc.edu/bowers/lymphocyte2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 l="9190" r="13077"/>
          <a:stretch>
            <a:fillRect/>
          </a:stretch>
        </p:blipFill>
        <p:spPr bwMode="auto">
          <a:xfrm>
            <a:off x="3276600" y="4114800"/>
            <a:ext cx="1892300" cy="19526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9" name="Picture 9" descr="The image “http://www.geocities.co.jp/Beautycare-Venus/3423/eosinophil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4114800"/>
            <a:ext cx="2133600" cy="184943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781050" y="6184900"/>
            <a:ext cx="1327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chemeClr val="tx2"/>
                </a:solidFill>
                <a:latin typeface="Lucida Sans Unicode" pitchFamily="34" charset="0"/>
              </a:rPr>
              <a:t>monocita</a:t>
            </a:r>
            <a:endParaRPr lang="en-GB" sz="2000">
              <a:solidFill>
                <a:schemeClr val="tx2"/>
              </a:solidFill>
              <a:latin typeface="Lucida Sans Unicode" pitchFamily="34" charset="0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5238750" y="6184900"/>
            <a:ext cx="271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chemeClr val="tx2"/>
                </a:solidFill>
                <a:latin typeface="Lucida Sans Unicode" pitchFamily="34" charset="0"/>
              </a:rPr>
              <a:t>eozinofil granulocita</a:t>
            </a:r>
            <a:endParaRPr lang="en-GB" sz="2000">
              <a:solidFill>
                <a:schemeClr val="tx2"/>
              </a:solidFill>
              <a:latin typeface="Lucida Sans Unicode" pitchFamily="34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3371850" y="6223000"/>
            <a:ext cx="1254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chemeClr val="tx2"/>
                </a:solidFill>
                <a:latin typeface="Lucida Sans Unicode" pitchFamily="34" charset="0"/>
              </a:rPr>
              <a:t>limfocita</a:t>
            </a:r>
            <a:endParaRPr lang="en-GB" sz="2000">
              <a:solidFill>
                <a:schemeClr val="tx2"/>
              </a:solidFill>
              <a:latin typeface="Lucida Sans Unicode" pitchFamily="34" charset="0"/>
            </a:endParaRP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 animBg="1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2087</Words>
  <Application>Microsoft Office PowerPoint</Application>
  <PresentationFormat>Diavetítés a képernyőre (4:3 oldalarány)</PresentationFormat>
  <Paragraphs>255</Paragraphs>
  <Slides>24</Slides>
  <Notes>24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1" baseType="lpstr">
      <vt:lpstr>Arial</vt:lpstr>
      <vt:lpstr>Comic Sans MS</vt:lpstr>
      <vt:lpstr>Lucida Sans Unicode</vt:lpstr>
      <vt:lpstr>Wingdings</vt:lpstr>
      <vt:lpstr>Times New Roman</vt:lpstr>
      <vt:lpstr>Alapértelmezett terv</vt:lpstr>
      <vt:lpstr>Bitkép</vt:lpstr>
      <vt:lpstr>Sejtek migrációja</vt:lpstr>
      <vt:lpstr>2. dia</vt:lpstr>
      <vt:lpstr>A kemotaxis definiciója</vt:lpstr>
      <vt:lpstr>Kemotaxis biológiai jelentősége</vt:lpstr>
      <vt:lpstr>5. dia</vt:lpstr>
      <vt:lpstr>Migráció típusai </vt:lpstr>
      <vt:lpstr>Kemotaxis kiváltó molekulák 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A KEMOTAXIS MÉRÉSE</vt:lpstr>
      <vt:lpstr>Kemotaxis mérése Eltérő rendszerek </vt:lpstr>
      <vt:lpstr>Kemotaxis mérése - Összehasonlítás</vt:lpstr>
      <vt:lpstr>19. dia</vt:lpstr>
      <vt:lpstr>20. dia</vt:lpstr>
      <vt:lpstr>21. dia</vt:lpstr>
      <vt:lpstr>Boyden kamra </vt:lpstr>
      <vt:lpstr>23. dia</vt:lpstr>
      <vt:lpstr>24. dia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Kőhidai László</dc:creator>
  <cp:lastModifiedBy>bonyesz</cp:lastModifiedBy>
  <cp:revision>41</cp:revision>
  <dcterms:created xsi:type="dcterms:W3CDTF">2010-04-11T20:18:16Z</dcterms:created>
  <dcterms:modified xsi:type="dcterms:W3CDTF">2010-10-28T14:05:54Z</dcterms:modified>
</cp:coreProperties>
</file>