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3" r:id="rId3"/>
    <p:sldMasterId id="2147483654" r:id="rId4"/>
  </p:sldMasterIdLst>
  <p:notesMasterIdLst>
    <p:notesMasterId r:id="rId38"/>
  </p:notesMasterIdLst>
  <p:sldIdLst>
    <p:sldId id="256" r:id="rId5"/>
    <p:sldId id="264" r:id="rId6"/>
    <p:sldId id="265" r:id="rId7"/>
    <p:sldId id="358" r:id="rId8"/>
    <p:sldId id="333" r:id="rId9"/>
    <p:sldId id="420" r:id="rId10"/>
    <p:sldId id="258" r:id="rId11"/>
    <p:sldId id="425" r:id="rId12"/>
    <p:sldId id="412" r:id="rId13"/>
    <p:sldId id="422" r:id="rId14"/>
    <p:sldId id="322" r:id="rId15"/>
    <p:sldId id="330" r:id="rId16"/>
    <p:sldId id="428" r:id="rId17"/>
    <p:sldId id="260" r:id="rId18"/>
    <p:sldId id="384" r:id="rId19"/>
    <p:sldId id="454" r:id="rId20"/>
    <p:sldId id="483" r:id="rId21"/>
    <p:sldId id="338" r:id="rId22"/>
    <p:sldId id="339" r:id="rId23"/>
    <p:sldId id="468" r:id="rId24"/>
    <p:sldId id="484" r:id="rId25"/>
    <p:sldId id="469" r:id="rId26"/>
    <p:sldId id="429" r:id="rId27"/>
    <p:sldId id="474" r:id="rId28"/>
    <p:sldId id="456" r:id="rId29"/>
    <p:sldId id="475" r:id="rId30"/>
    <p:sldId id="460" r:id="rId31"/>
    <p:sldId id="463" r:id="rId32"/>
    <p:sldId id="464" r:id="rId33"/>
    <p:sldId id="472" r:id="rId34"/>
    <p:sldId id="452" r:id="rId35"/>
    <p:sldId id="431" r:id="rId36"/>
    <p:sldId id="479" r:id="rId37"/>
  </p:sldIdLst>
  <p:sldSz cx="9144000" cy="6858000" type="screen4x3"/>
  <p:notesSz cx="6858000" cy="9144000"/>
  <p:defaultTextStyle>
    <a:defPPr>
      <a:defRPr lang="hu-HU"/>
    </a:defPPr>
    <a:lvl1pPr algn="l" rtl="0" fontAlgn="base">
      <a:spcBef>
        <a:spcPct val="0"/>
      </a:spcBef>
      <a:spcAft>
        <a:spcPct val="0"/>
      </a:spcAft>
      <a:defRPr sz="2800" kern="1200">
        <a:solidFill>
          <a:srgbClr val="FFFF00"/>
        </a:solidFill>
        <a:latin typeface="Comic Sans MS" pitchFamily="66" charset="0"/>
        <a:ea typeface="+mn-ea"/>
        <a:cs typeface="Arial" charset="0"/>
      </a:defRPr>
    </a:lvl1pPr>
    <a:lvl2pPr marL="457200" algn="l" rtl="0" fontAlgn="base">
      <a:spcBef>
        <a:spcPct val="0"/>
      </a:spcBef>
      <a:spcAft>
        <a:spcPct val="0"/>
      </a:spcAft>
      <a:defRPr sz="2800" kern="1200">
        <a:solidFill>
          <a:srgbClr val="FFFF00"/>
        </a:solidFill>
        <a:latin typeface="Comic Sans MS" pitchFamily="66" charset="0"/>
        <a:ea typeface="+mn-ea"/>
        <a:cs typeface="Arial" charset="0"/>
      </a:defRPr>
    </a:lvl2pPr>
    <a:lvl3pPr marL="914400" algn="l" rtl="0" fontAlgn="base">
      <a:spcBef>
        <a:spcPct val="0"/>
      </a:spcBef>
      <a:spcAft>
        <a:spcPct val="0"/>
      </a:spcAft>
      <a:defRPr sz="2800" kern="1200">
        <a:solidFill>
          <a:srgbClr val="FFFF00"/>
        </a:solidFill>
        <a:latin typeface="Comic Sans MS" pitchFamily="66" charset="0"/>
        <a:ea typeface="+mn-ea"/>
        <a:cs typeface="Arial" charset="0"/>
      </a:defRPr>
    </a:lvl3pPr>
    <a:lvl4pPr marL="1371600" algn="l" rtl="0" fontAlgn="base">
      <a:spcBef>
        <a:spcPct val="0"/>
      </a:spcBef>
      <a:spcAft>
        <a:spcPct val="0"/>
      </a:spcAft>
      <a:defRPr sz="2800" kern="1200">
        <a:solidFill>
          <a:srgbClr val="FFFF00"/>
        </a:solidFill>
        <a:latin typeface="Comic Sans MS" pitchFamily="66" charset="0"/>
        <a:ea typeface="+mn-ea"/>
        <a:cs typeface="Arial" charset="0"/>
      </a:defRPr>
    </a:lvl4pPr>
    <a:lvl5pPr marL="1828800" algn="l" rtl="0" fontAlgn="base">
      <a:spcBef>
        <a:spcPct val="0"/>
      </a:spcBef>
      <a:spcAft>
        <a:spcPct val="0"/>
      </a:spcAft>
      <a:defRPr sz="2800" kern="1200">
        <a:solidFill>
          <a:srgbClr val="FFFF00"/>
        </a:solidFill>
        <a:latin typeface="Comic Sans MS" pitchFamily="66" charset="0"/>
        <a:ea typeface="+mn-ea"/>
        <a:cs typeface="Arial" charset="0"/>
      </a:defRPr>
    </a:lvl5pPr>
    <a:lvl6pPr marL="2286000" algn="l" defTabSz="914400" rtl="0" eaLnBrk="1" latinLnBrk="0" hangingPunct="1">
      <a:defRPr sz="2800" kern="1200">
        <a:solidFill>
          <a:srgbClr val="FFFF00"/>
        </a:solidFill>
        <a:latin typeface="Comic Sans MS" pitchFamily="66" charset="0"/>
        <a:ea typeface="+mn-ea"/>
        <a:cs typeface="Arial" charset="0"/>
      </a:defRPr>
    </a:lvl6pPr>
    <a:lvl7pPr marL="2743200" algn="l" defTabSz="914400" rtl="0" eaLnBrk="1" latinLnBrk="0" hangingPunct="1">
      <a:defRPr sz="2800" kern="1200">
        <a:solidFill>
          <a:srgbClr val="FFFF00"/>
        </a:solidFill>
        <a:latin typeface="Comic Sans MS" pitchFamily="66" charset="0"/>
        <a:ea typeface="+mn-ea"/>
        <a:cs typeface="Arial" charset="0"/>
      </a:defRPr>
    </a:lvl7pPr>
    <a:lvl8pPr marL="3200400" algn="l" defTabSz="914400" rtl="0" eaLnBrk="1" latinLnBrk="0" hangingPunct="1">
      <a:defRPr sz="2800" kern="1200">
        <a:solidFill>
          <a:srgbClr val="FFFF00"/>
        </a:solidFill>
        <a:latin typeface="Comic Sans MS" pitchFamily="66" charset="0"/>
        <a:ea typeface="+mn-ea"/>
        <a:cs typeface="Arial" charset="0"/>
      </a:defRPr>
    </a:lvl8pPr>
    <a:lvl9pPr marL="3657600" algn="l" defTabSz="914400" rtl="0" eaLnBrk="1" latinLnBrk="0" hangingPunct="1">
      <a:defRPr sz="2800" kern="1200">
        <a:solidFill>
          <a:srgbClr val="FFFF00"/>
        </a:solidFill>
        <a:latin typeface="Comic Sans MS" pitchFamily="66"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nár Viktor" initials=""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ECFF"/>
    <a:srgbClr val="FF9900"/>
    <a:srgbClr val="FF0000"/>
    <a:srgbClr val="0000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3" autoAdjust="0"/>
    <p:restoredTop sz="89024" autoAdjust="0"/>
  </p:normalViewPr>
  <p:slideViewPr>
    <p:cSldViewPr>
      <p:cViewPr>
        <p:scale>
          <a:sx n="75" d="100"/>
          <a:sy n="75" d="100"/>
        </p:scale>
        <p:origin x="-7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hu-HU"/>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hu-HU"/>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hu-HU"/>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26108171-27D6-4BB3-92ED-AA876BFB5DC2}" type="slidenum">
              <a:rPr lang="hu-HU"/>
              <a:pPr/>
              <a:t>‹#›</a:t>
            </a:fld>
            <a:endParaRPr 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17484-6FFC-43D8-82E1-7C8DDD78D593}" type="slidenum">
              <a:rPr lang="hu-HU"/>
              <a:pPr/>
              <a:t>1</a:t>
            </a:fld>
            <a:endParaRPr lang="hu-HU"/>
          </a:p>
        </p:txBody>
      </p:sp>
      <p:sp>
        <p:nvSpPr>
          <p:cNvPr id="407554" name="Rectangle 2"/>
          <p:cNvSpPr>
            <a:spLocks noRo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7C050-B719-454F-8210-F9488DD95A3A}" type="slidenum">
              <a:rPr lang="hu-HU"/>
              <a:pPr/>
              <a:t>10</a:t>
            </a:fld>
            <a:endParaRPr lang="hu-HU"/>
          </a:p>
        </p:txBody>
      </p:sp>
      <p:sp>
        <p:nvSpPr>
          <p:cNvPr id="416770" name="Rectangle 2"/>
          <p:cNvSpPr>
            <a:spLocks noRo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5AADC-88E7-4162-BF29-9FBC6BC074F1}" type="slidenum">
              <a:rPr lang="hu-HU"/>
              <a:pPr/>
              <a:t>11</a:t>
            </a:fld>
            <a:endParaRPr lang="hu-HU"/>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hu-HU"/>
              <a:t>LOD, limit of detection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C4E1D-D591-4613-9314-30B5339CFBB1}" type="slidenum">
              <a:rPr lang="hu-HU"/>
              <a:pPr/>
              <a:t>12</a:t>
            </a:fld>
            <a:endParaRPr lang="hu-HU"/>
          </a:p>
        </p:txBody>
      </p:sp>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hu-HU"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FAF22-40F4-4BA9-9050-C4168A7219A7}" type="slidenum">
              <a:rPr lang="hu-HU"/>
              <a:pPr/>
              <a:t>13</a:t>
            </a:fld>
            <a:endParaRPr lang="hu-HU"/>
          </a:p>
        </p:txBody>
      </p:sp>
      <p:sp>
        <p:nvSpPr>
          <p:cNvPr id="419842" name="Rectangle 2"/>
          <p:cNvSpPr>
            <a:spLocks noRo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05775-9268-4E9E-B5D2-1D10AD1038BC}" type="slidenum">
              <a:rPr lang="hu-HU"/>
              <a:pPr/>
              <a:t>14</a:t>
            </a:fld>
            <a:endParaRPr lang="hu-HU"/>
          </a:p>
        </p:txBody>
      </p:sp>
      <p:sp>
        <p:nvSpPr>
          <p:cNvPr id="295938" name="Rectangle 2"/>
          <p:cNvSpPr>
            <a:spLocks noRo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hu-HU">
              <a:solidFill>
                <a:schemeClr val="folHlink"/>
              </a:solidFill>
            </a:endParaRPr>
          </a:p>
          <a:p>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EF27E1-34E2-4940-9BE7-43BFF602466E}" type="slidenum">
              <a:rPr lang="hu-HU"/>
              <a:pPr/>
              <a:t>15</a:t>
            </a:fld>
            <a:endParaRPr lang="hu-HU"/>
          </a:p>
        </p:txBody>
      </p:sp>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p:txBody>
          <a:bodyPr/>
          <a:lstStyle/>
          <a:p>
            <a:endParaRPr lang="en-US"/>
          </a:p>
        </p:txBody>
      </p:sp>
      <p:sp>
        <p:nvSpPr>
          <p:cNvPr id="2109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D154047-E6A4-4232-84DF-560F268837A5}" type="slidenum">
              <a:rPr lang="hu-HU" sz="1200">
                <a:solidFill>
                  <a:schemeClr val="tx1"/>
                </a:solidFill>
                <a:latin typeface="Arial" charset="0"/>
              </a:rPr>
              <a:pPr algn="r"/>
              <a:t>15</a:t>
            </a:fld>
            <a:endParaRPr lang="hu-HU" sz="120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6E2BC-CCFF-4D72-90C0-2C72A67CEBA1}" type="slidenum">
              <a:rPr lang="hu-HU"/>
              <a:pPr/>
              <a:t>16</a:t>
            </a:fld>
            <a:endParaRPr lang="hu-HU"/>
          </a:p>
        </p:txBody>
      </p:sp>
      <p:sp>
        <p:nvSpPr>
          <p:cNvPr id="421890" name="Rectangle 2"/>
          <p:cNvSpPr>
            <a:spLocks noRo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0DE07-C256-405F-AEF3-A32129544952}" type="slidenum">
              <a:rPr lang="hu-HU"/>
              <a:pPr/>
              <a:t>18</a:t>
            </a:fld>
            <a:endParaRPr lang="hu-HU"/>
          </a:p>
        </p:txBody>
      </p:sp>
      <p:sp>
        <p:nvSpPr>
          <p:cNvPr id="294914" name="Rectangle 2"/>
          <p:cNvSpPr>
            <a:spLocks noRo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369AF-DCDB-418C-97FB-49B76640CAC2}" type="slidenum">
              <a:rPr lang="hu-HU"/>
              <a:pPr/>
              <a:t>19</a:t>
            </a:fld>
            <a:endParaRPr lang="hu-HU"/>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hu-HU">
              <a:solidFill>
                <a:schemeClr val="folHlin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2A309-4267-4457-9930-C24F973CC190}" type="slidenum">
              <a:rPr lang="hu-HU"/>
              <a:pPr/>
              <a:t>20</a:t>
            </a:fld>
            <a:endParaRPr lang="hu-HU"/>
          </a:p>
        </p:txBody>
      </p:sp>
      <p:sp>
        <p:nvSpPr>
          <p:cNvPr id="376834" name="Rectangle 2"/>
          <p:cNvSpPr>
            <a:spLocks noRot="1" noChangeArrowheads="1" noTextEdit="1"/>
          </p:cNvSpPr>
          <p:nvPr>
            <p:ph type="sldImg"/>
          </p:nvPr>
        </p:nvSpPr>
        <p:spPr>
          <a:ln/>
        </p:spPr>
      </p:sp>
      <p:sp>
        <p:nvSpPr>
          <p:cNvPr id="376835" name="Rectangle 3"/>
          <p:cNvSpPr>
            <a:spLocks noGrp="1" noChangeArrowheads="1"/>
          </p:cNvSpPr>
          <p:nvPr>
            <p:ph type="body" idx="1"/>
          </p:nvPr>
        </p:nvSpPr>
        <p:spPr/>
        <p:txBody>
          <a:bodyPr/>
          <a:lstStyle/>
          <a:p>
            <a:r>
              <a:rPr lang="en-GB" b="1"/>
              <a:t>What are pandemics?  </a:t>
            </a:r>
            <a:r>
              <a:rPr lang="en-GB"/>
              <a:t>Pandemics are when a new influenza A emerges to which most or many of the population have no immunity. The result usually from an animal influenza combining some of its genes with a human influenza.  To be a pandemic strain an influenza A virus needs to have three or four characteristics. They need to be able to infect humans, to cause disease in humans and to spread from human to human quite easily. An additional criteria that is often applied is that many or most of the population should be non-immune to the new virus.</a:t>
            </a:r>
          </a:p>
          <a:p>
            <a:endParaRPr lang="en-GB"/>
          </a:p>
          <a:p>
            <a:r>
              <a:rPr lang="en-GB"/>
              <a:t>Note this animated slide was first developed by the National Institute of Infectious Disease in Japan and we are grateful to them and especially Masato Tashiro for letting us use it.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FBC64-73D9-421A-AF35-3AA43F3DB1D6}" type="slidenum">
              <a:rPr lang="hu-HU"/>
              <a:pPr/>
              <a:t>2</a:t>
            </a:fld>
            <a:endParaRPr lang="hu-HU"/>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D888B-8DC6-4E3F-9ED6-93585F8740E9}" type="slidenum">
              <a:rPr lang="hu-HU"/>
              <a:pPr/>
              <a:t>21</a:t>
            </a:fld>
            <a:endParaRPr lang="hu-HU"/>
          </a:p>
        </p:txBody>
      </p:sp>
      <p:sp>
        <p:nvSpPr>
          <p:cNvPr id="443394" name="Rectangle 2"/>
          <p:cNvSpPr>
            <a:spLocks noRot="1" noChangeArrowheads="1" noTextEdit="1"/>
          </p:cNvSpPr>
          <p:nvPr>
            <p:ph type="sldImg"/>
          </p:nvPr>
        </p:nvSpPr>
        <p:spPr>
          <a:ln/>
        </p:spPr>
      </p:sp>
      <p:sp>
        <p:nvSpPr>
          <p:cNvPr id="443395" name="Rectangle 3"/>
          <p:cNvSpPr>
            <a:spLocks noGrp="1" noChangeArrowheads="1"/>
          </p:cNvSpPr>
          <p:nvPr>
            <p:ph type="body" idx="1"/>
          </p:nvPr>
        </p:nvSpPr>
        <p:spPr/>
        <p:txBody>
          <a:bodyPr/>
          <a:lstStyle/>
          <a:p>
            <a:r>
              <a:rPr lang="hu-HU"/>
              <a:t>http://efrirk.antsz.hu/veszprem/influenza/Lokalis_valaszok_globalis_kerdesek_2009_oktober_14_Bujdoso.ppt#3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B58EC5-9805-468B-9CC9-2A075EBDC05A}" type="slidenum">
              <a:rPr lang="hu-HU"/>
              <a:pPr/>
              <a:t>22</a:t>
            </a:fld>
            <a:endParaRPr lang="hu-HU"/>
          </a:p>
        </p:txBody>
      </p:sp>
      <p:sp>
        <p:nvSpPr>
          <p:cNvPr id="378882" name="Diakép helye 1"/>
          <p:cNvSpPr>
            <a:spLocks noGrp="1" noRot="1" noChangeAspect="1" noTextEdit="1"/>
          </p:cNvSpPr>
          <p:nvPr>
            <p:ph type="sldImg"/>
          </p:nvPr>
        </p:nvSpPr>
        <p:spPr>
          <a:ln/>
        </p:spPr>
      </p:sp>
      <p:sp>
        <p:nvSpPr>
          <p:cNvPr id="378883" name="Jegyzetek helye 2"/>
          <p:cNvSpPr>
            <a:spLocks noGrp="1"/>
          </p:cNvSpPr>
          <p:nvPr>
            <p:ph type="body" idx="1"/>
          </p:nvPr>
        </p:nvSpPr>
        <p:spPr>
          <a:noFill/>
        </p:spPr>
        <p:txBody>
          <a:bodyPr/>
          <a:lstStyle/>
          <a:p>
            <a:r>
              <a:rPr lang="hu-HU"/>
              <a:t>NS-1: nonstructural protein1</a:t>
            </a:r>
          </a:p>
          <a:p>
            <a:r>
              <a:rPr lang="hu-HU"/>
              <a:t>IL12p40: vagy az IL-12: Th1 stimuláló, vagy az IL-23: Th17 stimuláló citokin alegysége.</a:t>
            </a:r>
          </a:p>
          <a:p>
            <a:r>
              <a:rPr lang="hu-HU"/>
              <a:t>RIg-1 helikáz a virális dsRNS-t ismeri fel, így gátolja a vírus replikációt.</a:t>
            </a:r>
            <a:endParaRPr lang="en-US"/>
          </a:p>
        </p:txBody>
      </p:sp>
      <p:sp>
        <p:nvSpPr>
          <p:cNvPr id="378884" name="Dia számának hely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8E5A6F0-D7DB-4C6F-9415-1C83EFB2E9A3}" type="slidenum">
              <a:rPr lang="hu-HU" sz="1200" i="1">
                <a:solidFill>
                  <a:srgbClr val="000000"/>
                </a:solidFill>
                <a:latin typeface="Arial" charset="0"/>
              </a:rPr>
              <a:pPr algn="r"/>
              <a:t>22</a:t>
            </a:fld>
            <a:endParaRPr lang="hu-HU" sz="1200" i="1">
              <a:solidFill>
                <a:srgbClr val="000000"/>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129AE-0DD4-46CE-9997-846A0144CD48}" type="slidenum">
              <a:rPr lang="hu-HU"/>
              <a:pPr/>
              <a:t>23</a:t>
            </a:fld>
            <a:endParaRPr lang="hu-HU"/>
          </a:p>
        </p:txBody>
      </p:sp>
      <p:sp>
        <p:nvSpPr>
          <p:cNvPr id="297986" name="Rectangle 2"/>
          <p:cNvSpPr>
            <a:spLocks noRo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93BDA-60B0-4AC4-A3C7-22F5E402387B}" type="slidenum">
              <a:rPr lang="hu-HU"/>
              <a:pPr/>
              <a:t>24</a:t>
            </a:fld>
            <a:endParaRPr lang="hu-HU"/>
          </a:p>
        </p:txBody>
      </p:sp>
      <p:sp>
        <p:nvSpPr>
          <p:cNvPr id="424962" name="Rectangle 2"/>
          <p:cNvSpPr>
            <a:spLocks noRo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320B4-8D5F-45F4-81F2-4B43EF613A98}" type="slidenum">
              <a:rPr lang="hu-HU"/>
              <a:pPr/>
              <a:t>25</a:t>
            </a:fld>
            <a:endParaRPr lang="hu-HU"/>
          </a:p>
        </p:txBody>
      </p:sp>
      <p:sp>
        <p:nvSpPr>
          <p:cNvPr id="340994" name="Rectangle 2"/>
          <p:cNvSpPr>
            <a:spLocks noRo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3BAC4-C13B-4613-8F32-C9DFCAF55080}" type="slidenum">
              <a:rPr lang="hu-HU"/>
              <a:pPr/>
              <a:t>26</a:t>
            </a:fld>
            <a:endParaRPr lang="hu-HU"/>
          </a:p>
        </p:txBody>
      </p:sp>
      <p:sp>
        <p:nvSpPr>
          <p:cNvPr id="395266" name="Rectangle 2"/>
          <p:cNvSpPr>
            <a:spLocks noRo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A4CEB-DA2A-43F3-A887-D347F76AA9EC}" type="slidenum">
              <a:rPr lang="hu-HU"/>
              <a:pPr/>
              <a:t>27</a:t>
            </a:fld>
            <a:endParaRPr lang="hu-HU"/>
          </a:p>
        </p:txBody>
      </p:sp>
      <p:sp>
        <p:nvSpPr>
          <p:cNvPr id="358402" name="Rectangle 2"/>
          <p:cNvSpPr>
            <a:spLocks noRo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34F2B-0DAD-49D2-8DFD-955DA8187A8E}" type="slidenum">
              <a:rPr lang="hu-HU"/>
              <a:pPr/>
              <a:t>28</a:t>
            </a:fld>
            <a:endParaRPr lang="hu-HU"/>
          </a:p>
        </p:txBody>
      </p:sp>
      <p:sp>
        <p:nvSpPr>
          <p:cNvPr id="427010" name="Rectangle 2"/>
          <p:cNvSpPr>
            <a:spLocks noRo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AFE1E-DFE7-48DA-8772-E66973BD30D9}" type="slidenum">
              <a:rPr lang="hu-HU"/>
              <a:pPr/>
              <a:t>29</a:t>
            </a:fld>
            <a:endParaRPr lang="hu-HU"/>
          </a:p>
        </p:txBody>
      </p:sp>
      <p:sp>
        <p:nvSpPr>
          <p:cNvPr id="428034" name="Rectangle 2"/>
          <p:cNvSpPr>
            <a:spLocks noRo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C286C-0FEC-450A-9FBF-F735663F50BB}" type="slidenum">
              <a:rPr lang="hu-HU"/>
              <a:pPr/>
              <a:t>30</a:t>
            </a:fld>
            <a:endParaRPr lang="hu-HU"/>
          </a:p>
        </p:txBody>
      </p:sp>
      <p:sp>
        <p:nvSpPr>
          <p:cNvPr id="429058" name="Rectangle 2"/>
          <p:cNvSpPr>
            <a:spLocks noRo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41BF0-AB27-49F0-9710-851E249DC954}" type="slidenum">
              <a:rPr lang="hu-HU"/>
              <a:pPr/>
              <a:t>3</a:t>
            </a:fld>
            <a:endParaRPr lang="hu-HU"/>
          </a:p>
        </p:txBody>
      </p:sp>
      <p:sp>
        <p:nvSpPr>
          <p:cNvPr id="408578" name="Rectangle 2"/>
          <p:cNvSpPr>
            <a:spLocks noRo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F708B-1BE4-471F-936B-D8065C29C27B}" type="slidenum">
              <a:rPr lang="hu-HU"/>
              <a:pPr/>
              <a:t>31</a:t>
            </a:fld>
            <a:endParaRPr lang="hu-HU"/>
          </a:p>
        </p:txBody>
      </p:sp>
      <p:sp>
        <p:nvSpPr>
          <p:cNvPr id="430082" name="Rectangle 2"/>
          <p:cNvSpPr>
            <a:spLocks noRo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413F1-1A68-4BE9-A2F4-733BDB74ECC8}" type="slidenum">
              <a:rPr lang="hu-HU"/>
              <a:pPr/>
              <a:t>32</a:t>
            </a:fld>
            <a:endParaRPr lang="hu-HU"/>
          </a:p>
        </p:txBody>
      </p:sp>
      <p:sp>
        <p:nvSpPr>
          <p:cNvPr id="431106" name="Rectangle 2"/>
          <p:cNvSpPr>
            <a:spLocks noRo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8DF26-C13C-46CC-BFC0-7DAEC8BF0136}" type="slidenum">
              <a:rPr lang="hu-HU"/>
              <a:pPr/>
              <a:t>33</a:t>
            </a:fld>
            <a:endParaRPr lang="hu-HU"/>
          </a:p>
        </p:txBody>
      </p:sp>
      <p:sp>
        <p:nvSpPr>
          <p:cNvPr id="403458" name="Rectangle 2"/>
          <p:cNvSpPr>
            <a:spLocks noRot="1" noChangeArrowheads="1" noTextEdit="1"/>
          </p:cNvSpPr>
          <p:nvPr>
            <p:ph type="sldImg"/>
          </p:nvPr>
        </p:nvSpPr>
        <p:spPr>
          <a:ln/>
        </p:spPr>
      </p:sp>
      <p:sp>
        <p:nvSpPr>
          <p:cNvPr id="403459" name="Rectangle 3"/>
          <p:cNvSpPr>
            <a:spLocks noGrp="1" noChangeArrowheads="1"/>
          </p:cNvSpPr>
          <p:nvPr>
            <p:ph type="body" idx="1"/>
          </p:nvPr>
        </p:nvSpPr>
        <p:spPr/>
        <p:txBody>
          <a:bodyPr/>
          <a:lstStyle/>
          <a:p>
            <a:pPr>
              <a:spcBef>
                <a:spcPct val="0"/>
              </a:spcBef>
            </a:pPr>
            <a:r>
              <a:rPr lang="hu-HU">
                <a:solidFill>
                  <a:srgbClr val="FFFF00"/>
                </a:solidFill>
              </a:rPr>
              <a:t>data for 1999 from </a:t>
            </a:r>
            <a:r>
              <a:rPr lang="hu-HU" i="1">
                <a:solidFill>
                  <a:srgbClr val="FFFF00"/>
                </a:solidFill>
              </a:rPr>
              <a:t>World Health Report 2000</a:t>
            </a:r>
            <a:r>
              <a:rPr lang="hu-HU">
                <a:solidFill>
                  <a:srgbClr val="FFFF00"/>
                </a:solidFill>
              </a:rPr>
              <a:t> (World Health Organization).</a:t>
            </a:r>
          </a:p>
          <a:p>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DDF16-9C4C-4011-AEED-36E9653DBED3}" type="slidenum">
              <a:rPr lang="hu-HU"/>
              <a:pPr/>
              <a:t>4</a:t>
            </a:fld>
            <a:endParaRPr lang="hu-HU"/>
          </a:p>
        </p:txBody>
      </p:sp>
      <p:sp>
        <p:nvSpPr>
          <p:cNvPr id="409602" name="Rectangle 2"/>
          <p:cNvSpPr>
            <a:spLocks noRo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830EC-F9F3-4FAA-980E-5D36CA28B73A}" type="slidenum">
              <a:rPr lang="hu-HU"/>
              <a:pPr/>
              <a:t>5</a:t>
            </a:fld>
            <a:endParaRPr lang="hu-HU"/>
          </a:p>
        </p:txBody>
      </p:sp>
      <p:sp>
        <p:nvSpPr>
          <p:cNvPr id="410626" name="Rectangle 2"/>
          <p:cNvSpPr>
            <a:spLocks noRo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FCFAA-38E2-40EE-9F95-39FEC784C78F}" type="slidenum">
              <a:rPr lang="hu-HU"/>
              <a:pPr/>
              <a:t>6</a:t>
            </a:fld>
            <a:endParaRPr lang="hu-HU"/>
          </a:p>
        </p:txBody>
      </p:sp>
      <p:sp>
        <p:nvSpPr>
          <p:cNvPr id="411650" name="Rectangle 2"/>
          <p:cNvSpPr>
            <a:spLocks noRo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0B76B-DD51-4691-864E-A45FA2C7789E}" type="slidenum">
              <a:rPr lang="hu-HU"/>
              <a:pPr/>
              <a:t>7</a:t>
            </a:fld>
            <a:endParaRPr lang="hu-HU"/>
          </a:p>
        </p:txBody>
      </p:sp>
      <p:sp>
        <p:nvSpPr>
          <p:cNvPr id="412674" name="Rectangle 2"/>
          <p:cNvSpPr>
            <a:spLocks noRo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A7993-F64E-40FE-9986-C032DF839F78}" type="slidenum">
              <a:rPr lang="hu-HU"/>
              <a:pPr/>
              <a:t>8</a:t>
            </a:fld>
            <a:endParaRPr lang="hu-HU"/>
          </a:p>
        </p:txBody>
      </p:sp>
      <p:sp>
        <p:nvSpPr>
          <p:cNvPr id="414722" name="Rectangle 2"/>
          <p:cNvSpPr>
            <a:spLocks noRo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BE7E4-9E49-4224-9977-5A7E6D57C5FF}" type="slidenum">
              <a:rPr lang="hu-HU"/>
              <a:pPr/>
              <a:t>9</a:t>
            </a:fld>
            <a:endParaRPr lang="hu-HU"/>
          </a:p>
        </p:txBody>
      </p:sp>
      <p:sp>
        <p:nvSpPr>
          <p:cNvPr id="415746" name="Rectangle 2"/>
          <p:cNvSpPr>
            <a:spLocks noRo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hu-HU"/>
              <a:t>Activities against infected cells. These activities can be mediated by both neutralizing and non-neutralizing antibodies. Neutralizing antibodies bind to the same proteins on infected cells as on free virus. Non-neutralizing antibodies bind to viral proteins that are expressed on infected cells but not, to a significant degree, on free virus particles. Examples include altered forms of Env protein and certain non-structural (NS) proteins, such as NS1 of dengue virus. The binding of neutralizing and/or non-neutralizing antibodies to infected cells can lead to clearance of such cells or the inhibiton of virus propagation as shown.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84E4B2A9-3A42-4DB6-A0B3-2469CBE5CD96}"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0CF1FEED-ADE9-4D6D-A4D7-00DB92403977}"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76793056-C42D-4836-AF40-9D960116D41D}" type="slidenum">
              <a:rPr lang="hu-HU"/>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en-US"/>
          </a:p>
        </p:txBody>
      </p:sp>
      <p:sp>
        <p:nvSpPr>
          <p:cNvPr id="5" name="Élőláb helye 4"/>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6" name="Dia számának helye 5"/>
          <p:cNvSpPr>
            <a:spLocks noGrp="1"/>
          </p:cNvSpPr>
          <p:nvPr>
            <p:ph type="sldNum" sz="quarter" idx="12"/>
          </p:nvPr>
        </p:nvSpPr>
        <p:spPr/>
        <p:txBody>
          <a:bodyPr/>
          <a:lstStyle>
            <a:lvl1pPr>
              <a:defRPr smtClean="0"/>
            </a:lvl1pPr>
          </a:lstStyle>
          <a:p>
            <a:pPr>
              <a:defRPr/>
            </a:pPr>
            <a:fld id="{7F0F9859-E2E2-4295-BCCF-856C64F4BF33}" type="slidenum">
              <a:rPr lang="hu-HU" altLang="en-US"/>
              <a:pPr>
                <a:defRPr/>
              </a:pPr>
              <a:t>‹#›</a:t>
            </a:fld>
            <a:endParaRPr lang="hu-HU"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en-US"/>
          </a:p>
        </p:txBody>
      </p:sp>
      <p:sp>
        <p:nvSpPr>
          <p:cNvPr id="5" name="Élőláb helye 4"/>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6" name="Dia számának helye 5"/>
          <p:cNvSpPr>
            <a:spLocks noGrp="1"/>
          </p:cNvSpPr>
          <p:nvPr>
            <p:ph type="sldNum" sz="quarter" idx="12"/>
          </p:nvPr>
        </p:nvSpPr>
        <p:spPr/>
        <p:txBody>
          <a:bodyPr/>
          <a:lstStyle>
            <a:lvl1pPr>
              <a:defRPr smtClean="0"/>
            </a:lvl1pPr>
          </a:lstStyle>
          <a:p>
            <a:pPr>
              <a:defRPr/>
            </a:pPr>
            <a:fld id="{1983E227-DBDA-4688-885C-4396CB00BF27}" type="slidenum">
              <a:rPr lang="hu-HU" altLang="en-US"/>
              <a:pPr>
                <a:defRPr/>
              </a:pPr>
              <a:t>‹#›</a:t>
            </a:fld>
            <a:endParaRPr lang="hu-HU"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en-US"/>
          </a:p>
        </p:txBody>
      </p:sp>
      <p:sp>
        <p:nvSpPr>
          <p:cNvPr id="5" name="Élőláb helye 4"/>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6" name="Dia számának helye 5"/>
          <p:cNvSpPr>
            <a:spLocks noGrp="1"/>
          </p:cNvSpPr>
          <p:nvPr>
            <p:ph type="sldNum" sz="quarter" idx="12"/>
          </p:nvPr>
        </p:nvSpPr>
        <p:spPr/>
        <p:txBody>
          <a:bodyPr/>
          <a:lstStyle>
            <a:lvl1pPr>
              <a:defRPr smtClean="0"/>
            </a:lvl1pPr>
          </a:lstStyle>
          <a:p>
            <a:pPr>
              <a:defRPr/>
            </a:pPr>
            <a:fld id="{588DC6E8-E59F-4370-9694-8A5591546F8A}" type="slidenum">
              <a:rPr lang="hu-HU" altLang="en-US"/>
              <a:pPr>
                <a:defRPr/>
              </a:pPr>
              <a:t>‹#›</a:t>
            </a:fld>
            <a:endParaRPr lang="hu-HU"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en-US"/>
          </a:p>
        </p:txBody>
      </p:sp>
      <p:sp>
        <p:nvSpPr>
          <p:cNvPr id="6" name="Élőláb helye 5"/>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7" name="Dia számának helye 6"/>
          <p:cNvSpPr>
            <a:spLocks noGrp="1"/>
          </p:cNvSpPr>
          <p:nvPr>
            <p:ph type="sldNum" sz="quarter" idx="12"/>
          </p:nvPr>
        </p:nvSpPr>
        <p:spPr/>
        <p:txBody>
          <a:bodyPr/>
          <a:lstStyle>
            <a:lvl1pPr>
              <a:defRPr smtClean="0"/>
            </a:lvl1pPr>
          </a:lstStyle>
          <a:p>
            <a:pPr>
              <a:defRPr/>
            </a:pPr>
            <a:fld id="{999A2004-2E64-4CF6-818A-8B6EAA53B276}" type="slidenum">
              <a:rPr lang="hu-HU" altLang="en-US"/>
              <a:pPr>
                <a:defRPr/>
              </a:pPr>
              <a:t>‹#›</a:t>
            </a:fld>
            <a:endParaRPr lang="hu-HU"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en-US"/>
          </a:p>
        </p:txBody>
      </p:sp>
      <p:sp>
        <p:nvSpPr>
          <p:cNvPr id="8" name="Élőláb helye 7"/>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9" name="Dia számának helye 8"/>
          <p:cNvSpPr>
            <a:spLocks noGrp="1"/>
          </p:cNvSpPr>
          <p:nvPr>
            <p:ph type="sldNum" sz="quarter" idx="12"/>
          </p:nvPr>
        </p:nvSpPr>
        <p:spPr/>
        <p:txBody>
          <a:bodyPr/>
          <a:lstStyle>
            <a:lvl1pPr>
              <a:defRPr smtClean="0"/>
            </a:lvl1pPr>
          </a:lstStyle>
          <a:p>
            <a:pPr>
              <a:defRPr/>
            </a:pPr>
            <a:fld id="{DE05BEA6-E482-4ACC-A38A-B6ADF78E1C6D}" type="slidenum">
              <a:rPr lang="hu-HU" altLang="en-US"/>
              <a:pPr>
                <a:defRPr/>
              </a:pPr>
              <a:t>‹#›</a:t>
            </a:fld>
            <a:endParaRPr lang="hu-HU"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en-US"/>
          </a:p>
        </p:txBody>
      </p:sp>
      <p:sp>
        <p:nvSpPr>
          <p:cNvPr id="4" name="Élőláb helye 3"/>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5" name="Dia számának helye 4"/>
          <p:cNvSpPr>
            <a:spLocks noGrp="1"/>
          </p:cNvSpPr>
          <p:nvPr>
            <p:ph type="sldNum" sz="quarter" idx="12"/>
          </p:nvPr>
        </p:nvSpPr>
        <p:spPr/>
        <p:txBody>
          <a:bodyPr/>
          <a:lstStyle>
            <a:lvl1pPr>
              <a:defRPr smtClean="0"/>
            </a:lvl1pPr>
          </a:lstStyle>
          <a:p>
            <a:pPr>
              <a:defRPr/>
            </a:pPr>
            <a:fld id="{F366124E-7CA2-426B-A1E9-1703BC547F14}" type="slidenum">
              <a:rPr lang="hu-HU" altLang="en-US"/>
              <a:pPr>
                <a:defRPr/>
              </a:pPr>
              <a:t>‹#›</a:t>
            </a:fld>
            <a:endParaRPr lang="hu-HU"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en-US"/>
          </a:p>
        </p:txBody>
      </p:sp>
      <p:sp>
        <p:nvSpPr>
          <p:cNvPr id="3" name="Élőláb helye 2"/>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4" name="Dia számának helye 3"/>
          <p:cNvSpPr>
            <a:spLocks noGrp="1"/>
          </p:cNvSpPr>
          <p:nvPr>
            <p:ph type="sldNum" sz="quarter" idx="12"/>
          </p:nvPr>
        </p:nvSpPr>
        <p:spPr/>
        <p:txBody>
          <a:bodyPr/>
          <a:lstStyle>
            <a:lvl1pPr>
              <a:defRPr smtClean="0"/>
            </a:lvl1pPr>
          </a:lstStyle>
          <a:p>
            <a:pPr>
              <a:defRPr/>
            </a:pPr>
            <a:fld id="{9CE582E3-1220-4771-827A-FE4B7069D16B}" type="slidenum">
              <a:rPr lang="hu-HU" altLang="en-US"/>
              <a:pPr>
                <a:defRPr/>
              </a:pPr>
              <a:t>‹#›</a:t>
            </a:fld>
            <a:endParaRPr lang="hu-HU"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en-US"/>
          </a:p>
        </p:txBody>
      </p:sp>
      <p:sp>
        <p:nvSpPr>
          <p:cNvPr id="6" name="Élőláb helye 5"/>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7" name="Dia számának helye 6"/>
          <p:cNvSpPr>
            <a:spLocks noGrp="1"/>
          </p:cNvSpPr>
          <p:nvPr>
            <p:ph type="sldNum" sz="quarter" idx="12"/>
          </p:nvPr>
        </p:nvSpPr>
        <p:spPr/>
        <p:txBody>
          <a:bodyPr/>
          <a:lstStyle>
            <a:lvl1pPr>
              <a:defRPr smtClean="0"/>
            </a:lvl1pPr>
          </a:lstStyle>
          <a:p>
            <a:pPr>
              <a:defRPr/>
            </a:pPr>
            <a:fld id="{6EBA5C9F-02F4-4596-AF5E-14DAFD136AC3}" type="slidenum">
              <a:rPr lang="hu-HU" altLang="en-US"/>
              <a:pPr>
                <a:defRPr/>
              </a:pPr>
              <a:t>‹#›</a:t>
            </a:fld>
            <a:endParaRPr lang="hu-H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FD095BE6-1369-4A6A-AE53-877BA6F592F4}" type="slidenum">
              <a:rPr lang="hu-HU"/>
              <a:pPr/>
              <a:t>‹#›</a:t>
            </a:fld>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en-US"/>
          </a:p>
        </p:txBody>
      </p:sp>
      <p:sp>
        <p:nvSpPr>
          <p:cNvPr id="6" name="Élőláb helye 5"/>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7" name="Dia számának helye 6"/>
          <p:cNvSpPr>
            <a:spLocks noGrp="1"/>
          </p:cNvSpPr>
          <p:nvPr>
            <p:ph type="sldNum" sz="quarter" idx="12"/>
          </p:nvPr>
        </p:nvSpPr>
        <p:spPr/>
        <p:txBody>
          <a:bodyPr/>
          <a:lstStyle>
            <a:lvl1pPr>
              <a:defRPr smtClean="0"/>
            </a:lvl1pPr>
          </a:lstStyle>
          <a:p>
            <a:pPr>
              <a:defRPr/>
            </a:pPr>
            <a:fld id="{03D2FAD6-A3CC-4004-A8F2-CA2490606A10}" type="slidenum">
              <a:rPr lang="hu-HU" altLang="en-US"/>
              <a:pPr>
                <a:defRPr/>
              </a:pPr>
              <a:t>‹#›</a:t>
            </a:fld>
            <a:endParaRPr lang="hu-HU"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en-US"/>
          </a:p>
        </p:txBody>
      </p:sp>
      <p:sp>
        <p:nvSpPr>
          <p:cNvPr id="5" name="Élőláb helye 4"/>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6" name="Dia számának helye 5"/>
          <p:cNvSpPr>
            <a:spLocks noGrp="1"/>
          </p:cNvSpPr>
          <p:nvPr>
            <p:ph type="sldNum" sz="quarter" idx="12"/>
          </p:nvPr>
        </p:nvSpPr>
        <p:spPr/>
        <p:txBody>
          <a:bodyPr/>
          <a:lstStyle>
            <a:lvl1pPr>
              <a:defRPr smtClean="0"/>
            </a:lvl1pPr>
          </a:lstStyle>
          <a:p>
            <a:pPr>
              <a:defRPr/>
            </a:pPr>
            <a:fld id="{40A046BF-28A7-44A3-B5F5-A57854B84FFB}" type="slidenum">
              <a:rPr lang="hu-HU" altLang="en-US"/>
              <a:pPr>
                <a:defRPr/>
              </a:pPr>
              <a:t>‹#›</a:t>
            </a:fld>
            <a:endParaRPr lang="hu-HU"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en-US"/>
          </a:p>
        </p:txBody>
      </p:sp>
      <p:sp>
        <p:nvSpPr>
          <p:cNvPr id="5" name="Élőláb helye 4"/>
          <p:cNvSpPr>
            <a:spLocks noGrp="1"/>
          </p:cNvSpPr>
          <p:nvPr>
            <p:ph type="ftr" sz="quarter" idx="11"/>
          </p:nvPr>
        </p:nvSpPr>
        <p:spPr/>
        <p:txBody>
          <a:bodyPr/>
          <a:lstStyle>
            <a:lvl1pPr>
              <a:defRPr/>
            </a:lvl1pPr>
          </a:lstStyle>
          <a:p>
            <a:r>
              <a:rPr lang="hu-HU" altLang="en-US"/>
              <a:t>Meeting of Chief Medical Officers, Cáceres, 11-13 of February 2010</a:t>
            </a:r>
          </a:p>
        </p:txBody>
      </p:sp>
      <p:sp>
        <p:nvSpPr>
          <p:cNvPr id="6" name="Dia számának helye 5"/>
          <p:cNvSpPr>
            <a:spLocks noGrp="1"/>
          </p:cNvSpPr>
          <p:nvPr>
            <p:ph type="sldNum" sz="quarter" idx="12"/>
          </p:nvPr>
        </p:nvSpPr>
        <p:spPr/>
        <p:txBody>
          <a:bodyPr/>
          <a:lstStyle>
            <a:lvl1pPr>
              <a:defRPr smtClean="0"/>
            </a:lvl1pPr>
          </a:lstStyle>
          <a:p>
            <a:pPr>
              <a:defRPr/>
            </a:pPr>
            <a:fld id="{46F65438-3BB6-4D07-9608-FE20898E67D1}" type="slidenum">
              <a:rPr lang="hu-HU" altLang="en-US"/>
              <a:pPr>
                <a:defRPr/>
              </a:pPr>
              <a:t>‹#›</a:t>
            </a:fld>
            <a:endParaRPr lang="hu-HU"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smtClean="0"/>
            </a:lvl1pPr>
          </a:lstStyle>
          <a:p>
            <a:pPr>
              <a:defRPr/>
            </a:pPr>
            <a:fld id="{24868DBB-393C-41EC-9086-F5651E407B51}" type="slidenum">
              <a:rPr lang="hu-HU"/>
              <a:pPr>
                <a:defRPr/>
              </a:pPr>
              <a:t>‹#›</a:t>
            </a:fld>
            <a:endParaRPr lang="hu-H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smtClean="0"/>
            </a:lvl1pPr>
          </a:lstStyle>
          <a:p>
            <a:pPr>
              <a:defRPr/>
            </a:pPr>
            <a:fld id="{C4696B15-B5BB-4F8E-AABB-2DD36F9CDD23}" type="slidenum">
              <a:rPr lang="hu-HU"/>
              <a:pPr>
                <a:defRPr/>
              </a:pPr>
              <a:t>‹#›</a:t>
            </a:fld>
            <a:endParaRPr lang="hu-H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smtClean="0"/>
            </a:lvl1pPr>
          </a:lstStyle>
          <a:p>
            <a:pPr>
              <a:defRPr/>
            </a:pPr>
            <a:fld id="{0DFD82B8-A89E-4F99-A5A8-572A80A4D26A}" type="slidenum">
              <a:rPr lang="hu-HU"/>
              <a:pPr>
                <a:defRPr/>
              </a:pPr>
              <a:t>‹#›</a:t>
            </a:fld>
            <a:endParaRPr lang="hu-H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smtClean="0"/>
            </a:lvl1pPr>
          </a:lstStyle>
          <a:p>
            <a:pPr>
              <a:defRPr/>
            </a:pPr>
            <a:fld id="{B968C966-4B2B-4BCB-946C-290473213DD9}" type="slidenum">
              <a:rPr lang="hu-HU"/>
              <a:pPr>
                <a:defRPr/>
              </a:pPr>
              <a:t>‹#›</a:t>
            </a:fld>
            <a:endParaRPr lang="hu-H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smtClean="0"/>
            </a:lvl1pPr>
          </a:lstStyle>
          <a:p>
            <a:pPr>
              <a:defRPr/>
            </a:pPr>
            <a:fld id="{F5ECB033-362C-48FB-A578-052372B84808}" type="slidenum">
              <a:rPr lang="hu-HU"/>
              <a:pPr>
                <a:defRPr/>
              </a:pPr>
              <a:t>‹#›</a:t>
            </a:fld>
            <a:endParaRPr lang="hu-H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smtClean="0"/>
            </a:lvl1pPr>
          </a:lstStyle>
          <a:p>
            <a:pPr>
              <a:defRPr/>
            </a:pPr>
            <a:fld id="{2F733DE5-F2C7-4353-8699-C025ABDAE514}" type="slidenum">
              <a:rPr lang="hu-HU"/>
              <a:pPr>
                <a:defRPr/>
              </a:pPr>
              <a:t>‹#›</a:t>
            </a:fld>
            <a:endParaRPr lang="hu-H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smtClean="0"/>
            </a:lvl1pPr>
          </a:lstStyle>
          <a:p>
            <a:pPr>
              <a:defRPr/>
            </a:pPr>
            <a:fld id="{3351889A-2F55-4DAC-BD2E-B10183F41804}"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586BB4EF-4272-4585-A8BA-8A62F0EFCCCC}" type="slidenum">
              <a:rPr lang="hu-HU"/>
              <a:pPr/>
              <a:t>‹#›</a:t>
            </a:fld>
            <a:endParaRPr lang="hu-H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smtClean="0"/>
            </a:lvl1pPr>
          </a:lstStyle>
          <a:p>
            <a:pPr>
              <a:defRPr/>
            </a:pPr>
            <a:fld id="{C0D3946D-2B82-4121-9256-E90671E43071}" type="slidenum">
              <a:rPr lang="hu-HU"/>
              <a:pPr>
                <a:defRPr/>
              </a:pPr>
              <a:t>‹#›</a:t>
            </a:fld>
            <a:endParaRPr lang="hu-H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smtClean="0"/>
            </a:lvl1pPr>
          </a:lstStyle>
          <a:p>
            <a:pPr>
              <a:defRPr/>
            </a:pPr>
            <a:fld id="{DE07B596-0E0C-4997-BEC6-37EBA8A08A20}" type="slidenum">
              <a:rPr lang="hu-HU"/>
              <a:pPr>
                <a:defRPr/>
              </a:pPr>
              <a:t>‹#›</a:t>
            </a:fld>
            <a:endParaRPr lang="hu-H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smtClean="0"/>
            </a:lvl1pPr>
          </a:lstStyle>
          <a:p>
            <a:pPr>
              <a:defRPr/>
            </a:pPr>
            <a:fld id="{AFC4EF76-003F-4AB7-B31F-B365B2FD4BB0}" type="slidenum">
              <a:rPr lang="hu-HU"/>
              <a:pPr>
                <a:defRPr/>
              </a:pPr>
              <a:t>‹#›</a:t>
            </a:fld>
            <a:endParaRPr lang="hu-H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smtClean="0"/>
            </a:lvl1pPr>
          </a:lstStyle>
          <a:p>
            <a:pPr>
              <a:defRPr/>
            </a:pPr>
            <a:fld id="{FA608E58-0264-45B1-8F1C-B3B67F3D0969}" type="slidenum">
              <a:rPr lang="hu-HU"/>
              <a:pPr>
                <a:defRPr/>
              </a:pPr>
              <a:t>‹#›</a:t>
            </a:fld>
            <a:endParaRPr lang="hu-H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ia számának helye 3"/>
          <p:cNvSpPr>
            <a:spLocks noGrp="1"/>
          </p:cNvSpPr>
          <p:nvPr>
            <p:ph type="sldNum" sz="quarter" idx="10"/>
          </p:nvPr>
        </p:nvSpPr>
        <p:spPr/>
        <p:txBody>
          <a:bodyPr/>
          <a:lstStyle>
            <a:lvl1pPr>
              <a:defRPr smtClean="0"/>
            </a:lvl1pPr>
          </a:lstStyle>
          <a:p>
            <a:pPr>
              <a:defRPr/>
            </a:pPr>
            <a:fld id="{1431C1D5-476F-48AB-AC97-9C82B89475A9}"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smtClean="0"/>
            </a:lvl1pPr>
          </a:lstStyle>
          <a:p>
            <a:pPr>
              <a:defRPr/>
            </a:pPr>
            <a:fld id="{8C3D2A89-902A-442D-8060-80B9277C5191}"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ia számának helye 3"/>
          <p:cNvSpPr>
            <a:spLocks noGrp="1"/>
          </p:cNvSpPr>
          <p:nvPr>
            <p:ph type="sldNum" sz="quarter" idx="10"/>
          </p:nvPr>
        </p:nvSpPr>
        <p:spPr/>
        <p:txBody>
          <a:bodyPr/>
          <a:lstStyle>
            <a:lvl1pPr>
              <a:defRPr smtClean="0"/>
            </a:lvl1pPr>
          </a:lstStyle>
          <a:p>
            <a:pPr>
              <a:defRPr/>
            </a:pPr>
            <a:fld id="{AF354641-83F9-412A-93AC-5E5C4B21085D}"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ia számának helye 4"/>
          <p:cNvSpPr>
            <a:spLocks noGrp="1"/>
          </p:cNvSpPr>
          <p:nvPr>
            <p:ph type="sldNum" sz="quarter" idx="10"/>
          </p:nvPr>
        </p:nvSpPr>
        <p:spPr/>
        <p:txBody>
          <a:bodyPr/>
          <a:lstStyle>
            <a:lvl1pPr>
              <a:defRPr smtClean="0"/>
            </a:lvl1pPr>
          </a:lstStyle>
          <a:p>
            <a:pPr>
              <a:defRPr/>
            </a:pPr>
            <a:fld id="{02BF5792-4F8F-44C2-838F-9671BE2F115E}"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ia számának helye 6"/>
          <p:cNvSpPr>
            <a:spLocks noGrp="1"/>
          </p:cNvSpPr>
          <p:nvPr>
            <p:ph type="sldNum" sz="quarter" idx="10"/>
          </p:nvPr>
        </p:nvSpPr>
        <p:spPr/>
        <p:txBody>
          <a:bodyPr/>
          <a:lstStyle>
            <a:lvl1pPr>
              <a:defRPr smtClean="0"/>
            </a:lvl1pPr>
          </a:lstStyle>
          <a:p>
            <a:pPr>
              <a:defRPr/>
            </a:pPr>
            <a:fld id="{1A8C8934-8FCF-4A77-B3FA-4DA6DAB5246E}"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ia számának helye 2"/>
          <p:cNvSpPr>
            <a:spLocks noGrp="1"/>
          </p:cNvSpPr>
          <p:nvPr>
            <p:ph type="sldNum" sz="quarter" idx="10"/>
          </p:nvPr>
        </p:nvSpPr>
        <p:spPr/>
        <p:txBody>
          <a:bodyPr/>
          <a:lstStyle>
            <a:lvl1pPr>
              <a:defRPr smtClean="0"/>
            </a:lvl1pPr>
          </a:lstStyle>
          <a:p>
            <a:pPr>
              <a:defRPr/>
            </a:pPr>
            <a:fld id="{1A7A361F-B0AE-4F4C-9112-F26DB5423BD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680AE8F4-3B8B-4FEB-848B-5A7F602C7998}" type="slidenum">
              <a:rPr lang="hu-HU"/>
              <a:pPr/>
              <a:t>‹#›</a:t>
            </a:fld>
            <a:endParaRPr lang="hu-H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ia számának helye 1"/>
          <p:cNvSpPr>
            <a:spLocks noGrp="1"/>
          </p:cNvSpPr>
          <p:nvPr>
            <p:ph type="sldNum" sz="quarter" idx="10"/>
          </p:nvPr>
        </p:nvSpPr>
        <p:spPr/>
        <p:txBody>
          <a:bodyPr/>
          <a:lstStyle>
            <a:lvl1pPr>
              <a:defRPr smtClean="0"/>
            </a:lvl1pPr>
          </a:lstStyle>
          <a:p>
            <a:pPr>
              <a:defRPr/>
            </a:pPr>
            <a:fld id="{EA209F24-D619-43DD-A344-BA9A7E92ACA2}"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ia számának helye 4"/>
          <p:cNvSpPr>
            <a:spLocks noGrp="1"/>
          </p:cNvSpPr>
          <p:nvPr>
            <p:ph type="sldNum" sz="quarter" idx="10"/>
          </p:nvPr>
        </p:nvSpPr>
        <p:spPr/>
        <p:txBody>
          <a:bodyPr/>
          <a:lstStyle>
            <a:lvl1pPr>
              <a:defRPr smtClean="0"/>
            </a:lvl1pPr>
          </a:lstStyle>
          <a:p>
            <a:pPr>
              <a:defRPr/>
            </a:pPr>
            <a:fld id="{02F3E2CC-BB5B-47A9-B37D-4CC1D9EFCEA9}"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ia számának helye 4"/>
          <p:cNvSpPr>
            <a:spLocks noGrp="1"/>
          </p:cNvSpPr>
          <p:nvPr>
            <p:ph type="sldNum" sz="quarter" idx="10"/>
          </p:nvPr>
        </p:nvSpPr>
        <p:spPr/>
        <p:txBody>
          <a:bodyPr/>
          <a:lstStyle>
            <a:lvl1pPr>
              <a:defRPr smtClean="0"/>
            </a:lvl1pPr>
          </a:lstStyle>
          <a:p>
            <a:pPr>
              <a:defRPr/>
            </a:pPr>
            <a:fld id="{295F0470-CC1B-44DA-8777-6C9AA179CB2C}"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smtClean="0"/>
            </a:lvl1pPr>
          </a:lstStyle>
          <a:p>
            <a:pPr>
              <a:defRPr/>
            </a:pPr>
            <a:fld id="{5424BAD9-84CF-4984-A1F3-9E727F3FC8CC}"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719888" y="142875"/>
            <a:ext cx="2130425" cy="609917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323850" y="142875"/>
            <a:ext cx="6243638" cy="60991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smtClean="0"/>
            </a:lvl1pPr>
          </a:lstStyle>
          <a:p>
            <a:pPr>
              <a:defRPr/>
            </a:pPr>
            <a:fld id="{7957AF12-B0EB-41FE-8627-DD7AC1E02C3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B9987492-74C7-4043-93E5-2A724C87B602}" type="slidenum">
              <a:rPr lang="hu-HU"/>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D94D4AF0-8B6A-476F-8106-53E9146DBE05}" type="slidenum">
              <a:rPr lang="hu-HU"/>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ED0315E4-A01B-4566-A04B-099E020C8985}" type="slidenum">
              <a:rPr lang="hu-HU"/>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BEE5F86A-3AE3-4848-8A27-82E77D5A2537}" type="slidenum">
              <a:rPr lang="hu-HU"/>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225F751E-BA9A-45E6-BB11-727E16E739EC}" type="slidenum">
              <a:rPr lang="hu-HU"/>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fld id="{842079D7-C293-4371-B882-5BB757A81A66}"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en-US" smtClean="0"/>
              <a:t>Mintacím szerkesztése</a:t>
            </a:r>
          </a:p>
        </p:txBody>
      </p:sp>
      <p:sp>
        <p:nvSpPr>
          <p:cNvPr id="2088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p>
        </p:txBody>
      </p:sp>
      <p:sp>
        <p:nvSpPr>
          <p:cNvPr id="25293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mj-lt"/>
              </a:defRPr>
            </a:lvl1pPr>
          </a:lstStyle>
          <a:p>
            <a:endParaRPr lang="hu-HU" altLang="en-US"/>
          </a:p>
        </p:txBody>
      </p:sp>
      <p:sp>
        <p:nvSpPr>
          <p:cNvPr id="252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latin typeface="+mj-lt"/>
              </a:defRPr>
            </a:lvl1pPr>
          </a:lstStyle>
          <a:p>
            <a:r>
              <a:rPr lang="hu-HU" altLang="en-US"/>
              <a:t>Meeting of Chief Medical Officers, Cáceres, 11-13 of February 2010</a:t>
            </a:r>
          </a:p>
        </p:txBody>
      </p:sp>
      <p:sp>
        <p:nvSpPr>
          <p:cNvPr id="25293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mj-lt"/>
                <a:cs typeface="+mn-cs"/>
              </a:defRPr>
            </a:lvl1pPr>
          </a:lstStyle>
          <a:p>
            <a:pPr>
              <a:defRPr/>
            </a:pPr>
            <a:fld id="{D0ED10B4-C2DC-40F2-A536-C7CAA4863235}" type="slidenum">
              <a:rPr lang="hu-HU" altLang="en-US"/>
              <a:pPr>
                <a:defRPr/>
              </a:pPr>
              <a:t>‹#›</a:t>
            </a:fld>
            <a:endParaRPr lang="hu-HU" altLang="en-US"/>
          </a:p>
        </p:txBody>
      </p:sp>
      <p:sp>
        <p:nvSpPr>
          <p:cNvPr id="25293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hu-HU" sz="1800">
              <a:solidFill>
                <a:schemeClr val="tx1"/>
              </a:solidFill>
              <a:latin typeface="Tahoma" pitchFamily="34" charset="0"/>
              <a:cs typeface="+mn-cs"/>
            </a:endParaRPr>
          </a:p>
        </p:txBody>
      </p:sp>
      <p:sp>
        <p:nvSpPr>
          <p:cNvPr id="25293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hu-HU" sz="1800">
              <a:solidFill>
                <a:schemeClr val="tx1"/>
              </a:solidFill>
              <a:latin typeface="Tahoma" pitchFamily="34" charset="0"/>
              <a:cs typeface="+mn-cs"/>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0" fontAlgn="base" hangingPunct="0">
        <a:spcBef>
          <a:spcPct val="0"/>
        </a:spcBef>
        <a:spcAft>
          <a:spcPct val="0"/>
        </a:spcAft>
        <a:defRPr sz="4200">
          <a:solidFill>
            <a:schemeClr val="tx2"/>
          </a:solidFill>
          <a:latin typeface="Garamond" pitchFamily="18" charset="0"/>
        </a:defRPr>
      </a:lvl6pPr>
      <a:lvl7pPr marL="914400" algn="l" rtl="0" eaLnBrk="0" fontAlgn="base" hangingPunct="0">
        <a:spcBef>
          <a:spcPct val="0"/>
        </a:spcBef>
        <a:spcAft>
          <a:spcPct val="0"/>
        </a:spcAft>
        <a:defRPr sz="4200">
          <a:solidFill>
            <a:schemeClr val="tx2"/>
          </a:solidFill>
          <a:latin typeface="Garamond" pitchFamily="18" charset="0"/>
        </a:defRPr>
      </a:lvl7pPr>
      <a:lvl8pPr marL="1371600" algn="l" rtl="0" eaLnBrk="0" fontAlgn="base" hangingPunct="0">
        <a:spcBef>
          <a:spcPct val="0"/>
        </a:spcBef>
        <a:spcAft>
          <a:spcPct val="0"/>
        </a:spcAft>
        <a:defRPr sz="4200">
          <a:solidFill>
            <a:schemeClr val="tx2"/>
          </a:solidFill>
          <a:latin typeface="Garamond" pitchFamily="18" charset="0"/>
        </a:defRPr>
      </a:lvl8pPr>
      <a:lvl9pPr marL="1828800" algn="l" rtl="0" eaLnBrk="0" fontAlgn="base" hangingPunct="0">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2314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mn-lt"/>
                <a:cs typeface="+mn-cs"/>
              </a:defRPr>
            </a:lvl1pPr>
          </a:lstStyle>
          <a:p>
            <a:pPr>
              <a:defRPr/>
            </a:pPr>
            <a:fld id="{A7992FCD-E887-49BC-AF68-A4E3C112B41E}"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4786" name="Picture 9" descr="Presentation_Template_Innerpage_new"/>
          <p:cNvPicPr>
            <a:picLocks noChangeAspect="1" noChangeArrowheads="1"/>
          </p:cNvPicPr>
          <p:nvPr/>
        </p:nvPicPr>
        <p:blipFill>
          <a:blip r:embed="rId13" cstate="print"/>
          <a:srcRect t="45416"/>
          <a:stretch>
            <a:fillRect/>
          </a:stretch>
        </p:blipFill>
        <p:spPr bwMode="auto">
          <a:xfrm>
            <a:off x="0" y="3114675"/>
            <a:ext cx="9144000" cy="3743325"/>
          </a:xfrm>
          <a:prstGeom prst="rect">
            <a:avLst/>
          </a:prstGeom>
          <a:noFill/>
          <a:ln w="9525">
            <a:noFill/>
            <a:miter lim="800000"/>
            <a:headEnd/>
            <a:tailEnd/>
          </a:ln>
        </p:spPr>
      </p:pic>
      <p:pic>
        <p:nvPicPr>
          <p:cNvPr id="374787" name="Picture 10"/>
          <p:cNvPicPr>
            <a:picLocks noChangeArrowheads="1"/>
          </p:cNvPicPr>
          <p:nvPr/>
        </p:nvPicPr>
        <p:blipFill>
          <a:blip r:embed="rId1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a:ln w="9525">
            <a:noFill/>
            <a:miter lim="800000"/>
            <a:headEnd/>
            <a:tailEnd/>
          </a:ln>
        </p:spPr>
      </p:pic>
      <p:sp>
        <p:nvSpPr>
          <p:cNvPr id="374788"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374789"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180238" name="Rectangle 14"/>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lnSpc>
                <a:spcPct val="100000"/>
              </a:lnSpc>
              <a:defRPr sz="1200" b="0">
                <a:solidFill>
                  <a:srgbClr val="FFFFFF"/>
                </a:solidFill>
                <a:latin typeface="+mn-lt"/>
                <a:cs typeface="+mn-cs"/>
              </a:defRPr>
            </a:lvl1pPr>
          </a:lstStyle>
          <a:p>
            <a:pPr>
              <a:defRPr/>
            </a:pPr>
            <a:fld id="{75BD35D0-65CF-4F59-867F-DF5E3B3B8D0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charset="0"/>
          <a:cs typeface="Arial" charset="0"/>
        </a:defRPr>
      </a:lvl2pPr>
      <a:lvl3pPr algn="l" rtl="0" fontAlgn="base">
        <a:lnSpc>
          <a:spcPct val="90000"/>
        </a:lnSpc>
        <a:spcBef>
          <a:spcPct val="0"/>
        </a:spcBef>
        <a:spcAft>
          <a:spcPct val="0"/>
        </a:spcAft>
        <a:defRPr sz="2800" b="1">
          <a:solidFill>
            <a:srgbClr val="333333"/>
          </a:solidFill>
          <a:latin typeface="Tahoma" charset="0"/>
          <a:cs typeface="Arial" charset="0"/>
        </a:defRPr>
      </a:lvl3pPr>
      <a:lvl4pPr algn="l" rtl="0" fontAlgn="base">
        <a:lnSpc>
          <a:spcPct val="90000"/>
        </a:lnSpc>
        <a:spcBef>
          <a:spcPct val="0"/>
        </a:spcBef>
        <a:spcAft>
          <a:spcPct val="0"/>
        </a:spcAft>
        <a:defRPr sz="2800" b="1">
          <a:solidFill>
            <a:srgbClr val="333333"/>
          </a:solidFill>
          <a:latin typeface="Tahoma" charset="0"/>
          <a:cs typeface="Arial" charset="0"/>
        </a:defRPr>
      </a:lvl4pPr>
      <a:lvl5pPr algn="l" rtl="0" fontAlgn="base">
        <a:lnSpc>
          <a:spcPct val="90000"/>
        </a:lnSpc>
        <a:spcBef>
          <a:spcPct val="0"/>
        </a:spcBef>
        <a:spcAft>
          <a:spcPct val="0"/>
        </a:spcAft>
        <a:defRPr sz="2800" b="1">
          <a:solidFill>
            <a:srgbClr val="333333"/>
          </a:solidFill>
          <a:latin typeface="Tahoma" charset="0"/>
          <a:cs typeface="Arial" charset="0"/>
        </a:defRPr>
      </a:lvl5pPr>
      <a:lvl6pPr marL="457200" algn="l" rtl="0" fontAlgn="base">
        <a:lnSpc>
          <a:spcPct val="90000"/>
        </a:lnSpc>
        <a:spcBef>
          <a:spcPct val="0"/>
        </a:spcBef>
        <a:spcAft>
          <a:spcPct val="0"/>
        </a:spcAft>
        <a:defRPr sz="2800" b="1">
          <a:solidFill>
            <a:srgbClr val="333333"/>
          </a:solidFill>
          <a:latin typeface="Tahoma" charset="0"/>
          <a:cs typeface="Arial" charset="0"/>
        </a:defRPr>
      </a:lvl6pPr>
      <a:lvl7pPr marL="914400" algn="l" rtl="0" fontAlgn="base">
        <a:lnSpc>
          <a:spcPct val="90000"/>
        </a:lnSpc>
        <a:spcBef>
          <a:spcPct val="0"/>
        </a:spcBef>
        <a:spcAft>
          <a:spcPct val="0"/>
        </a:spcAft>
        <a:defRPr sz="2800" b="1">
          <a:solidFill>
            <a:srgbClr val="333333"/>
          </a:solidFill>
          <a:latin typeface="Tahoma" charset="0"/>
          <a:cs typeface="Arial" charset="0"/>
        </a:defRPr>
      </a:lvl7pPr>
      <a:lvl8pPr marL="1371600" algn="l" rtl="0" fontAlgn="base">
        <a:lnSpc>
          <a:spcPct val="90000"/>
        </a:lnSpc>
        <a:spcBef>
          <a:spcPct val="0"/>
        </a:spcBef>
        <a:spcAft>
          <a:spcPct val="0"/>
        </a:spcAft>
        <a:defRPr sz="2800" b="1">
          <a:solidFill>
            <a:srgbClr val="333333"/>
          </a:solidFill>
          <a:latin typeface="Tahoma" charset="0"/>
          <a:cs typeface="Arial" charset="0"/>
        </a:defRPr>
      </a:lvl8pPr>
      <a:lvl9pPr marL="1828800" algn="l" rtl="0" fontAlgn="base">
        <a:lnSpc>
          <a:spcPct val="90000"/>
        </a:lnSpc>
        <a:spcBef>
          <a:spcPct val="0"/>
        </a:spcBef>
        <a:spcAft>
          <a:spcPct val="0"/>
        </a:spcAft>
        <a:defRPr sz="2800" b="1">
          <a:solidFill>
            <a:srgbClr val="333333"/>
          </a:solidFill>
          <a:latin typeface="Tahoma" charset="0"/>
          <a:cs typeface="Arial"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cs typeface="+mn-cs"/>
        </a:defRPr>
      </a:lvl2pPr>
      <a:lvl3pPr marL="1150938" indent="-228600" algn="l" rtl="0" fontAlgn="base">
        <a:spcBef>
          <a:spcPct val="20000"/>
        </a:spcBef>
        <a:spcAft>
          <a:spcPct val="0"/>
        </a:spcAft>
        <a:defRPr>
          <a:solidFill>
            <a:schemeClr val="tx1"/>
          </a:solidFill>
          <a:latin typeface="+mn-lt"/>
          <a:cs typeface="+mn-cs"/>
        </a:defRPr>
      </a:lvl3pPr>
      <a:lvl4pPr marL="1600200" indent="-228600" algn="l" rtl="0" fontAlgn="base">
        <a:spcBef>
          <a:spcPct val="20000"/>
        </a:spcBef>
        <a:spcAft>
          <a:spcPct val="0"/>
        </a:spcAft>
        <a:defRPr sz="1600">
          <a:solidFill>
            <a:schemeClr val="tx1"/>
          </a:solidFill>
          <a:latin typeface="+mn-lt"/>
          <a:cs typeface="+mn-cs"/>
        </a:defRPr>
      </a:lvl4pPr>
      <a:lvl5pPr marL="2057400" indent="-228600" algn="l" rtl="0" fontAlgn="base">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hu-HU">
                <a:solidFill>
                  <a:srgbClr val="FFFF00"/>
                </a:solidFill>
                <a:latin typeface="Comic Sans MS" pitchFamily="66" charset="0"/>
              </a:rPr>
              <a:t>VAKCINÁCIÓ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ia számának helye 3"/>
          <p:cNvSpPr>
            <a:spLocks noGrp="1"/>
          </p:cNvSpPr>
          <p:nvPr>
            <p:ph type="sldNum" sz="quarter" idx="12"/>
          </p:nvPr>
        </p:nvSpPr>
        <p:spPr/>
        <p:txBody>
          <a:bodyPr/>
          <a:lstStyle/>
          <a:p>
            <a:fld id="{1D54F633-45DF-44E4-9A5E-E886AF61CF6C}" type="slidenum">
              <a:rPr lang="hu-HU"/>
              <a:pPr/>
              <a:t>10</a:t>
            </a:fld>
            <a:endParaRPr lang="hu-HU"/>
          </a:p>
        </p:txBody>
      </p:sp>
      <p:graphicFrame>
        <p:nvGraphicFramePr>
          <p:cNvPr id="285698" name="Group 2"/>
          <p:cNvGraphicFramePr>
            <a:graphicFrameLocks noGrp="1"/>
          </p:cNvGraphicFramePr>
          <p:nvPr/>
        </p:nvGraphicFramePr>
        <p:xfrm>
          <a:off x="395288" y="115888"/>
          <a:ext cx="8424862" cy="7040562"/>
        </p:xfrm>
        <a:graphic>
          <a:graphicData uri="http://schemas.openxmlformats.org/drawingml/2006/table">
            <a:tbl>
              <a:tblPr/>
              <a:tblGrid>
                <a:gridCol w="4213225"/>
                <a:gridCol w="4211637"/>
              </a:tblGrid>
              <a:tr h="5810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A hatékony oltóanyag tulajdonságai</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xBody>
                    <a:bodyPr/>
                    <a:lstStyle/>
                    <a:p>
                      <a:endParaRPr lang="hu-HU"/>
                    </a:p>
                  </a:txBody>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biztonságos</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Nem okozhat betegséget v. halált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protektív</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Élő kórokozó által előidézett betegséggel szemben véd</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Hosszú távú védelem</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Évekig tartó védettséget ad</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Serkenti a neutralizáló antitesteket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Bizonyos kórokozók (pl. poliovírus) olyan sejteket fertőz (pl. neuronok), amelyek nem pótolhatók. Neutralizáló antitest megelőzi ezeknek a sejteknek a megfertőződését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Serkenti a protektív T-sejteket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Bizonyos kórokozók (pl. intracellulárisok) sejt-mediálta immunválasszal hatékonyabban eliminálódnak</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Gyakorlati szempontok</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Biológiai stabilitás, könnyű bevitel, kevés mellékhatás, olcsó előállítás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0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285723" name="Rectangle 27"/>
          <p:cNvSpPr>
            <a:spLocks noChangeArrowheads="1"/>
          </p:cNvSpPr>
          <p:nvPr/>
        </p:nvSpPr>
        <p:spPr bwMode="auto">
          <a:xfrm>
            <a:off x="323850" y="4508500"/>
            <a:ext cx="8569325" cy="1225550"/>
          </a:xfrm>
          <a:prstGeom prst="rect">
            <a:avLst/>
          </a:prstGeom>
          <a:noFill/>
          <a:ln w="76200">
            <a:solidFill>
              <a:srgbClr val="FF0000"/>
            </a:solidFill>
            <a:miter lim="800000"/>
            <a:headEnd/>
            <a:tailEnd/>
          </a:ln>
          <a:effectLst/>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 számának helye 3"/>
          <p:cNvSpPr>
            <a:spLocks noGrp="1"/>
          </p:cNvSpPr>
          <p:nvPr>
            <p:ph type="sldNum" sz="quarter" idx="12"/>
          </p:nvPr>
        </p:nvSpPr>
        <p:spPr/>
        <p:txBody>
          <a:bodyPr/>
          <a:lstStyle/>
          <a:p>
            <a:fld id="{E03B0432-32AE-4B47-8780-8335D05D0B7A}" type="slidenum">
              <a:rPr lang="hu-HU"/>
              <a:pPr/>
              <a:t>11</a:t>
            </a:fld>
            <a:endParaRPr lang="hu-HU"/>
          </a:p>
        </p:txBody>
      </p:sp>
      <p:sp>
        <p:nvSpPr>
          <p:cNvPr id="89094" name="Rectangle 6"/>
          <p:cNvSpPr>
            <a:spLocks noChangeArrowheads="1"/>
          </p:cNvSpPr>
          <p:nvPr/>
        </p:nvSpPr>
        <p:spPr bwMode="auto">
          <a:xfrm>
            <a:off x="1187450" y="476250"/>
            <a:ext cx="6946900" cy="396875"/>
          </a:xfrm>
          <a:prstGeom prst="rect">
            <a:avLst/>
          </a:prstGeom>
          <a:noFill/>
          <a:ln w="9525">
            <a:noFill/>
            <a:miter lim="800000"/>
            <a:headEnd/>
            <a:tailEnd/>
          </a:ln>
          <a:effectLst/>
        </p:spPr>
        <p:txBody>
          <a:bodyPr wrap="none" anchor="ctr">
            <a:spAutoFit/>
          </a:bodyPr>
          <a:lstStyle/>
          <a:p>
            <a:r>
              <a:rPr lang="hu-HU" sz="2000"/>
              <a:t>Elsődleges – másodlagos  CD8+ T- sejtmemória kinetikája</a:t>
            </a:r>
          </a:p>
        </p:txBody>
      </p:sp>
      <p:sp>
        <p:nvSpPr>
          <p:cNvPr id="89095" name="Text Box 7"/>
          <p:cNvSpPr txBox="1">
            <a:spLocks noChangeArrowheads="1"/>
          </p:cNvSpPr>
          <p:nvPr/>
        </p:nvSpPr>
        <p:spPr bwMode="auto">
          <a:xfrm>
            <a:off x="430213" y="4784725"/>
            <a:ext cx="8713787" cy="2073275"/>
          </a:xfrm>
          <a:prstGeom prst="rect">
            <a:avLst/>
          </a:prstGeom>
          <a:noFill/>
          <a:ln w="9525">
            <a:noFill/>
            <a:miter lim="800000"/>
            <a:headEnd/>
            <a:tailEnd/>
          </a:ln>
          <a:effectLst/>
        </p:spPr>
        <p:txBody>
          <a:bodyPr>
            <a:spAutoFit/>
          </a:bodyPr>
          <a:lstStyle/>
          <a:p>
            <a:pPr>
              <a:spcBef>
                <a:spcPct val="50000"/>
              </a:spcBef>
            </a:pPr>
            <a:r>
              <a:rPr lang="hu-HU" sz="2000"/>
              <a:t>Másodlagos immunválaszban kialakuló memóriasejtek: </a:t>
            </a:r>
          </a:p>
          <a:p>
            <a:pPr>
              <a:spcBef>
                <a:spcPct val="50000"/>
              </a:spcBef>
            </a:pPr>
            <a:r>
              <a:rPr lang="hu-HU" sz="2000"/>
              <a:t>Gyorsabban aktivizálódnak, </a:t>
            </a:r>
          </a:p>
          <a:p>
            <a:pPr>
              <a:spcBef>
                <a:spcPct val="50000"/>
              </a:spcBef>
            </a:pPr>
            <a:r>
              <a:rPr lang="hu-HU" sz="2000"/>
              <a:t>nagyobb számban jönnek létre,</a:t>
            </a:r>
          </a:p>
          <a:p>
            <a:pPr>
              <a:spcBef>
                <a:spcPct val="50000"/>
              </a:spcBef>
            </a:pPr>
            <a:r>
              <a:rPr lang="hu-HU" sz="2000"/>
              <a:t>Önmegújító képességük az évek alatt kialakuló hosszútávú memória kialakulásakor nagyobb arányú (IL-2-term.)</a:t>
            </a:r>
          </a:p>
        </p:txBody>
      </p:sp>
      <p:sp>
        <p:nvSpPr>
          <p:cNvPr id="89096" name="Line 8"/>
          <p:cNvSpPr>
            <a:spLocks noChangeShapeType="1"/>
          </p:cNvSpPr>
          <p:nvPr/>
        </p:nvSpPr>
        <p:spPr bwMode="auto">
          <a:xfrm flipV="1">
            <a:off x="2051050" y="3789363"/>
            <a:ext cx="0" cy="360362"/>
          </a:xfrm>
          <a:prstGeom prst="line">
            <a:avLst/>
          </a:prstGeom>
          <a:noFill/>
          <a:ln w="38100">
            <a:solidFill>
              <a:srgbClr val="FF0000"/>
            </a:solidFill>
            <a:round/>
            <a:headEnd/>
            <a:tailEnd type="triangle" w="med" len="med"/>
          </a:ln>
          <a:effectLst/>
        </p:spPr>
        <p:txBody>
          <a:bodyPr/>
          <a:lstStyle/>
          <a:p>
            <a:endParaRPr lang="hu-HU"/>
          </a:p>
        </p:txBody>
      </p:sp>
      <p:sp>
        <p:nvSpPr>
          <p:cNvPr id="89097" name="Text Box 9"/>
          <p:cNvSpPr txBox="1">
            <a:spLocks noChangeArrowheads="1"/>
          </p:cNvSpPr>
          <p:nvPr/>
        </p:nvSpPr>
        <p:spPr bwMode="auto">
          <a:xfrm>
            <a:off x="684213" y="4149725"/>
            <a:ext cx="2952750" cy="396875"/>
          </a:xfrm>
          <a:prstGeom prst="rect">
            <a:avLst/>
          </a:prstGeom>
          <a:noFill/>
          <a:ln w="9525">
            <a:noFill/>
            <a:miter lim="800000"/>
            <a:headEnd/>
            <a:tailEnd/>
          </a:ln>
          <a:effectLst/>
        </p:spPr>
        <p:txBody>
          <a:bodyPr>
            <a:spAutoFit/>
          </a:bodyPr>
          <a:lstStyle/>
          <a:p>
            <a:pPr algn="ctr">
              <a:spcBef>
                <a:spcPct val="50000"/>
              </a:spcBef>
            </a:pPr>
            <a:r>
              <a:rPr lang="hu-HU" sz="2000" b="1">
                <a:solidFill>
                  <a:srgbClr val="FF0000"/>
                </a:solidFill>
              </a:rPr>
              <a:t>Emlékeztető oltás</a:t>
            </a:r>
          </a:p>
        </p:txBody>
      </p:sp>
      <p:grpSp>
        <p:nvGrpSpPr>
          <p:cNvPr id="89100" name="Group 12"/>
          <p:cNvGrpSpPr>
            <a:grpSpLocks/>
          </p:cNvGrpSpPr>
          <p:nvPr/>
        </p:nvGrpSpPr>
        <p:grpSpPr bwMode="auto">
          <a:xfrm>
            <a:off x="0" y="1125538"/>
            <a:ext cx="9144000" cy="3546475"/>
            <a:chOff x="0" y="709"/>
            <a:chExt cx="5760" cy="2234"/>
          </a:xfrm>
        </p:grpSpPr>
        <p:pic>
          <p:nvPicPr>
            <p:cNvPr id="89093" name="Picture 5" descr="Shaping and reshaping CD8+ T-cell memory"/>
            <p:cNvPicPr>
              <a:picLocks noChangeAspect="1" noChangeArrowheads="1"/>
            </p:cNvPicPr>
            <p:nvPr/>
          </p:nvPicPr>
          <p:blipFill>
            <a:blip r:embed="rId3" cstate="print"/>
            <a:srcRect/>
            <a:stretch>
              <a:fillRect/>
            </a:stretch>
          </p:blipFill>
          <p:spPr bwMode="auto">
            <a:xfrm>
              <a:off x="0" y="709"/>
              <a:ext cx="5760" cy="2234"/>
            </a:xfrm>
            <a:prstGeom prst="rect">
              <a:avLst/>
            </a:prstGeom>
            <a:noFill/>
          </p:spPr>
        </p:pic>
        <p:sp>
          <p:nvSpPr>
            <p:cNvPr id="89099" name="Rectangle 11"/>
            <p:cNvSpPr>
              <a:spLocks noChangeArrowheads="1"/>
            </p:cNvSpPr>
            <p:nvPr/>
          </p:nvSpPr>
          <p:spPr bwMode="auto">
            <a:xfrm>
              <a:off x="2109" y="1752"/>
              <a:ext cx="317" cy="181"/>
            </a:xfrm>
            <a:prstGeom prst="rect">
              <a:avLst/>
            </a:prstGeom>
            <a:solidFill>
              <a:srgbClr val="FFFFFF"/>
            </a:solidFill>
            <a:ln w="9525">
              <a:noFill/>
              <a:miter lim="800000"/>
              <a:headEnd/>
              <a:tailEnd/>
            </a:ln>
            <a:effectLst/>
          </p:spPr>
          <p:txBody>
            <a:bodyPr wrap="none" anchor="ctr"/>
            <a:lstStyle/>
            <a:p>
              <a:endParaRPr lang="hu-H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build="p"/>
      <p:bldP spid="890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ia számának helye 3"/>
          <p:cNvSpPr>
            <a:spLocks noGrp="1"/>
          </p:cNvSpPr>
          <p:nvPr>
            <p:ph type="sldNum" sz="quarter" idx="12"/>
          </p:nvPr>
        </p:nvSpPr>
        <p:spPr/>
        <p:txBody>
          <a:bodyPr/>
          <a:lstStyle/>
          <a:p>
            <a:fld id="{F3AF735A-293F-49AD-B415-13E662A93611}" type="slidenum">
              <a:rPr lang="hu-HU"/>
              <a:pPr/>
              <a:t>12</a:t>
            </a:fld>
            <a:endParaRPr lang="hu-HU"/>
          </a:p>
        </p:txBody>
      </p:sp>
      <p:grpSp>
        <p:nvGrpSpPr>
          <p:cNvPr id="104450" name="Group 2"/>
          <p:cNvGrpSpPr>
            <a:grpSpLocks/>
          </p:cNvGrpSpPr>
          <p:nvPr/>
        </p:nvGrpSpPr>
        <p:grpSpPr bwMode="auto">
          <a:xfrm>
            <a:off x="1604963" y="788988"/>
            <a:ext cx="2698750" cy="1333500"/>
            <a:chOff x="432" y="912"/>
            <a:chExt cx="1700" cy="840"/>
          </a:xfrm>
        </p:grpSpPr>
        <p:grpSp>
          <p:nvGrpSpPr>
            <p:cNvPr id="104451" name="Group 3"/>
            <p:cNvGrpSpPr>
              <a:grpSpLocks/>
            </p:cNvGrpSpPr>
            <p:nvPr/>
          </p:nvGrpSpPr>
          <p:grpSpPr bwMode="auto">
            <a:xfrm>
              <a:off x="624" y="912"/>
              <a:ext cx="1056" cy="576"/>
              <a:chOff x="624" y="912"/>
              <a:chExt cx="1056" cy="576"/>
            </a:xfrm>
          </p:grpSpPr>
          <p:sp>
            <p:nvSpPr>
              <p:cNvPr id="104452" name="Line 4"/>
              <p:cNvSpPr>
                <a:spLocks noChangeShapeType="1"/>
              </p:cNvSpPr>
              <p:nvPr/>
            </p:nvSpPr>
            <p:spPr bwMode="auto">
              <a:xfrm flipH="1">
                <a:off x="624" y="912"/>
                <a:ext cx="1056" cy="480"/>
              </a:xfrm>
              <a:prstGeom prst="line">
                <a:avLst/>
              </a:prstGeom>
              <a:noFill/>
              <a:ln w="38100">
                <a:solidFill>
                  <a:srgbClr val="FFFF00"/>
                </a:solidFill>
                <a:round/>
                <a:headEnd/>
                <a:tailEnd/>
              </a:ln>
              <a:effectLst/>
            </p:spPr>
            <p:txBody>
              <a:bodyPr/>
              <a:lstStyle/>
              <a:p>
                <a:endParaRPr lang="hu-HU"/>
              </a:p>
            </p:txBody>
          </p:sp>
          <p:sp>
            <p:nvSpPr>
              <p:cNvPr id="104453" name="Line 5"/>
              <p:cNvSpPr>
                <a:spLocks noChangeShapeType="1"/>
              </p:cNvSpPr>
              <p:nvPr/>
            </p:nvSpPr>
            <p:spPr bwMode="auto">
              <a:xfrm>
                <a:off x="624" y="1392"/>
                <a:ext cx="0" cy="96"/>
              </a:xfrm>
              <a:prstGeom prst="line">
                <a:avLst/>
              </a:prstGeom>
              <a:noFill/>
              <a:ln w="38100">
                <a:solidFill>
                  <a:srgbClr val="FFFF00"/>
                </a:solidFill>
                <a:round/>
                <a:headEnd/>
                <a:tailEnd/>
              </a:ln>
              <a:effectLst/>
            </p:spPr>
            <p:txBody>
              <a:bodyPr/>
              <a:lstStyle/>
              <a:p>
                <a:endParaRPr lang="hu-HU"/>
              </a:p>
            </p:txBody>
          </p:sp>
          <p:sp>
            <p:nvSpPr>
              <p:cNvPr id="104454" name="Line 6"/>
              <p:cNvSpPr>
                <a:spLocks noChangeShapeType="1"/>
              </p:cNvSpPr>
              <p:nvPr/>
            </p:nvSpPr>
            <p:spPr bwMode="auto">
              <a:xfrm>
                <a:off x="1680" y="912"/>
                <a:ext cx="0" cy="144"/>
              </a:xfrm>
              <a:prstGeom prst="line">
                <a:avLst/>
              </a:prstGeom>
              <a:noFill/>
              <a:ln w="38100">
                <a:solidFill>
                  <a:srgbClr val="FFFF00"/>
                </a:solidFill>
                <a:round/>
                <a:headEnd/>
                <a:tailEnd/>
              </a:ln>
              <a:effectLst/>
            </p:spPr>
            <p:txBody>
              <a:bodyPr/>
              <a:lstStyle/>
              <a:p>
                <a:endParaRPr lang="hu-HU"/>
              </a:p>
            </p:txBody>
          </p:sp>
          <p:sp>
            <p:nvSpPr>
              <p:cNvPr id="104455" name="Line 7"/>
              <p:cNvSpPr>
                <a:spLocks noChangeShapeType="1"/>
              </p:cNvSpPr>
              <p:nvPr/>
            </p:nvSpPr>
            <p:spPr bwMode="auto">
              <a:xfrm>
                <a:off x="1152" y="960"/>
                <a:ext cx="0" cy="192"/>
              </a:xfrm>
              <a:prstGeom prst="line">
                <a:avLst/>
              </a:prstGeom>
              <a:noFill/>
              <a:ln w="38100">
                <a:solidFill>
                  <a:srgbClr val="FFFF00"/>
                </a:solidFill>
                <a:round/>
                <a:headEnd/>
                <a:tailEnd/>
              </a:ln>
              <a:effectLst/>
            </p:spPr>
            <p:txBody>
              <a:bodyPr/>
              <a:lstStyle/>
              <a:p>
                <a:endParaRPr lang="hu-HU"/>
              </a:p>
            </p:txBody>
          </p:sp>
        </p:grpSp>
        <p:sp>
          <p:nvSpPr>
            <p:cNvPr id="104456" name="Text Box 8"/>
            <p:cNvSpPr txBox="1">
              <a:spLocks noChangeArrowheads="1"/>
            </p:cNvSpPr>
            <p:nvPr/>
          </p:nvSpPr>
          <p:spPr bwMode="auto">
            <a:xfrm>
              <a:off x="480" y="1442"/>
              <a:ext cx="405" cy="250"/>
            </a:xfrm>
            <a:prstGeom prst="rect">
              <a:avLst/>
            </a:prstGeom>
            <a:noFill/>
            <a:ln w="9525">
              <a:noFill/>
              <a:miter lim="800000"/>
              <a:headEnd/>
              <a:tailEnd/>
            </a:ln>
            <a:effectLst/>
          </p:spPr>
          <p:txBody>
            <a:bodyPr wrap="none">
              <a:spAutoFit/>
            </a:bodyPr>
            <a:lstStyle/>
            <a:p>
              <a:r>
                <a:rPr lang="hu-HU" sz="2000"/>
                <a:t>naiv</a:t>
              </a:r>
            </a:p>
          </p:txBody>
        </p:sp>
        <p:sp>
          <p:nvSpPr>
            <p:cNvPr id="104457" name="Rectangle 9"/>
            <p:cNvSpPr>
              <a:spLocks noChangeArrowheads="1"/>
            </p:cNvSpPr>
            <p:nvPr/>
          </p:nvSpPr>
          <p:spPr bwMode="auto">
            <a:xfrm>
              <a:off x="1392" y="1010"/>
              <a:ext cx="740" cy="250"/>
            </a:xfrm>
            <a:prstGeom prst="rect">
              <a:avLst/>
            </a:prstGeom>
            <a:noFill/>
            <a:ln w="9525">
              <a:noFill/>
              <a:miter lim="800000"/>
              <a:headEnd/>
              <a:tailEnd/>
            </a:ln>
            <a:effectLst/>
          </p:spPr>
          <p:txBody>
            <a:bodyPr wrap="none">
              <a:spAutoFit/>
            </a:bodyPr>
            <a:lstStyle/>
            <a:p>
              <a:r>
                <a:rPr lang="hu-HU" sz="2000"/>
                <a:t>memória</a:t>
              </a:r>
            </a:p>
          </p:txBody>
        </p:sp>
        <p:sp>
          <p:nvSpPr>
            <p:cNvPr id="104458" name="Freeform 10"/>
            <p:cNvSpPr>
              <a:spLocks/>
            </p:cNvSpPr>
            <p:nvPr/>
          </p:nvSpPr>
          <p:spPr bwMode="auto">
            <a:xfrm>
              <a:off x="1536" y="1200"/>
              <a:ext cx="432" cy="168"/>
            </a:xfrm>
            <a:custGeom>
              <a:avLst/>
              <a:gdLst/>
              <a:ahLst/>
              <a:cxnLst>
                <a:cxn ang="0">
                  <a:pos x="0" y="0"/>
                </a:cxn>
                <a:cxn ang="0">
                  <a:pos x="144" y="144"/>
                </a:cxn>
                <a:cxn ang="0">
                  <a:pos x="336" y="144"/>
                </a:cxn>
                <a:cxn ang="0">
                  <a:pos x="432" y="0"/>
                </a:cxn>
              </a:cxnLst>
              <a:rect l="0" t="0" r="r" b="b"/>
              <a:pathLst>
                <a:path w="432" h="168">
                  <a:moveTo>
                    <a:pt x="0" y="0"/>
                  </a:moveTo>
                  <a:cubicBezTo>
                    <a:pt x="44" y="60"/>
                    <a:pt x="88" y="120"/>
                    <a:pt x="144" y="144"/>
                  </a:cubicBezTo>
                  <a:cubicBezTo>
                    <a:pt x="200" y="168"/>
                    <a:pt x="288" y="168"/>
                    <a:pt x="336" y="144"/>
                  </a:cubicBezTo>
                  <a:cubicBezTo>
                    <a:pt x="384" y="120"/>
                    <a:pt x="416" y="24"/>
                    <a:pt x="432" y="0"/>
                  </a:cubicBezTo>
                </a:path>
              </a:pathLst>
            </a:custGeom>
            <a:noFill/>
            <a:ln w="38100">
              <a:solidFill>
                <a:srgbClr val="FFFF00"/>
              </a:solidFill>
              <a:round/>
              <a:headEnd/>
              <a:tailEnd/>
            </a:ln>
            <a:effectLst/>
          </p:spPr>
          <p:txBody>
            <a:bodyPr/>
            <a:lstStyle/>
            <a:p>
              <a:endParaRPr lang="hu-HU"/>
            </a:p>
          </p:txBody>
        </p:sp>
        <p:sp>
          <p:nvSpPr>
            <p:cNvPr id="104459" name="Freeform 11"/>
            <p:cNvSpPr>
              <a:spLocks/>
            </p:cNvSpPr>
            <p:nvPr/>
          </p:nvSpPr>
          <p:spPr bwMode="auto">
            <a:xfrm>
              <a:off x="432" y="1584"/>
              <a:ext cx="432" cy="168"/>
            </a:xfrm>
            <a:custGeom>
              <a:avLst/>
              <a:gdLst/>
              <a:ahLst/>
              <a:cxnLst>
                <a:cxn ang="0">
                  <a:pos x="0" y="0"/>
                </a:cxn>
                <a:cxn ang="0">
                  <a:pos x="144" y="144"/>
                </a:cxn>
                <a:cxn ang="0">
                  <a:pos x="336" y="144"/>
                </a:cxn>
                <a:cxn ang="0">
                  <a:pos x="432" y="0"/>
                </a:cxn>
              </a:cxnLst>
              <a:rect l="0" t="0" r="r" b="b"/>
              <a:pathLst>
                <a:path w="432" h="168">
                  <a:moveTo>
                    <a:pt x="0" y="0"/>
                  </a:moveTo>
                  <a:cubicBezTo>
                    <a:pt x="44" y="60"/>
                    <a:pt x="88" y="120"/>
                    <a:pt x="144" y="144"/>
                  </a:cubicBezTo>
                  <a:cubicBezTo>
                    <a:pt x="200" y="168"/>
                    <a:pt x="288" y="168"/>
                    <a:pt x="336" y="144"/>
                  </a:cubicBezTo>
                  <a:cubicBezTo>
                    <a:pt x="384" y="120"/>
                    <a:pt x="416" y="24"/>
                    <a:pt x="432" y="0"/>
                  </a:cubicBezTo>
                </a:path>
              </a:pathLst>
            </a:custGeom>
            <a:noFill/>
            <a:ln w="38100">
              <a:solidFill>
                <a:srgbClr val="FFFF00"/>
              </a:solidFill>
              <a:round/>
              <a:headEnd/>
              <a:tailEnd/>
            </a:ln>
            <a:effectLst/>
          </p:spPr>
          <p:txBody>
            <a:bodyPr/>
            <a:lstStyle/>
            <a:p>
              <a:endParaRPr lang="hu-HU"/>
            </a:p>
          </p:txBody>
        </p:sp>
      </p:grpSp>
      <p:sp>
        <p:nvSpPr>
          <p:cNvPr id="104461" name="Text Box 13"/>
          <p:cNvSpPr txBox="1">
            <a:spLocks noChangeArrowheads="1"/>
          </p:cNvSpPr>
          <p:nvPr/>
        </p:nvSpPr>
        <p:spPr bwMode="auto">
          <a:xfrm>
            <a:off x="757238" y="260350"/>
            <a:ext cx="7486650" cy="457200"/>
          </a:xfrm>
          <a:prstGeom prst="rect">
            <a:avLst/>
          </a:prstGeom>
          <a:noFill/>
          <a:ln w="9525">
            <a:noFill/>
            <a:miter lim="800000"/>
            <a:headEnd/>
            <a:tailEnd/>
          </a:ln>
          <a:effectLst/>
        </p:spPr>
        <p:txBody>
          <a:bodyPr wrap="none">
            <a:spAutoFit/>
          </a:bodyPr>
          <a:lstStyle/>
          <a:p>
            <a:r>
              <a:rPr lang="hu-HU" sz="2400"/>
              <a:t>ÉLETKORI KÜLÖNBSÉGEK A B-SEJTVÁLASZBAN</a:t>
            </a:r>
          </a:p>
        </p:txBody>
      </p:sp>
      <p:grpSp>
        <p:nvGrpSpPr>
          <p:cNvPr id="104463" name="Group 15"/>
          <p:cNvGrpSpPr>
            <a:grpSpLocks/>
          </p:cNvGrpSpPr>
          <p:nvPr/>
        </p:nvGrpSpPr>
        <p:grpSpPr bwMode="auto">
          <a:xfrm>
            <a:off x="3052763" y="636588"/>
            <a:ext cx="4832350" cy="1562100"/>
            <a:chOff x="1248" y="624"/>
            <a:chExt cx="3044" cy="984"/>
          </a:xfrm>
        </p:grpSpPr>
        <p:grpSp>
          <p:nvGrpSpPr>
            <p:cNvPr id="104464" name="Group 16"/>
            <p:cNvGrpSpPr>
              <a:grpSpLocks/>
            </p:cNvGrpSpPr>
            <p:nvPr/>
          </p:nvGrpSpPr>
          <p:grpSpPr bwMode="auto">
            <a:xfrm>
              <a:off x="2544" y="624"/>
              <a:ext cx="1748" cy="984"/>
              <a:chOff x="2592" y="912"/>
              <a:chExt cx="1748" cy="984"/>
            </a:xfrm>
          </p:grpSpPr>
          <p:grpSp>
            <p:nvGrpSpPr>
              <p:cNvPr id="104465" name="Group 17"/>
              <p:cNvGrpSpPr>
                <a:grpSpLocks/>
              </p:cNvGrpSpPr>
              <p:nvPr/>
            </p:nvGrpSpPr>
            <p:grpSpPr bwMode="auto">
              <a:xfrm>
                <a:off x="2832" y="912"/>
                <a:ext cx="1104" cy="672"/>
                <a:chOff x="2832" y="912"/>
                <a:chExt cx="1104" cy="672"/>
              </a:xfrm>
            </p:grpSpPr>
            <p:sp>
              <p:nvSpPr>
                <p:cNvPr id="104466" name="Line 18"/>
                <p:cNvSpPr>
                  <a:spLocks noChangeShapeType="1"/>
                </p:cNvSpPr>
                <p:nvPr/>
              </p:nvSpPr>
              <p:spPr bwMode="auto">
                <a:xfrm>
                  <a:off x="2832" y="912"/>
                  <a:ext cx="1104" cy="480"/>
                </a:xfrm>
                <a:prstGeom prst="line">
                  <a:avLst/>
                </a:prstGeom>
                <a:noFill/>
                <a:ln w="38100">
                  <a:solidFill>
                    <a:srgbClr val="FFFF00"/>
                  </a:solidFill>
                  <a:round/>
                  <a:headEnd/>
                  <a:tailEnd/>
                </a:ln>
                <a:effectLst/>
              </p:spPr>
              <p:txBody>
                <a:bodyPr/>
                <a:lstStyle/>
                <a:p>
                  <a:endParaRPr lang="hu-HU"/>
                </a:p>
              </p:txBody>
            </p:sp>
            <p:sp>
              <p:nvSpPr>
                <p:cNvPr id="104467" name="Line 19"/>
                <p:cNvSpPr>
                  <a:spLocks noChangeShapeType="1"/>
                </p:cNvSpPr>
                <p:nvPr/>
              </p:nvSpPr>
              <p:spPr bwMode="auto">
                <a:xfrm>
                  <a:off x="2832" y="912"/>
                  <a:ext cx="0" cy="192"/>
                </a:xfrm>
                <a:prstGeom prst="line">
                  <a:avLst/>
                </a:prstGeom>
                <a:noFill/>
                <a:ln w="38100">
                  <a:solidFill>
                    <a:srgbClr val="FFFF00"/>
                  </a:solidFill>
                  <a:round/>
                  <a:headEnd/>
                  <a:tailEnd/>
                </a:ln>
                <a:effectLst/>
              </p:spPr>
              <p:txBody>
                <a:bodyPr/>
                <a:lstStyle/>
                <a:p>
                  <a:endParaRPr lang="hu-HU"/>
                </a:p>
              </p:txBody>
            </p:sp>
            <p:sp>
              <p:nvSpPr>
                <p:cNvPr id="104468" name="Line 20"/>
                <p:cNvSpPr>
                  <a:spLocks noChangeShapeType="1"/>
                </p:cNvSpPr>
                <p:nvPr/>
              </p:nvSpPr>
              <p:spPr bwMode="auto">
                <a:xfrm>
                  <a:off x="3936" y="1392"/>
                  <a:ext cx="0" cy="192"/>
                </a:xfrm>
                <a:prstGeom prst="line">
                  <a:avLst/>
                </a:prstGeom>
                <a:noFill/>
                <a:ln w="38100">
                  <a:solidFill>
                    <a:srgbClr val="FFFF00"/>
                  </a:solidFill>
                  <a:round/>
                  <a:headEnd/>
                  <a:tailEnd/>
                </a:ln>
                <a:effectLst/>
              </p:spPr>
              <p:txBody>
                <a:bodyPr/>
                <a:lstStyle/>
                <a:p>
                  <a:endParaRPr lang="hu-HU"/>
                </a:p>
              </p:txBody>
            </p:sp>
            <p:sp>
              <p:nvSpPr>
                <p:cNvPr id="104469" name="Line 21"/>
                <p:cNvSpPr>
                  <a:spLocks noChangeShapeType="1"/>
                </p:cNvSpPr>
                <p:nvPr/>
              </p:nvSpPr>
              <p:spPr bwMode="auto">
                <a:xfrm>
                  <a:off x="3360" y="960"/>
                  <a:ext cx="0" cy="192"/>
                </a:xfrm>
                <a:prstGeom prst="line">
                  <a:avLst/>
                </a:prstGeom>
                <a:noFill/>
                <a:ln w="38100">
                  <a:solidFill>
                    <a:srgbClr val="FFFF00"/>
                  </a:solidFill>
                  <a:round/>
                  <a:headEnd/>
                  <a:tailEnd/>
                </a:ln>
                <a:effectLst/>
              </p:spPr>
              <p:txBody>
                <a:bodyPr/>
                <a:lstStyle/>
                <a:p>
                  <a:endParaRPr lang="hu-HU"/>
                </a:p>
              </p:txBody>
            </p:sp>
          </p:grpSp>
          <p:sp>
            <p:nvSpPr>
              <p:cNvPr id="104470" name="Text Box 22"/>
              <p:cNvSpPr txBox="1">
                <a:spLocks noChangeArrowheads="1"/>
              </p:cNvSpPr>
              <p:nvPr/>
            </p:nvSpPr>
            <p:spPr bwMode="auto">
              <a:xfrm>
                <a:off x="2640" y="1058"/>
                <a:ext cx="405" cy="250"/>
              </a:xfrm>
              <a:prstGeom prst="rect">
                <a:avLst/>
              </a:prstGeom>
              <a:noFill/>
              <a:ln w="9525">
                <a:noFill/>
                <a:miter lim="800000"/>
                <a:headEnd/>
                <a:tailEnd/>
              </a:ln>
              <a:effectLst/>
            </p:spPr>
            <p:txBody>
              <a:bodyPr wrap="none">
                <a:spAutoFit/>
              </a:bodyPr>
              <a:lstStyle/>
              <a:p>
                <a:r>
                  <a:rPr lang="hu-HU" sz="2000"/>
                  <a:t>naiv</a:t>
                </a:r>
              </a:p>
            </p:txBody>
          </p:sp>
          <p:sp>
            <p:nvSpPr>
              <p:cNvPr id="104471" name="Text Box 23"/>
              <p:cNvSpPr txBox="1">
                <a:spLocks noChangeArrowheads="1"/>
              </p:cNvSpPr>
              <p:nvPr/>
            </p:nvSpPr>
            <p:spPr bwMode="auto">
              <a:xfrm>
                <a:off x="3600" y="1538"/>
                <a:ext cx="740" cy="250"/>
              </a:xfrm>
              <a:prstGeom prst="rect">
                <a:avLst/>
              </a:prstGeom>
              <a:noFill/>
              <a:ln w="9525">
                <a:noFill/>
                <a:miter lim="800000"/>
                <a:headEnd/>
                <a:tailEnd/>
              </a:ln>
              <a:effectLst/>
            </p:spPr>
            <p:txBody>
              <a:bodyPr wrap="none">
                <a:spAutoFit/>
              </a:bodyPr>
              <a:lstStyle/>
              <a:p>
                <a:r>
                  <a:rPr lang="hu-HU" sz="2000"/>
                  <a:t>memória</a:t>
                </a:r>
              </a:p>
            </p:txBody>
          </p:sp>
          <p:sp>
            <p:nvSpPr>
              <p:cNvPr id="104472" name="Freeform 24"/>
              <p:cNvSpPr>
                <a:spLocks/>
              </p:cNvSpPr>
              <p:nvPr/>
            </p:nvSpPr>
            <p:spPr bwMode="auto">
              <a:xfrm>
                <a:off x="3696" y="1728"/>
                <a:ext cx="432" cy="168"/>
              </a:xfrm>
              <a:custGeom>
                <a:avLst/>
                <a:gdLst/>
                <a:ahLst/>
                <a:cxnLst>
                  <a:cxn ang="0">
                    <a:pos x="0" y="0"/>
                  </a:cxn>
                  <a:cxn ang="0">
                    <a:pos x="144" y="144"/>
                  </a:cxn>
                  <a:cxn ang="0">
                    <a:pos x="336" y="144"/>
                  </a:cxn>
                  <a:cxn ang="0">
                    <a:pos x="432" y="0"/>
                  </a:cxn>
                </a:cxnLst>
                <a:rect l="0" t="0" r="r" b="b"/>
                <a:pathLst>
                  <a:path w="432" h="168">
                    <a:moveTo>
                      <a:pt x="0" y="0"/>
                    </a:moveTo>
                    <a:cubicBezTo>
                      <a:pt x="44" y="60"/>
                      <a:pt x="88" y="120"/>
                      <a:pt x="144" y="144"/>
                    </a:cubicBezTo>
                    <a:cubicBezTo>
                      <a:pt x="200" y="168"/>
                      <a:pt x="288" y="168"/>
                      <a:pt x="336" y="144"/>
                    </a:cubicBezTo>
                    <a:cubicBezTo>
                      <a:pt x="384" y="120"/>
                      <a:pt x="416" y="24"/>
                      <a:pt x="432" y="0"/>
                    </a:cubicBezTo>
                  </a:path>
                </a:pathLst>
              </a:custGeom>
              <a:noFill/>
              <a:ln w="38100">
                <a:solidFill>
                  <a:srgbClr val="FFFF00"/>
                </a:solidFill>
                <a:round/>
                <a:headEnd/>
                <a:tailEnd/>
              </a:ln>
              <a:effectLst/>
            </p:spPr>
            <p:txBody>
              <a:bodyPr/>
              <a:lstStyle/>
              <a:p>
                <a:endParaRPr lang="hu-HU"/>
              </a:p>
            </p:txBody>
          </p:sp>
          <p:sp>
            <p:nvSpPr>
              <p:cNvPr id="104473" name="Freeform 25"/>
              <p:cNvSpPr>
                <a:spLocks/>
              </p:cNvSpPr>
              <p:nvPr/>
            </p:nvSpPr>
            <p:spPr bwMode="auto">
              <a:xfrm>
                <a:off x="2592" y="1152"/>
                <a:ext cx="432" cy="168"/>
              </a:xfrm>
              <a:custGeom>
                <a:avLst/>
                <a:gdLst/>
                <a:ahLst/>
                <a:cxnLst>
                  <a:cxn ang="0">
                    <a:pos x="0" y="0"/>
                  </a:cxn>
                  <a:cxn ang="0">
                    <a:pos x="144" y="144"/>
                  </a:cxn>
                  <a:cxn ang="0">
                    <a:pos x="336" y="144"/>
                  </a:cxn>
                  <a:cxn ang="0">
                    <a:pos x="432" y="0"/>
                  </a:cxn>
                </a:cxnLst>
                <a:rect l="0" t="0" r="r" b="b"/>
                <a:pathLst>
                  <a:path w="432" h="168">
                    <a:moveTo>
                      <a:pt x="0" y="0"/>
                    </a:moveTo>
                    <a:cubicBezTo>
                      <a:pt x="44" y="60"/>
                      <a:pt x="88" y="120"/>
                      <a:pt x="144" y="144"/>
                    </a:cubicBezTo>
                    <a:cubicBezTo>
                      <a:pt x="200" y="168"/>
                      <a:pt x="288" y="168"/>
                      <a:pt x="336" y="144"/>
                    </a:cubicBezTo>
                    <a:cubicBezTo>
                      <a:pt x="384" y="120"/>
                      <a:pt x="416" y="24"/>
                      <a:pt x="432" y="0"/>
                    </a:cubicBezTo>
                  </a:path>
                </a:pathLst>
              </a:custGeom>
              <a:noFill/>
              <a:ln w="38100">
                <a:solidFill>
                  <a:srgbClr val="FFFF00"/>
                </a:solidFill>
                <a:round/>
                <a:headEnd/>
                <a:tailEnd/>
              </a:ln>
              <a:effectLst/>
            </p:spPr>
            <p:txBody>
              <a:bodyPr/>
              <a:lstStyle/>
              <a:p>
                <a:endParaRPr lang="hu-HU"/>
              </a:p>
            </p:txBody>
          </p:sp>
        </p:grpSp>
        <p:sp>
          <p:nvSpPr>
            <p:cNvPr id="104474" name="Line 26"/>
            <p:cNvSpPr>
              <a:spLocks noChangeShapeType="1"/>
            </p:cNvSpPr>
            <p:nvPr/>
          </p:nvSpPr>
          <p:spPr bwMode="auto">
            <a:xfrm flipV="1">
              <a:off x="1248" y="1536"/>
              <a:ext cx="1920" cy="48"/>
            </a:xfrm>
            <a:prstGeom prst="line">
              <a:avLst/>
            </a:prstGeom>
            <a:noFill/>
            <a:ln w="34925">
              <a:solidFill>
                <a:srgbClr val="FFFF00"/>
              </a:solidFill>
              <a:round/>
              <a:headEnd/>
              <a:tailEnd type="triangle" w="med" len="med"/>
            </a:ln>
            <a:effectLst/>
          </p:spPr>
          <p:txBody>
            <a:bodyPr/>
            <a:lstStyle/>
            <a:p>
              <a:endParaRPr lang="hu-HU"/>
            </a:p>
          </p:txBody>
        </p:sp>
        <p:sp>
          <p:nvSpPr>
            <p:cNvPr id="104475" name="Text Box 27"/>
            <p:cNvSpPr txBox="1">
              <a:spLocks noChangeArrowheads="1"/>
            </p:cNvSpPr>
            <p:nvPr/>
          </p:nvSpPr>
          <p:spPr bwMode="auto">
            <a:xfrm>
              <a:off x="1392" y="1346"/>
              <a:ext cx="658" cy="250"/>
            </a:xfrm>
            <a:prstGeom prst="rect">
              <a:avLst/>
            </a:prstGeom>
            <a:noFill/>
            <a:ln w="9525">
              <a:noFill/>
              <a:miter lim="800000"/>
              <a:headEnd/>
              <a:tailEnd/>
            </a:ln>
            <a:effectLst/>
          </p:spPr>
          <p:txBody>
            <a:bodyPr wrap="none">
              <a:spAutoFit/>
            </a:bodyPr>
            <a:lstStyle/>
            <a:p>
              <a:r>
                <a:rPr lang="hu-HU" sz="2000"/>
                <a:t>életkor</a:t>
              </a:r>
            </a:p>
          </p:txBody>
        </p:sp>
      </p:grpSp>
      <p:pic>
        <p:nvPicPr>
          <p:cNvPr id="104493" name="Picture 45" descr="B-cell responses to vaccination at the extremes of age"/>
          <p:cNvPicPr>
            <a:picLocks noChangeAspect="1" noChangeArrowheads="1"/>
          </p:cNvPicPr>
          <p:nvPr/>
        </p:nvPicPr>
        <p:blipFill>
          <a:blip r:embed="rId3" cstate="print"/>
          <a:srcRect l="26540" b="18707"/>
          <a:stretch>
            <a:fillRect/>
          </a:stretch>
        </p:blipFill>
        <p:spPr bwMode="auto">
          <a:xfrm>
            <a:off x="1441450" y="2366963"/>
            <a:ext cx="4583113" cy="4491037"/>
          </a:xfrm>
          <a:prstGeom prst="rect">
            <a:avLst/>
          </a:prstGeom>
          <a:noFill/>
        </p:spPr>
      </p:pic>
      <p:sp>
        <p:nvSpPr>
          <p:cNvPr id="104494" name="Text Box 46"/>
          <p:cNvSpPr txBox="1">
            <a:spLocks noChangeArrowheads="1"/>
          </p:cNvSpPr>
          <p:nvPr/>
        </p:nvSpPr>
        <p:spPr bwMode="auto">
          <a:xfrm>
            <a:off x="2266950" y="6583363"/>
            <a:ext cx="6985000" cy="274637"/>
          </a:xfrm>
          <a:prstGeom prst="rect">
            <a:avLst/>
          </a:prstGeom>
          <a:noFill/>
          <a:ln w="9525">
            <a:noFill/>
            <a:miter lim="800000"/>
            <a:headEnd/>
            <a:tailEnd/>
          </a:ln>
          <a:effectLst/>
        </p:spPr>
        <p:txBody>
          <a:bodyPr>
            <a:spAutoFit/>
          </a:bodyPr>
          <a:lstStyle/>
          <a:p>
            <a:pPr algn="r">
              <a:spcBef>
                <a:spcPct val="50000"/>
              </a:spcBef>
            </a:pPr>
            <a:r>
              <a:rPr lang="hu-HU" sz="1200" i="1">
                <a:solidFill>
                  <a:schemeClr val="accent1"/>
                </a:solidFill>
              </a:rPr>
              <a:t>Nature Reviews Immunology</a:t>
            </a:r>
            <a:r>
              <a:rPr lang="hu-HU" sz="1200">
                <a:solidFill>
                  <a:schemeClr val="accent1"/>
                </a:solidFill>
              </a:rPr>
              <a:t> 9, 185-194 (March 2009) </a:t>
            </a:r>
          </a:p>
        </p:txBody>
      </p:sp>
      <p:sp>
        <p:nvSpPr>
          <p:cNvPr id="104495" name="Oval 47"/>
          <p:cNvSpPr>
            <a:spLocks noChangeArrowheads="1"/>
          </p:cNvSpPr>
          <p:nvPr/>
        </p:nvSpPr>
        <p:spPr bwMode="auto">
          <a:xfrm>
            <a:off x="4394200" y="4221163"/>
            <a:ext cx="1366838" cy="431800"/>
          </a:xfrm>
          <a:prstGeom prst="ellipse">
            <a:avLst/>
          </a:prstGeom>
          <a:noFill/>
          <a:ln w="57150">
            <a:solidFill>
              <a:srgbClr val="FF0000"/>
            </a:solidFill>
            <a:round/>
            <a:headEnd/>
            <a:tailEnd/>
          </a:ln>
          <a:effectLst/>
        </p:spPr>
        <p:txBody>
          <a:bodyPr wrap="none" anchor="ctr"/>
          <a:lstStyle/>
          <a:p>
            <a:endParaRPr lang="hu-HU"/>
          </a:p>
        </p:txBody>
      </p:sp>
      <p:sp>
        <p:nvSpPr>
          <p:cNvPr id="104496" name="Oval 48"/>
          <p:cNvSpPr>
            <a:spLocks noChangeArrowheads="1"/>
          </p:cNvSpPr>
          <p:nvPr/>
        </p:nvSpPr>
        <p:spPr bwMode="auto">
          <a:xfrm>
            <a:off x="2593975" y="4149725"/>
            <a:ext cx="1366838" cy="431800"/>
          </a:xfrm>
          <a:prstGeom prst="ellipse">
            <a:avLst/>
          </a:prstGeom>
          <a:noFill/>
          <a:ln w="57150">
            <a:solidFill>
              <a:schemeClr val="folHlink"/>
            </a:solidFill>
            <a:round/>
            <a:headEnd/>
            <a:tailEnd/>
          </a:ln>
          <a:effectLst/>
        </p:spPr>
        <p:txBody>
          <a:bodyPr wrap="none" anchor="ctr"/>
          <a:lstStyle/>
          <a:p>
            <a:endParaRPr lang="hu-HU"/>
          </a:p>
        </p:txBody>
      </p:sp>
      <p:sp>
        <p:nvSpPr>
          <p:cNvPr id="104497" name="Text Box 49"/>
          <p:cNvSpPr txBox="1">
            <a:spLocks noChangeArrowheads="1"/>
          </p:cNvSpPr>
          <p:nvPr/>
        </p:nvSpPr>
        <p:spPr bwMode="auto">
          <a:xfrm>
            <a:off x="6049963" y="2708275"/>
            <a:ext cx="3094037" cy="1068388"/>
          </a:xfrm>
          <a:prstGeom prst="rect">
            <a:avLst/>
          </a:prstGeom>
          <a:noFill/>
          <a:ln w="9525">
            <a:noFill/>
            <a:miter lim="800000"/>
            <a:headEnd/>
            <a:tailEnd/>
          </a:ln>
          <a:effectLst/>
        </p:spPr>
        <p:txBody>
          <a:bodyPr>
            <a:spAutoFit/>
          </a:bodyPr>
          <a:lstStyle/>
          <a:p>
            <a:pPr>
              <a:spcBef>
                <a:spcPct val="50000"/>
              </a:spcBef>
            </a:pPr>
            <a:r>
              <a:rPr lang="hu-HU" sz="2000"/>
              <a:t>Gyengébb, rövidebb ideig tartó immunválasz</a:t>
            </a:r>
          </a:p>
          <a:p>
            <a:pPr>
              <a:spcBef>
                <a:spcPct val="50000"/>
              </a:spcBef>
            </a:pPr>
            <a:r>
              <a:rPr lang="hu-HU" sz="1600"/>
              <a:t>pl. HiB, rotavirus , Salmonella</a:t>
            </a:r>
          </a:p>
        </p:txBody>
      </p:sp>
      <p:sp>
        <p:nvSpPr>
          <p:cNvPr id="104498" name="Text Box 50"/>
          <p:cNvSpPr txBox="1">
            <a:spLocks noChangeArrowheads="1"/>
          </p:cNvSpPr>
          <p:nvPr/>
        </p:nvSpPr>
        <p:spPr bwMode="auto">
          <a:xfrm>
            <a:off x="6049963" y="5445125"/>
            <a:ext cx="1403350" cy="336550"/>
          </a:xfrm>
          <a:prstGeom prst="rect">
            <a:avLst/>
          </a:prstGeom>
          <a:noFill/>
          <a:ln w="9525">
            <a:noFill/>
            <a:miter lim="800000"/>
            <a:headEnd/>
            <a:tailEnd/>
          </a:ln>
          <a:effectLst/>
        </p:spPr>
        <p:txBody>
          <a:bodyPr>
            <a:spAutoFit/>
          </a:bodyPr>
          <a:lstStyle/>
          <a:p>
            <a:pPr>
              <a:spcBef>
                <a:spcPct val="50000"/>
              </a:spcBef>
            </a:pPr>
            <a:r>
              <a:rPr lang="hu-HU" sz="1600"/>
              <a:t>Pl. infuenza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4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A07789D6-2035-4C41-B915-96F626514870}" type="slidenum">
              <a:rPr lang="hu-HU"/>
              <a:pPr/>
              <a:t>13</a:t>
            </a:fld>
            <a:endParaRPr lang="hu-HU"/>
          </a:p>
        </p:txBody>
      </p:sp>
      <p:sp>
        <p:nvSpPr>
          <p:cNvPr id="293892" name="Rectangle 4"/>
          <p:cNvSpPr>
            <a:spLocks noChangeArrowheads="1"/>
          </p:cNvSpPr>
          <p:nvPr/>
        </p:nvSpPr>
        <p:spPr bwMode="auto">
          <a:xfrm>
            <a:off x="827088" y="188913"/>
            <a:ext cx="7761287" cy="519112"/>
          </a:xfrm>
          <a:prstGeom prst="rect">
            <a:avLst/>
          </a:prstGeom>
          <a:noFill/>
          <a:ln w="9525">
            <a:noFill/>
            <a:miter lim="800000"/>
            <a:headEnd/>
            <a:tailEnd/>
          </a:ln>
          <a:effectLst/>
        </p:spPr>
        <p:txBody>
          <a:bodyPr wrap="none" anchor="ctr">
            <a:spAutoFit/>
          </a:bodyPr>
          <a:lstStyle/>
          <a:p>
            <a:r>
              <a:rPr lang="hu-HU" u="sng"/>
              <a:t>Oltási stratégiák csecsemők és idősek esetén</a:t>
            </a:r>
          </a:p>
        </p:txBody>
      </p:sp>
      <p:sp>
        <p:nvSpPr>
          <p:cNvPr id="293893" name="Rectangle 5"/>
          <p:cNvSpPr>
            <a:spLocks noChangeArrowheads="1"/>
          </p:cNvSpPr>
          <p:nvPr/>
        </p:nvSpPr>
        <p:spPr bwMode="auto">
          <a:xfrm>
            <a:off x="250825" y="676275"/>
            <a:ext cx="8893175" cy="5883275"/>
          </a:xfrm>
          <a:prstGeom prst="rect">
            <a:avLst/>
          </a:prstGeom>
          <a:noFill/>
          <a:ln w="9525">
            <a:noFill/>
            <a:miter lim="800000"/>
            <a:headEnd/>
            <a:tailEnd/>
          </a:ln>
          <a:effectLst/>
        </p:spPr>
        <p:txBody>
          <a:bodyPr anchor="ctr">
            <a:spAutoFit/>
          </a:bodyPr>
          <a:lstStyle/>
          <a:p>
            <a:pPr algn="ctr">
              <a:buFont typeface="Symbol" pitchFamily="18" charset="2"/>
              <a:buNone/>
            </a:pPr>
            <a:r>
              <a:rPr lang="hu-HU" sz="2000">
                <a:sym typeface="Symbol" pitchFamily="18" charset="2"/>
              </a:rPr>
              <a:t></a:t>
            </a:r>
            <a:r>
              <a:rPr lang="hu-HU" sz="2000"/>
              <a:t> A naív B-sejt aktivációt serkenti: </a:t>
            </a:r>
          </a:p>
          <a:p>
            <a:pPr algn="ctr">
              <a:buFont typeface="Symbol" pitchFamily="18" charset="2"/>
              <a:buNone/>
            </a:pPr>
            <a:r>
              <a:rPr lang="hu-HU" sz="2000"/>
              <a:t>a vakcina elérhetőségének növelése új adjuvánsok alkalmazásával, </a:t>
            </a:r>
            <a:r>
              <a:rPr lang="hu-HU" sz="2000">
                <a:sym typeface="Symbol" pitchFamily="18" charset="2"/>
              </a:rPr>
              <a:t>immunmoduláció serkentésével (pl. Hib vakcina)</a:t>
            </a:r>
            <a:endParaRPr lang="hu-HU" sz="2000"/>
          </a:p>
          <a:p>
            <a:pPr algn="ctr">
              <a:buFont typeface="Symbol" pitchFamily="18" charset="2"/>
              <a:buNone/>
            </a:pPr>
            <a:endParaRPr lang="hu-HU" sz="2000">
              <a:sym typeface="Symbol" pitchFamily="18" charset="2"/>
            </a:endParaRPr>
          </a:p>
          <a:p>
            <a:pPr algn="ctr">
              <a:buFont typeface="Symbol" pitchFamily="18" charset="2"/>
              <a:buChar char="®"/>
            </a:pPr>
            <a:r>
              <a:rPr lang="hu-HU" sz="2000"/>
              <a:t> A naív B-sejtek másodlagos nyirokszervekbe vándorlását, a germinális centrumok kialakulásának esélyét serkenti : </a:t>
            </a:r>
          </a:p>
          <a:p>
            <a:pPr algn="ctr">
              <a:buFont typeface="Symbol" pitchFamily="18" charset="2"/>
              <a:buNone/>
            </a:pPr>
            <a:r>
              <a:rPr lang="hu-HU" sz="2000"/>
              <a:t>nagyobb antigéndózis vagy folyamatos antigénstimulus biztosítása vakcinadepot-val (pl. Fluval-P vakcina), vagy az alapimmunizációkor többszöri oltással</a:t>
            </a:r>
          </a:p>
          <a:p>
            <a:pPr algn="ctr">
              <a:buFont typeface="Symbol" pitchFamily="18" charset="2"/>
              <a:buNone/>
            </a:pPr>
            <a:endParaRPr lang="hu-HU" sz="2000">
              <a:sym typeface="Symbol" pitchFamily="18" charset="2"/>
            </a:endParaRPr>
          </a:p>
          <a:p>
            <a:pPr algn="ctr">
              <a:buFont typeface="Symbol" pitchFamily="18" charset="2"/>
              <a:buChar char="®"/>
            </a:pPr>
            <a:r>
              <a:rPr lang="hu-HU" sz="2000"/>
              <a:t> A B-sejt aktivációját serkenti: </a:t>
            </a:r>
          </a:p>
          <a:p>
            <a:pPr algn="ctr">
              <a:buFont typeface="Symbol" pitchFamily="18" charset="2"/>
              <a:buNone/>
            </a:pPr>
            <a:r>
              <a:rPr lang="hu-HU" sz="2000"/>
              <a:t>nagyobb antigéndózis (teljes vakcinák: pl. H1N1 elleni </a:t>
            </a:r>
            <a:r>
              <a:rPr lang="en-US" sz="2000"/>
              <a:t>Fluzone</a:t>
            </a:r>
            <a:r>
              <a:rPr lang="hu-HU" sz="2000"/>
              <a:t> vagy Fluval-P vakcina),  és hatékonyabb adjuváns alkalmazása</a:t>
            </a:r>
          </a:p>
          <a:p>
            <a:pPr algn="ctr">
              <a:buFont typeface="Symbol" pitchFamily="18" charset="2"/>
              <a:buNone/>
            </a:pPr>
            <a:endParaRPr lang="hu-HU" sz="2000">
              <a:sym typeface="Symbol" pitchFamily="18" charset="2"/>
            </a:endParaRPr>
          </a:p>
          <a:p>
            <a:pPr algn="ctr">
              <a:buFont typeface="Symbol" pitchFamily="18" charset="2"/>
              <a:buChar char="®"/>
            </a:pPr>
            <a:r>
              <a:rPr lang="hu-HU" sz="2000"/>
              <a:t> A plazmasejtté differenciálódást serkenti: </a:t>
            </a:r>
          </a:p>
          <a:p>
            <a:pPr algn="ctr">
              <a:buFont typeface="Symbol" pitchFamily="18" charset="2"/>
              <a:buNone/>
            </a:pPr>
            <a:r>
              <a:rPr lang="hu-HU" sz="2000"/>
              <a:t>hatékonyabb adjuvánsok alkalmazása</a:t>
            </a:r>
          </a:p>
          <a:p>
            <a:pPr algn="ctr">
              <a:buFont typeface="Symbol" pitchFamily="18" charset="2"/>
              <a:buNone/>
            </a:pPr>
            <a:endParaRPr lang="hu-HU" sz="2000">
              <a:sym typeface="Symbol" pitchFamily="18" charset="2"/>
            </a:endParaRPr>
          </a:p>
          <a:p>
            <a:pPr algn="ctr">
              <a:buFont typeface="Symbol" pitchFamily="18" charset="2"/>
              <a:buChar char="®"/>
            </a:pPr>
            <a:r>
              <a:rPr lang="hu-HU" sz="2000"/>
              <a:t>a memóriasejtek válaszképességének fenntartását segíti: </a:t>
            </a:r>
          </a:p>
          <a:p>
            <a:pPr algn="ctr">
              <a:buFont typeface="Symbol" pitchFamily="18" charset="2"/>
              <a:buNone/>
            </a:pPr>
            <a:r>
              <a:rPr lang="hu-HU" sz="2000"/>
              <a:t>felnőttkori ismétlőoltások, ismételt alacsony dózisú antigénnel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89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89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389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389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389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389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389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p:cNvSpPr>
            <a:spLocks noGrp="1"/>
          </p:cNvSpPr>
          <p:nvPr>
            <p:ph type="sldNum" sz="quarter" idx="12"/>
          </p:nvPr>
        </p:nvSpPr>
        <p:spPr/>
        <p:txBody>
          <a:bodyPr/>
          <a:lstStyle/>
          <a:p>
            <a:fld id="{B885B6A6-9B19-44EA-89DF-148F77546CD2}" type="slidenum">
              <a:rPr lang="hu-HU"/>
              <a:pPr/>
              <a:t>14</a:t>
            </a:fld>
            <a:endParaRPr lang="hu-HU"/>
          </a:p>
        </p:txBody>
      </p:sp>
      <p:sp>
        <p:nvSpPr>
          <p:cNvPr id="10242" name="Rectangle 2"/>
          <p:cNvSpPr>
            <a:spLocks noGrp="1" noChangeArrowheads="1"/>
          </p:cNvSpPr>
          <p:nvPr>
            <p:ph type="title"/>
          </p:nvPr>
        </p:nvSpPr>
        <p:spPr/>
        <p:txBody>
          <a:bodyPr/>
          <a:lstStyle/>
          <a:p>
            <a:r>
              <a:rPr lang="hu-HU">
                <a:solidFill>
                  <a:schemeClr val="folHlink"/>
                </a:solidFill>
                <a:latin typeface="Comic Sans MS" pitchFamily="66" charset="0"/>
              </a:rPr>
              <a:t>A vakcinák típusai</a:t>
            </a:r>
          </a:p>
        </p:txBody>
      </p:sp>
      <p:sp>
        <p:nvSpPr>
          <p:cNvPr id="10243" name="Text Box 3"/>
          <p:cNvSpPr txBox="1">
            <a:spLocks noChangeArrowheads="1"/>
          </p:cNvSpPr>
          <p:nvPr/>
        </p:nvSpPr>
        <p:spPr bwMode="auto">
          <a:xfrm>
            <a:off x="2627313" y="1633538"/>
            <a:ext cx="3530600" cy="3378200"/>
          </a:xfrm>
          <a:prstGeom prst="rect">
            <a:avLst/>
          </a:prstGeom>
          <a:noFill/>
          <a:ln w="9525">
            <a:noFill/>
            <a:miter lim="800000"/>
            <a:headEnd/>
            <a:tailEnd/>
          </a:ln>
          <a:effectLst/>
        </p:spPr>
        <p:txBody>
          <a:bodyPr wrap="none">
            <a:spAutoFit/>
          </a:bodyPr>
          <a:lstStyle/>
          <a:p>
            <a:r>
              <a:rPr lang="hu-HU" sz="2400" u="sng">
                <a:solidFill>
                  <a:schemeClr val="folHlink"/>
                </a:solidFill>
              </a:rPr>
              <a:t>Egész (teljes) vakcinák:</a:t>
            </a:r>
          </a:p>
          <a:p>
            <a:pPr>
              <a:buFontTx/>
              <a:buChar char="•"/>
            </a:pPr>
            <a:r>
              <a:rPr lang="hu-HU" sz="2400">
                <a:solidFill>
                  <a:schemeClr val="folHlink"/>
                </a:solidFill>
              </a:rPr>
              <a:t> élő, attenuált</a:t>
            </a:r>
          </a:p>
          <a:p>
            <a:pPr>
              <a:buFontTx/>
              <a:buChar char="•"/>
            </a:pPr>
            <a:r>
              <a:rPr lang="hu-HU" sz="2400">
                <a:solidFill>
                  <a:schemeClr val="folHlink"/>
                </a:solidFill>
              </a:rPr>
              <a:t> Inaktivált</a:t>
            </a:r>
          </a:p>
          <a:p>
            <a:pPr>
              <a:buFontTx/>
              <a:buChar char="•"/>
            </a:pPr>
            <a:r>
              <a:rPr lang="hu-HU" sz="2400">
                <a:solidFill>
                  <a:schemeClr val="folHlink"/>
                </a:solidFill>
              </a:rPr>
              <a:t> élő, rekombináns</a:t>
            </a:r>
          </a:p>
          <a:p>
            <a:endParaRPr lang="hu-HU" sz="2400">
              <a:solidFill>
                <a:schemeClr val="folHlink"/>
              </a:solidFill>
            </a:endParaRPr>
          </a:p>
          <a:p>
            <a:r>
              <a:rPr lang="hu-HU" sz="2400" u="sng">
                <a:solidFill>
                  <a:schemeClr val="folHlink"/>
                </a:solidFill>
              </a:rPr>
              <a:t>Alegység vakcina:</a:t>
            </a:r>
          </a:p>
          <a:p>
            <a:pPr>
              <a:buFontTx/>
              <a:buChar char="•"/>
            </a:pPr>
            <a:r>
              <a:rPr lang="hu-HU" sz="2400">
                <a:solidFill>
                  <a:schemeClr val="folHlink"/>
                </a:solidFill>
              </a:rPr>
              <a:t> protein</a:t>
            </a:r>
          </a:p>
          <a:p>
            <a:pPr>
              <a:buFontTx/>
              <a:buChar char="•"/>
            </a:pPr>
            <a:r>
              <a:rPr lang="hu-HU" sz="2400">
                <a:solidFill>
                  <a:schemeClr val="folHlink"/>
                </a:solidFill>
              </a:rPr>
              <a:t> szintetikus peptid</a:t>
            </a:r>
          </a:p>
          <a:p>
            <a:pPr>
              <a:buFontTx/>
              <a:buChar char="•"/>
            </a:pPr>
            <a:r>
              <a:rPr lang="hu-HU" sz="2400">
                <a:solidFill>
                  <a:schemeClr val="folHlink"/>
                </a:solidFill>
              </a:rPr>
              <a:t> DNS (RNS)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Dia számának helye 3"/>
          <p:cNvSpPr>
            <a:spLocks noGrp="1"/>
          </p:cNvSpPr>
          <p:nvPr>
            <p:ph type="sldNum" sz="quarter" idx="12"/>
          </p:nvPr>
        </p:nvSpPr>
        <p:spPr/>
        <p:txBody>
          <a:bodyPr/>
          <a:lstStyle/>
          <a:p>
            <a:pPr>
              <a:defRPr/>
            </a:pPr>
            <a:fld id="{E55764B6-4BF5-434E-BE7A-D2336ADF0B1B}" type="slidenum">
              <a:rPr lang="hu-HU" altLang="en-US"/>
              <a:pPr>
                <a:defRPr/>
              </a:pPr>
              <a:t>15</a:t>
            </a:fld>
            <a:endParaRPr lang="hu-HU" altLang="en-US"/>
          </a:p>
        </p:txBody>
      </p:sp>
      <p:sp>
        <p:nvSpPr>
          <p:cNvPr id="209922" name="Rectangle 2"/>
          <p:cNvSpPr>
            <a:spLocks noGrp="1" noChangeArrowheads="1"/>
          </p:cNvSpPr>
          <p:nvPr>
            <p:ph type="title" idx="4294967295"/>
          </p:nvPr>
        </p:nvSpPr>
        <p:spPr>
          <a:xfrm>
            <a:off x="457200" y="44450"/>
            <a:ext cx="8229600" cy="1143000"/>
          </a:xfrm>
        </p:spPr>
        <p:txBody>
          <a:bodyPr anchor="ctr"/>
          <a:lstStyle/>
          <a:p>
            <a:r>
              <a:rPr lang="hu-HU" sz="2900">
                <a:solidFill>
                  <a:srgbClr val="000066"/>
                </a:solidFill>
                <a:latin typeface="Times New Roman" pitchFamily="18" charset="0"/>
              </a:rPr>
              <a:t>Engedélyezett monovalens pandémiás influenza oltóanyagok a 2009-2010-es influenza szezonra</a:t>
            </a:r>
          </a:p>
        </p:txBody>
      </p:sp>
      <p:graphicFrame>
        <p:nvGraphicFramePr>
          <p:cNvPr id="172393" name="Group 361"/>
          <p:cNvGraphicFramePr>
            <a:graphicFrameLocks noGrp="1"/>
          </p:cNvGraphicFramePr>
          <p:nvPr>
            <p:ph idx="4294967295"/>
          </p:nvPr>
        </p:nvGraphicFramePr>
        <p:xfrm>
          <a:off x="142875" y="1196975"/>
          <a:ext cx="8893175" cy="4875213"/>
        </p:xfrm>
        <a:graphic>
          <a:graphicData uri="http://schemas.openxmlformats.org/drawingml/2006/table">
            <a:tbl>
              <a:tblPr/>
              <a:tblGrid>
                <a:gridCol w="1981200"/>
                <a:gridCol w="2160588"/>
                <a:gridCol w="2528887"/>
                <a:gridCol w="2222500"/>
              </a:tblGrid>
              <a:tr h="12954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en-GB" sz="2600" b="0" i="0" u="none" strike="noStrike" cap="none" normalizeH="0" baseline="0" smtClean="0">
                        <a:ln>
                          <a:noFill/>
                        </a:ln>
                        <a:solidFill>
                          <a:schemeClr val="tx1"/>
                        </a:solidFill>
                        <a:effectLst/>
                        <a:latin typeface="Arial" charset="0"/>
                      </a:endParaRP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en-GB" sz="2600" b="0" i="0" u="none" strike="noStrike" cap="none" normalizeH="0" baseline="0" smtClean="0">
                        <a:ln>
                          <a:noFill/>
                        </a:ln>
                        <a:solidFill>
                          <a:schemeClr val="tx1"/>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en-GB" sz="2600" b="0" i="0" u="none" strike="noStrike" cap="none" normalizeH="0" baseline="0" smtClean="0">
                        <a:ln>
                          <a:noFill/>
                        </a:ln>
                        <a:solidFill>
                          <a:schemeClr val="tx1"/>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en-GB" sz="2600" b="0" i="0" u="none" strike="noStrike" cap="none" normalizeH="0" baseline="0" smtClean="0">
                        <a:ln>
                          <a:noFill/>
                        </a:ln>
                        <a:solidFill>
                          <a:schemeClr val="tx1"/>
                        </a:solidFill>
                        <a:effectLst/>
                        <a:latin typeface="Arial" charset="0"/>
                      </a:endParaRP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28575"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17510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Inaktivált (elölt) vírusokat tartalmazó teljes </a:t>
                      </a:r>
                      <a:r>
                        <a:rPr kumimoji="0" lang="en-US" sz="1500" b="1" i="0" u="none" strike="noStrike" cap="none" normalizeH="0" baseline="0" smtClean="0">
                          <a:ln>
                            <a:noFill/>
                          </a:ln>
                          <a:solidFill>
                            <a:srgbClr val="000066"/>
                          </a:solidFill>
                          <a:effectLst/>
                          <a:latin typeface="Times New Roman" pitchFamily="18" charset="0"/>
                        </a:rPr>
                        <a:t>v</a:t>
                      </a:r>
                      <a:r>
                        <a:rPr kumimoji="0" lang="hu-HU" sz="1500" b="1" i="0" u="none" strike="noStrike" cap="none" normalizeH="0" baseline="0" smtClean="0">
                          <a:ln>
                            <a:noFill/>
                          </a:ln>
                          <a:solidFill>
                            <a:srgbClr val="000066"/>
                          </a:solidFill>
                          <a:effectLst/>
                          <a:latin typeface="Times New Roman" pitchFamily="18" charset="0"/>
                        </a:rPr>
                        <a:t>í</a:t>
                      </a:r>
                      <a:r>
                        <a:rPr kumimoji="0" lang="en-US" sz="1500" b="1" i="0" u="none" strike="noStrike" cap="none" normalizeH="0" baseline="0" smtClean="0">
                          <a:ln>
                            <a:noFill/>
                          </a:ln>
                          <a:solidFill>
                            <a:srgbClr val="000066"/>
                          </a:solidFill>
                          <a:effectLst/>
                          <a:latin typeface="Times New Roman" pitchFamily="18" charset="0"/>
                        </a:rPr>
                        <a:t>rusva</a:t>
                      </a:r>
                      <a:r>
                        <a:rPr kumimoji="0" lang="hu-HU" sz="1500" b="1" i="0" u="none" strike="noStrike" cap="none" normalizeH="0" baseline="0" smtClean="0">
                          <a:ln>
                            <a:noFill/>
                          </a:ln>
                          <a:solidFill>
                            <a:srgbClr val="000066"/>
                          </a:solidFill>
                          <a:effectLst/>
                          <a:latin typeface="Times New Roman" pitchFamily="18" charset="0"/>
                        </a:rPr>
                        <a:t>k</a:t>
                      </a:r>
                      <a:r>
                        <a:rPr kumimoji="0" lang="en-US" sz="1500" b="1" i="0" u="none" strike="noStrike" cap="none" normalizeH="0" baseline="0" smtClean="0">
                          <a:ln>
                            <a:noFill/>
                          </a:ln>
                          <a:solidFill>
                            <a:srgbClr val="000066"/>
                          </a:solidFill>
                          <a:effectLst/>
                          <a:latin typeface="Times New Roman" pitchFamily="18" charset="0"/>
                        </a:rPr>
                        <a:t>cin</a:t>
                      </a:r>
                      <a:r>
                        <a:rPr kumimoji="0" lang="hu-HU" sz="1500" b="1" i="0" u="none" strike="noStrike" cap="none" normalizeH="0" baseline="0" smtClean="0">
                          <a:ln>
                            <a:noFill/>
                          </a:ln>
                          <a:solidFill>
                            <a:srgbClr val="000066"/>
                          </a:solidFill>
                          <a:effectLst/>
                          <a:latin typeface="Times New Roman" pitchFamily="18" charset="0"/>
                        </a:rPr>
                        <a:t>ák</a:t>
                      </a: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Detergens kezeléssel feldarabolt, inaktivált vírus részecskéket tartalmazó hasított (</a:t>
                      </a:r>
                      <a:r>
                        <a:rPr kumimoji="0" lang="hu-HU" sz="1500" b="1" i="1" u="none" strike="noStrike" cap="none" normalizeH="0" baseline="0" smtClean="0">
                          <a:ln>
                            <a:noFill/>
                          </a:ln>
                          <a:solidFill>
                            <a:srgbClr val="000066"/>
                          </a:solidFill>
                          <a:effectLst/>
                          <a:latin typeface="Times New Roman" pitchFamily="18" charset="0"/>
                        </a:rPr>
                        <a:t>split</a:t>
                      </a:r>
                      <a:r>
                        <a:rPr kumimoji="0" lang="hu-HU" sz="1500" b="1" i="0" u="none" strike="noStrike" cap="none" normalizeH="0" baseline="0" smtClean="0">
                          <a:ln>
                            <a:noFill/>
                          </a:ln>
                          <a:solidFill>
                            <a:srgbClr val="000066"/>
                          </a:solidFill>
                          <a:effectLst/>
                          <a:latin typeface="Times New Roman" pitchFamily="18" charset="0"/>
                        </a:rPr>
                        <a:t>) vírusvakcinák.</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Tisztított </a:t>
                      </a:r>
                      <a:r>
                        <a:rPr kumimoji="0" lang="en-US" sz="1500" b="1" i="0" u="none" strike="noStrike" cap="none" normalizeH="0" baseline="0" smtClean="0">
                          <a:ln>
                            <a:noFill/>
                          </a:ln>
                          <a:solidFill>
                            <a:srgbClr val="000066"/>
                          </a:solidFill>
                          <a:effectLst/>
                          <a:latin typeface="Times New Roman" pitchFamily="18" charset="0"/>
                        </a:rPr>
                        <a:t>hemagglutinin</a:t>
                      </a:r>
                      <a:r>
                        <a:rPr kumimoji="0" lang="hu-HU" sz="1500" b="1" i="0" u="none" strike="noStrike" cap="none" normalizeH="0" baseline="0" smtClean="0">
                          <a:ln>
                            <a:noFill/>
                          </a:ln>
                          <a:solidFill>
                            <a:srgbClr val="000066"/>
                          </a:solidFill>
                          <a:effectLst/>
                          <a:latin typeface="Times New Roman" pitchFamily="18" charset="0"/>
                        </a:rPr>
                        <a:t>t és</a:t>
                      </a:r>
                      <a:r>
                        <a:rPr kumimoji="0" lang="en-US" sz="1500" b="1" i="0" u="none" strike="noStrike" cap="none" normalizeH="0" baseline="0" smtClean="0">
                          <a:ln>
                            <a:noFill/>
                          </a:ln>
                          <a:solidFill>
                            <a:srgbClr val="000066"/>
                          </a:solidFill>
                          <a:effectLst/>
                          <a:latin typeface="Times New Roman" pitchFamily="18" charset="0"/>
                        </a:rPr>
                        <a:t> neuraminid</a:t>
                      </a:r>
                      <a:r>
                        <a:rPr kumimoji="0" lang="hu-HU" sz="1500" b="1" i="0" u="none" strike="noStrike" cap="none" normalizeH="0" baseline="0" smtClean="0">
                          <a:ln>
                            <a:noFill/>
                          </a:ln>
                          <a:solidFill>
                            <a:srgbClr val="000066"/>
                          </a:solidFill>
                          <a:effectLst/>
                          <a:latin typeface="Times New Roman" pitchFamily="18" charset="0"/>
                        </a:rPr>
                        <a:t>ázt tartalmazó </a:t>
                      </a:r>
                      <a:r>
                        <a:rPr kumimoji="0" lang="hu-HU" sz="1500" b="1" i="1" u="none" strike="noStrike" cap="none" normalizeH="0" baseline="0" smtClean="0">
                          <a:ln>
                            <a:noFill/>
                          </a:ln>
                          <a:solidFill>
                            <a:srgbClr val="000066"/>
                          </a:solidFill>
                          <a:effectLst/>
                          <a:latin typeface="Times New Roman" pitchFamily="18" charset="0"/>
                        </a:rPr>
                        <a:t>subunit </a:t>
                      </a:r>
                      <a:r>
                        <a:rPr kumimoji="0" lang="hu-HU" sz="1500" b="1" i="0" u="none" strike="noStrike" cap="none" normalizeH="0" baseline="0" smtClean="0">
                          <a:ln>
                            <a:noFill/>
                          </a:ln>
                          <a:solidFill>
                            <a:srgbClr val="000066"/>
                          </a:solidFill>
                          <a:effectLst/>
                          <a:latin typeface="Times New Roman" pitchFamily="18" charset="0"/>
                        </a:rPr>
                        <a:t>(felszíni antigén) vakcinák, amelyekből a többi vírus komponenst eltávolították </a:t>
                      </a:r>
                      <a:r>
                        <a:rPr kumimoji="0" lang="en-US" sz="1500" b="1" i="0" u="none" strike="noStrike" cap="none" normalizeH="0" baseline="0" smtClean="0">
                          <a:ln>
                            <a:noFill/>
                          </a:ln>
                          <a:solidFill>
                            <a:srgbClr val="000066"/>
                          </a:solidFill>
                          <a:effectLst/>
                          <a:latin typeface="Times New Roman" pitchFamily="18" charset="0"/>
                        </a:rPr>
                        <a:t>(ina</a:t>
                      </a:r>
                      <a:r>
                        <a:rPr kumimoji="0" lang="hu-HU" sz="1500" b="1" i="0" u="none" strike="noStrike" cap="none" normalizeH="0" baseline="0" smtClean="0">
                          <a:ln>
                            <a:noFill/>
                          </a:ln>
                          <a:solidFill>
                            <a:srgbClr val="000066"/>
                          </a:solidFill>
                          <a:effectLst/>
                          <a:latin typeface="Times New Roman" pitchFamily="18" charset="0"/>
                        </a:rPr>
                        <a:t>k</a:t>
                      </a:r>
                      <a:r>
                        <a:rPr kumimoji="0" lang="en-US" sz="1500" b="1" i="0" u="none" strike="noStrike" cap="none" normalizeH="0" baseline="0" smtClean="0">
                          <a:ln>
                            <a:noFill/>
                          </a:ln>
                          <a:solidFill>
                            <a:srgbClr val="000066"/>
                          </a:solidFill>
                          <a:effectLst/>
                          <a:latin typeface="Times New Roman" pitchFamily="18" charset="0"/>
                        </a:rPr>
                        <a:t>tiv</a:t>
                      </a:r>
                      <a:r>
                        <a:rPr kumimoji="0" lang="hu-HU" sz="1500" b="1" i="0" u="none" strike="noStrike" cap="none" normalizeH="0" baseline="0" smtClean="0">
                          <a:ln>
                            <a:noFill/>
                          </a:ln>
                          <a:solidFill>
                            <a:srgbClr val="000066"/>
                          </a:solidFill>
                          <a:effectLst/>
                          <a:latin typeface="Times New Roman" pitchFamily="18" charset="0"/>
                        </a:rPr>
                        <a:t>ált</a:t>
                      </a:r>
                      <a:r>
                        <a:rPr kumimoji="0" lang="en-US" sz="1500" b="1" i="0" u="none" strike="noStrike" cap="none" normalizeH="0" baseline="0" smtClean="0">
                          <a:ln>
                            <a:noFill/>
                          </a:ln>
                          <a:solidFill>
                            <a:srgbClr val="000066"/>
                          </a:solidFill>
                          <a:effectLst/>
                          <a:latin typeface="Times New Roman" pitchFamily="18" charset="0"/>
                        </a:rPr>
                        <a:t>).</a:t>
                      </a:r>
                      <a:endParaRPr kumimoji="0" lang="hu-HU" sz="1500" b="1"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Élő, legyengített (</a:t>
                      </a:r>
                      <a:r>
                        <a:rPr kumimoji="0" lang="hu-HU" sz="1500" b="1" i="1" u="none" strike="noStrike" cap="none" normalizeH="0" baseline="0" smtClean="0">
                          <a:ln>
                            <a:noFill/>
                          </a:ln>
                          <a:solidFill>
                            <a:srgbClr val="000066"/>
                          </a:solidFill>
                          <a:effectLst/>
                          <a:latin typeface="Times New Roman" pitchFamily="18" charset="0"/>
                        </a:rPr>
                        <a:t>cold-adapted</a:t>
                      </a:r>
                      <a:r>
                        <a:rPr kumimoji="0" lang="hu-HU" sz="1500" b="1" i="0" u="none" strike="noStrike" cap="none" normalizeH="0" baseline="0" smtClean="0">
                          <a:ln>
                            <a:noFill/>
                          </a:ln>
                          <a:solidFill>
                            <a:srgbClr val="000066"/>
                          </a:solidFill>
                          <a:effectLst/>
                          <a:latin typeface="Times New Roman" pitchFamily="18" charset="0"/>
                        </a:rPr>
                        <a:t>) vírus vakcinák, melyek gyengített (nem patogén) teljes vírust tartalmaznak</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hu-HU" sz="1500" b="1"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17795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Baxter (EMEA),</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Omninvest + Al-foszfát adjuváns (Hungary),</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Cantacuzino (Románia)</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hu-HU" sz="1500" b="1" i="0" u="none" strike="noStrike" cap="none" normalizeH="0" baseline="0" smtClean="0">
                        <a:ln>
                          <a:noFill/>
                        </a:ln>
                        <a:solidFill>
                          <a:srgbClr val="000066"/>
                        </a:solidFill>
                        <a:effectLst/>
                        <a:latin typeface="Times New Roman" pitchFamily="18" charset="0"/>
                      </a:endParaRPr>
                    </a:p>
                  </a:txBody>
                  <a:tcPr horzOverflow="overflow">
                    <a:lnL w="28575"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8 gyártó Kínában,</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CSL (Ausztrália, USA)</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Sanofi Pasteur (US),</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Green Cross (Korea),</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GSK+ASO3 adjuváns (EMEA, Kanada)</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Novartis (USA)</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Novartis + M59 adjuváns (EMEA)</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Medimmune (USA)</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hu-HU" sz="1500" b="1" i="0" u="none" strike="noStrike" cap="none" normalizeH="0" baseline="0" smtClean="0">
                          <a:ln>
                            <a:noFill/>
                          </a:ln>
                          <a:solidFill>
                            <a:srgbClr val="000066"/>
                          </a:solidFill>
                          <a:effectLst/>
                          <a:latin typeface="Times New Roman" pitchFamily="18" charset="0"/>
                        </a:rPr>
                        <a:t>Microgen (Russia)</a:t>
                      </a:r>
                    </a:p>
                  </a:txBody>
                  <a:tcPr horzOverflow="overflow">
                    <a:lnL w="12700" cap="flat" cmpd="sng" algn="ctr">
                      <a:solidFill>
                        <a:srgbClr val="003366"/>
                      </a:solidFill>
                      <a:prstDash val="solid"/>
                      <a:round/>
                      <a:headEnd type="none" w="med" len="med"/>
                      <a:tailEnd type="none" w="med" len="med"/>
                    </a:lnL>
                    <a:lnR w="28575"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rgbClr val="003366"/>
                      </a:solidFill>
                      <a:prstDash val="solid"/>
                      <a:round/>
                      <a:headEnd type="none" w="med" len="med"/>
                      <a:tailEnd type="none" w="med" len="med"/>
                    </a:lnB>
                    <a:lnTlToBr>
                      <a:noFill/>
                    </a:lnTlToBr>
                    <a:lnBlToTr>
                      <a:noFill/>
                    </a:lnBlToTr>
                    <a:noFill/>
                  </a:tcPr>
                </a:tc>
              </a:tr>
            </a:tbl>
          </a:graphicData>
        </a:graphic>
      </p:graphicFrame>
      <p:grpSp>
        <p:nvGrpSpPr>
          <p:cNvPr id="209945" name="Group 301"/>
          <p:cNvGrpSpPr>
            <a:grpSpLocks/>
          </p:cNvGrpSpPr>
          <p:nvPr/>
        </p:nvGrpSpPr>
        <p:grpSpPr bwMode="auto">
          <a:xfrm>
            <a:off x="7235825" y="1484313"/>
            <a:ext cx="1266825" cy="911225"/>
            <a:chOff x="4317" y="2007"/>
            <a:chExt cx="1238" cy="1135"/>
          </a:xfrm>
        </p:grpSpPr>
        <p:grpSp>
          <p:nvGrpSpPr>
            <p:cNvPr id="209946" name="Group 299"/>
            <p:cNvGrpSpPr>
              <a:grpSpLocks/>
            </p:cNvGrpSpPr>
            <p:nvPr/>
          </p:nvGrpSpPr>
          <p:grpSpPr bwMode="auto">
            <a:xfrm>
              <a:off x="4952" y="2007"/>
              <a:ext cx="217" cy="227"/>
              <a:chOff x="4957" y="1962"/>
              <a:chExt cx="217" cy="227"/>
            </a:xfrm>
          </p:grpSpPr>
          <p:sp>
            <p:nvSpPr>
              <p:cNvPr id="209947" name="Rectangle 174"/>
              <p:cNvSpPr>
                <a:spLocks noChangeArrowheads="1"/>
              </p:cNvSpPr>
              <p:nvPr/>
            </p:nvSpPr>
            <p:spPr bwMode="auto">
              <a:xfrm rot="757397" flipH="1">
                <a:off x="5022" y="2050"/>
                <a:ext cx="42" cy="139"/>
              </a:xfrm>
              <a:prstGeom prst="rect">
                <a:avLst/>
              </a:prstGeom>
              <a:solidFill>
                <a:srgbClr val="BBE8E7"/>
              </a:solidFill>
              <a:ln w="12700" algn="ctr">
                <a:noFill/>
                <a:miter lim="800000"/>
                <a:headEnd/>
                <a:tailEnd/>
              </a:ln>
            </p:spPr>
            <p:txBody>
              <a:bodyPr wrap="none" anchor="ctr"/>
              <a:lstStyle/>
              <a:p>
                <a:pPr algn="ctr" eaLnBrk="0" hangingPunct="0">
                  <a:lnSpc>
                    <a:spcPct val="90000"/>
                  </a:lnSpc>
                  <a:spcAft>
                    <a:spcPct val="30000"/>
                  </a:spcAft>
                </a:pPr>
                <a:endParaRPr lang="en-US" sz="2000">
                  <a:solidFill>
                    <a:schemeClr val="tx1"/>
                  </a:solidFill>
                  <a:latin typeface="Tahoma" charset="0"/>
                </a:endParaRPr>
              </a:p>
            </p:txBody>
          </p:sp>
          <p:grpSp>
            <p:nvGrpSpPr>
              <p:cNvPr id="209948" name="Group 175"/>
              <p:cNvGrpSpPr>
                <a:grpSpLocks/>
              </p:cNvGrpSpPr>
              <p:nvPr/>
            </p:nvGrpSpPr>
            <p:grpSpPr bwMode="auto">
              <a:xfrm rot="757397" flipH="1">
                <a:off x="4957" y="1962"/>
                <a:ext cx="217" cy="139"/>
                <a:chOff x="5760" y="2614"/>
                <a:chExt cx="228" cy="136"/>
              </a:xfrm>
            </p:grpSpPr>
            <p:sp>
              <p:nvSpPr>
                <p:cNvPr id="209949" name="AutoShape 176"/>
                <p:cNvSpPr>
                  <a:spLocks noChangeArrowheads="1"/>
                </p:cNvSpPr>
                <p:nvPr/>
              </p:nvSpPr>
              <p:spPr bwMode="auto">
                <a:xfrm>
                  <a:off x="5760" y="2659"/>
                  <a:ext cx="114" cy="91"/>
                </a:xfrm>
                <a:prstGeom prst="hexagon">
                  <a:avLst>
                    <a:gd name="adj" fmla="val 31319"/>
                    <a:gd name="vf" fmla="val 115470"/>
                  </a:avLst>
                </a:prstGeom>
                <a:solidFill>
                  <a:srgbClr val="8DD7D7"/>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50" name="AutoShape 177"/>
                <p:cNvSpPr>
                  <a:spLocks noChangeArrowheads="1"/>
                </p:cNvSpPr>
                <p:nvPr/>
              </p:nvSpPr>
              <p:spPr bwMode="auto">
                <a:xfrm>
                  <a:off x="5874" y="2659"/>
                  <a:ext cx="114" cy="91"/>
                </a:xfrm>
                <a:prstGeom prst="hexagon">
                  <a:avLst>
                    <a:gd name="adj" fmla="val 31319"/>
                    <a:gd name="vf" fmla="val 115470"/>
                  </a:avLst>
                </a:prstGeom>
                <a:solidFill>
                  <a:srgbClr val="8DD7D7"/>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51" name="AutoShape 178"/>
                <p:cNvSpPr>
                  <a:spLocks noChangeArrowheads="1"/>
                </p:cNvSpPr>
                <p:nvPr/>
              </p:nvSpPr>
              <p:spPr bwMode="auto">
                <a:xfrm>
                  <a:off x="5816" y="2614"/>
                  <a:ext cx="114" cy="91"/>
                </a:xfrm>
                <a:prstGeom prst="hexagon">
                  <a:avLst>
                    <a:gd name="adj" fmla="val 31319"/>
                    <a:gd name="vf" fmla="val 115470"/>
                  </a:avLst>
                </a:prstGeom>
                <a:solidFill>
                  <a:srgbClr val="8DD7D7"/>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09952" name="Group 300"/>
            <p:cNvGrpSpPr>
              <a:grpSpLocks/>
            </p:cNvGrpSpPr>
            <p:nvPr/>
          </p:nvGrpSpPr>
          <p:grpSpPr bwMode="auto">
            <a:xfrm>
              <a:off x="4317" y="2056"/>
              <a:ext cx="1238" cy="1086"/>
              <a:chOff x="4317" y="2056"/>
              <a:chExt cx="1238" cy="1086"/>
            </a:xfrm>
          </p:grpSpPr>
          <p:sp>
            <p:nvSpPr>
              <p:cNvPr id="209953" name="Rectangle 149"/>
              <p:cNvSpPr>
                <a:spLocks noChangeArrowheads="1"/>
              </p:cNvSpPr>
              <p:nvPr/>
            </p:nvSpPr>
            <p:spPr bwMode="auto">
              <a:xfrm rot="21317424" flipH="1">
                <a:off x="4883" y="2104"/>
                <a:ext cx="43" cy="139"/>
              </a:xfrm>
              <a:prstGeom prst="rect">
                <a:avLst/>
              </a:prstGeom>
              <a:solidFill>
                <a:srgbClr val="BBE8E7"/>
              </a:solidFill>
              <a:ln w="12700" algn="ctr">
                <a:noFill/>
                <a:miter lim="800000"/>
                <a:headEnd/>
                <a:tailEnd/>
              </a:ln>
            </p:spPr>
            <p:txBody>
              <a:bodyPr wrap="none" anchor="ctr"/>
              <a:lstStyle/>
              <a:p>
                <a:pPr algn="ctr"/>
                <a:endParaRPr lang="en-US" sz="800">
                  <a:solidFill>
                    <a:schemeClr val="tx1"/>
                  </a:solidFill>
                  <a:latin typeface="Arial" charset="0"/>
                </a:endParaRPr>
              </a:p>
            </p:txBody>
          </p:sp>
          <p:grpSp>
            <p:nvGrpSpPr>
              <p:cNvPr id="209954" name="Group 150"/>
              <p:cNvGrpSpPr>
                <a:grpSpLocks/>
              </p:cNvGrpSpPr>
              <p:nvPr/>
            </p:nvGrpSpPr>
            <p:grpSpPr bwMode="auto">
              <a:xfrm rot="437552">
                <a:off x="4444" y="2214"/>
                <a:ext cx="223" cy="217"/>
                <a:chOff x="3315" y="745"/>
                <a:chExt cx="127" cy="124"/>
              </a:xfrm>
            </p:grpSpPr>
            <p:sp>
              <p:nvSpPr>
                <p:cNvPr id="209955" name="Rectangle 151"/>
                <p:cNvSpPr>
                  <a:spLocks noChangeArrowheads="1"/>
                </p:cNvSpPr>
                <p:nvPr/>
              </p:nvSpPr>
              <p:spPr bwMode="auto">
                <a:xfrm rot="-4035879">
                  <a:off x="3391" y="786"/>
                  <a:ext cx="24" cy="79"/>
                </a:xfrm>
                <a:prstGeom prst="rect">
                  <a:avLst/>
                </a:prstGeom>
                <a:solidFill>
                  <a:srgbClr val="BBE8E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09956" name="Group 152"/>
                <p:cNvGrpSpPr>
                  <a:grpSpLocks/>
                </p:cNvGrpSpPr>
                <p:nvPr/>
              </p:nvGrpSpPr>
              <p:grpSpPr bwMode="auto">
                <a:xfrm rot="-4035879">
                  <a:off x="3293" y="767"/>
                  <a:ext cx="124" cy="79"/>
                  <a:chOff x="5760" y="2614"/>
                  <a:chExt cx="228" cy="136"/>
                </a:xfrm>
              </p:grpSpPr>
              <p:sp>
                <p:nvSpPr>
                  <p:cNvPr id="209957" name="AutoShape 153"/>
                  <p:cNvSpPr>
                    <a:spLocks noChangeArrowheads="1"/>
                  </p:cNvSpPr>
                  <p:nvPr/>
                </p:nvSpPr>
                <p:spPr bwMode="auto">
                  <a:xfrm>
                    <a:off x="5760" y="2659"/>
                    <a:ext cx="114" cy="91"/>
                  </a:xfrm>
                  <a:prstGeom prst="hexagon">
                    <a:avLst>
                      <a:gd name="adj" fmla="val 31319"/>
                      <a:gd name="vf" fmla="val 115470"/>
                    </a:avLst>
                  </a:prstGeom>
                  <a:solidFill>
                    <a:srgbClr val="8DD7D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58" name="AutoShape 154"/>
                  <p:cNvSpPr>
                    <a:spLocks noChangeArrowheads="1"/>
                  </p:cNvSpPr>
                  <p:nvPr/>
                </p:nvSpPr>
                <p:spPr bwMode="auto">
                  <a:xfrm>
                    <a:off x="5874" y="2659"/>
                    <a:ext cx="114" cy="91"/>
                  </a:xfrm>
                  <a:prstGeom prst="hexagon">
                    <a:avLst>
                      <a:gd name="adj" fmla="val 31319"/>
                      <a:gd name="vf" fmla="val 115470"/>
                    </a:avLst>
                  </a:prstGeom>
                  <a:solidFill>
                    <a:srgbClr val="8DD7D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59" name="AutoShape 155"/>
                  <p:cNvSpPr>
                    <a:spLocks noChangeArrowheads="1"/>
                  </p:cNvSpPr>
                  <p:nvPr/>
                </p:nvSpPr>
                <p:spPr bwMode="auto">
                  <a:xfrm>
                    <a:off x="5816" y="2614"/>
                    <a:ext cx="114" cy="91"/>
                  </a:xfrm>
                  <a:prstGeom prst="hexagon">
                    <a:avLst>
                      <a:gd name="adj" fmla="val 31319"/>
                      <a:gd name="vf" fmla="val 115470"/>
                    </a:avLst>
                  </a:prstGeom>
                  <a:solidFill>
                    <a:srgbClr val="8DD7D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09960" name="Group 156"/>
              <p:cNvGrpSpPr>
                <a:grpSpLocks/>
              </p:cNvGrpSpPr>
              <p:nvPr/>
            </p:nvGrpSpPr>
            <p:grpSpPr bwMode="auto">
              <a:xfrm rot="-2082949">
                <a:off x="4317" y="2494"/>
                <a:ext cx="223" cy="217"/>
                <a:chOff x="3315" y="745"/>
                <a:chExt cx="127" cy="124"/>
              </a:xfrm>
            </p:grpSpPr>
            <p:sp>
              <p:nvSpPr>
                <p:cNvPr id="209961" name="Rectangle 157"/>
                <p:cNvSpPr>
                  <a:spLocks noChangeArrowheads="1"/>
                </p:cNvSpPr>
                <p:nvPr/>
              </p:nvSpPr>
              <p:spPr bwMode="auto">
                <a:xfrm rot="-4035879">
                  <a:off x="3391" y="786"/>
                  <a:ext cx="24" cy="79"/>
                </a:xfrm>
                <a:prstGeom prst="rect">
                  <a:avLst/>
                </a:prstGeom>
                <a:solidFill>
                  <a:srgbClr val="BBE8E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09962" name="Group 158"/>
                <p:cNvGrpSpPr>
                  <a:grpSpLocks/>
                </p:cNvGrpSpPr>
                <p:nvPr/>
              </p:nvGrpSpPr>
              <p:grpSpPr bwMode="auto">
                <a:xfrm rot="-4035879">
                  <a:off x="3293" y="767"/>
                  <a:ext cx="124" cy="79"/>
                  <a:chOff x="5760" y="2614"/>
                  <a:chExt cx="228" cy="136"/>
                </a:xfrm>
              </p:grpSpPr>
              <p:sp>
                <p:nvSpPr>
                  <p:cNvPr id="209963" name="AutoShape 159"/>
                  <p:cNvSpPr>
                    <a:spLocks noChangeArrowheads="1"/>
                  </p:cNvSpPr>
                  <p:nvPr/>
                </p:nvSpPr>
                <p:spPr bwMode="auto">
                  <a:xfrm>
                    <a:off x="5760" y="2659"/>
                    <a:ext cx="114" cy="91"/>
                  </a:xfrm>
                  <a:prstGeom prst="hexagon">
                    <a:avLst>
                      <a:gd name="adj" fmla="val 31319"/>
                      <a:gd name="vf" fmla="val 115470"/>
                    </a:avLst>
                  </a:prstGeom>
                  <a:solidFill>
                    <a:srgbClr val="8DD7D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64" name="AutoShape 160"/>
                  <p:cNvSpPr>
                    <a:spLocks noChangeArrowheads="1"/>
                  </p:cNvSpPr>
                  <p:nvPr/>
                </p:nvSpPr>
                <p:spPr bwMode="auto">
                  <a:xfrm>
                    <a:off x="5874" y="2659"/>
                    <a:ext cx="114" cy="91"/>
                  </a:xfrm>
                  <a:prstGeom prst="hexagon">
                    <a:avLst>
                      <a:gd name="adj" fmla="val 31319"/>
                      <a:gd name="vf" fmla="val 115470"/>
                    </a:avLst>
                  </a:prstGeom>
                  <a:solidFill>
                    <a:srgbClr val="8DD7D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65" name="AutoShape 161"/>
                  <p:cNvSpPr>
                    <a:spLocks noChangeArrowheads="1"/>
                  </p:cNvSpPr>
                  <p:nvPr/>
                </p:nvSpPr>
                <p:spPr bwMode="auto">
                  <a:xfrm>
                    <a:off x="5816" y="2614"/>
                    <a:ext cx="114" cy="91"/>
                  </a:xfrm>
                  <a:prstGeom prst="hexagon">
                    <a:avLst>
                      <a:gd name="adj" fmla="val 31319"/>
                      <a:gd name="vf" fmla="val 115470"/>
                    </a:avLst>
                  </a:prstGeom>
                  <a:solidFill>
                    <a:srgbClr val="8DD7D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09966" name="Group 162"/>
              <p:cNvGrpSpPr>
                <a:grpSpLocks/>
              </p:cNvGrpSpPr>
              <p:nvPr/>
            </p:nvGrpSpPr>
            <p:grpSpPr bwMode="auto">
              <a:xfrm rot="712510" flipH="1">
                <a:off x="5332" y="2365"/>
                <a:ext cx="223" cy="218"/>
                <a:chOff x="3315" y="745"/>
                <a:chExt cx="127" cy="124"/>
              </a:xfrm>
            </p:grpSpPr>
            <p:sp>
              <p:nvSpPr>
                <p:cNvPr id="209967" name="Rectangle 163"/>
                <p:cNvSpPr>
                  <a:spLocks noChangeArrowheads="1"/>
                </p:cNvSpPr>
                <p:nvPr/>
              </p:nvSpPr>
              <p:spPr bwMode="auto">
                <a:xfrm rot="-4035879">
                  <a:off x="3391" y="786"/>
                  <a:ext cx="24" cy="79"/>
                </a:xfrm>
                <a:prstGeom prst="rect">
                  <a:avLst/>
                </a:prstGeom>
                <a:solidFill>
                  <a:srgbClr val="BBE8E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09968" name="Group 164"/>
                <p:cNvGrpSpPr>
                  <a:grpSpLocks/>
                </p:cNvGrpSpPr>
                <p:nvPr/>
              </p:nvGrpSpPr>
              <p:grpSpPr bwMode="auto">
                <a:xfrm rot="-4035879">
                  <a:off x="3293" y="767"/>
                  <a:ext cx="124" cy="79"/>
                  <a:chOff x="5760" y="2614"/>
                  <a:chExt cx="228" cy="136"/>
                </a:xfrm>
              </p:grpSpPr>
              <p:sp>
                <p:nvSpPr>
                  <p:cNvPr id="209969" name="AutoShape 165"/>
                  <p:cNvSpPr>
                    <a:spLocks noChangeArrowheads="1"/>
                  </p:cNvSpPr>
                  <p:nvPr/>
                </p:nvSpPr>
                <p:spPr bwMode="auto">
                  <a:xfrm>
                    <a:off x="5760" y="2659"/>
                    <a:ext cx="114" cy="91"/>
                  </a:xfrm>
                  <a:prstGeom prst="hexagon">
                    <a:avLst>
                      <a:gd name="adj" fmla="val 31319"/>
                      <a:gd name="vf" fmla="val 115470"/>
                    </a:avLst>
                  </a:prstGeom>
                  <a:solidFill>
                    <a:srgbClr val="8DD7D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70" name="AutoShape 166"/>
                  <p:cNvSpPr>
                    <a:spLocks noChangeArrowheads="1"/>
                  </p:cNvSpPr>
                  <p:nvPr/>
                </p:nvSpPr>
                <p:spPr bwMode="auto">
                  <a:xfrm>
                    <a:off x="5874" y="2659"/>
                    <a:ext cx="114" cy="91"/>
                  </a:xfrm>
                  <a:prstGeom prst="hexagon">
                    <a:avLst>
                      <a:gd name="adj" fmla="val 31319"/>
                      <a:gd name="vf" fmla="val 115470"/>
                    </a:avLst>
                  </a:prstGeom>
                  <a:solidFill>
                    <a:srgbClr val="8DD7D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71" name="AutoShape 167"/>
                  <p:cNvSpPr>
                    <a:spLocks noChangeArrowheads="1"/>
                  </p:cNvSpPr>
                  <p:nvPr/>
                </p:nvSpPr>
                <p:spPr bwMode="auto">
                  <a:xfrm>
                    <a:off x="5816" y="2614"/>
                    <a:ext cx="114" cy="91"/>
                  </a:xfrm>
                  <a:prstGeom prst="hexagon">
                    <a:avLst>
                      <a:gd name="adj" fmla="val 31319"/>
                      <a:gd name="vf" fmla="val 115470"/>
                    </a:avLst>
                  </a:prstGeom>
                  <a:solidFill>
                    <a:srgbClr val="8DD7D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09972" name="Group 168"/>
              <p:cNvGrpSpPr>
                <a:grpSpLocks/>
              </p:cNvGrpSpPr>
              <p:nvPr/>
            </p:nvGrpSpPr>
            <p:grpSpPr bwMode="auto">
              <a:xfrm rot="3388197" flipH="1">
                <a:off x="5274" y="2683"/>
                <a:ext cx="223" cy="218"/>
                <a:chOff x="3315" y="745"/>
                <a:chExt cx="127" cy="124"/>
              </a:xfrm>
            </p:grpSpPr>
            <p:sp>
              <p:nvSpPr>
                <p:cNvPr id="209973" name="Rectangle 169"/>
                <p:cNvSpPr>
                  <a:spLocks noChangeArrowheads="1"/>
                </p:cNvSpPr>
                <p:nvPr/>
              </p:nvSpPr>
              <p:spPr bwMode="auto">
                <a:xfrm rot="-4035879">
                  <a:off x="3391" y="786"/>
                  <a:ext cx="24" cy="79"/>
                </a:xfrm>
                <a:prstGeom prst="rect">
                  <a:avLst/>
                </a:prstGeom>
                <a:solidFill>
                  <a:srgbClr val="BBE8E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09974" name="Group 170"/>
                <p:cNvGrpSpPr>
                  <a:grpSpLocks/>
                </p:cNvGrpSpPr>
                <p:nvPr/>
              </p:nvGrpSpPr>
              <p:grpSpPr bwMode="auto">
                <a:xfrm rot="-4035879">
                  <a:off x="3293" y="767"/>
                  <a:ext cx="124" cy="79"/>
                  <a:chOff x="5760" y="2614"/>
                  <a:chExt cx="228" cy="136"/>
                </a:xfrm>
              </p:grpSpPr>
              <p:sp>
                <p:nvSpPr>
                  <p:cNvPr id="209975" name="AutoShape 171"/>
                  <p:cNvSpPr>
                    <a:spLocks noChangeArrowheads="1"/>
                  </p:cNvSpPr>
                  <p:nvPr/>
                </p:nvSpPr>
                <p:spPr bwMode="auto">
                  <a:xfrm>
                    <a:off x="5760" y="2659"/>
                    <a:ext cx="114" cy="91"/>
                  </a:xfrm>
                  <a:prstGeom prst="hexagon">
                    <a:avLst>
                      <a:gd name="adj" fmla="val 31319"/>
                      <a:gd name="vf" fmla="val 115470"/>
                    </a:avLst>
                  </a:prstGeom>
                  <a:solidFill>
                    <a:srgbClr val="8DD7D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76" name="AutoShape 172"/>
                  <p:cNvSpPr>
                    <a:spLocks noChangeArrowheads="1"/>
                  </p:cNvSpPr>
                  <p:nvPr/>
                </p:nvSpPr>
                <p:spPr bwMode="auto">
                  <a:xfrm>
                    <a:off x="5874" y="2659"/>
                    <a:ext cx="114" cy="91"/>
                  </a:xfrm>
                  <a:prstGeom prst="hexagon">
                    <a:avLst>
                      <a:gd name="adj" fmla="val 31319"/>
                      <a:gd name="vf" fmla="val 115470"/>
                    </a:avLst>
                  </a:prstGeom>
                  <a:solidFill>
                    <a:srgbClr val="8DD7D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77" name="AutoShape 173"/>
                  <p:cNvSpPr>
                    <a:spLocks noChangeArrowheads="1"/>
                  </p:cNvSpPr>
                  <p:nvPr/>
                </p:nvSpPr>
                <p:spPr bwMode="auto">
                  <a:xfrm>
                    <a:off x="5816" y="2614"/>
                    <a:ext cx="114" cy="91"/>
                  </a:xfrm>
                  <a:prstGeom prst="hexagon">
                    <a:avLst>
                      <a:gd name="adj" fmla="val 31319"/>
                      <a:gd name="vf" fmla="val 115470"/>
                    </a:avLst>
                  </a:prstGeom>
                  <a:solidFill>
                    <a:srgbClr val="8DD7D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sp>
            <p:nvSpPr>
              <p:cNvPr id="209978" name="Rectangle 179"/>
              <p:cNvSpPr>
                <a:spLocks noChangeArrowheads="1"/>
              </p:cNvSpPr>
              <p:nvPr/>
            </p:nvSpPr>
            <p:spPr bwMode="auto">
              <a:xfrm rot="11452031" flipH="1">
                <a:off x="4827" y="2914"/>
                <a:ext cx="42" cy="139"/>
              </a:xfrm>
              <a:prstGeom prst="rect">
                <a:avLst/>
              </a:prstGeom>
              <a:solidFill>
                <a:srgbClr val="BBE8E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09979" name="Group 180"/>
              <p:cNvGrpSpPr>
                <a:grpSpLocks/>
              </p:cNvGrpSpPr>
              <p:nvPr/>
            </p:nvGrpSpPr>
            <p:grpSpPr bwMode="auto">
              <a:xfrm rot="11452031" flipH="1">
                <a:off x="4720" y="3003"/>
                <a:ext cx="218" cy="139"/>
                <a:chOff x="5760" y="2614"/>
                <a:chExt cx="228" cy="136"/>
              </a:xfrm>
            </p:grpSpPr>
            <p:sp>
              <p:nvSpPr>
                <p:cNvPr id="209980" name="AutoShape 181"/>
                <p:cNvSpPr>
                  <a:spLocks noChangeArrowheads="1"/>
                </p:cNvSpPr>
                <p:nvPr/>
              </p:nvSpPr>
              <p:spPr bwMode="auto">
                <a:xfrm>
                  <a:off x="5760" y="2659"/>
                  <a:ext cx="114" cy="91"/>
                </a:xfrm>
                <a:prstGeom prst="hexagon">
                  <a:avLst>
                    <a:gd name="adj" fmla="val 31319"/>
                    <a:gd name="vf" fmla="val 115470"/>
                  </a:avLst>
                </a:prstGeom>
                <a:solidFill>
                  <a:srgbClr val="8DD7D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81" name="AutoShape 182"/>
                <p:cNvSpPr>
                  <a:spLocks noChangeArrowheads="1"/>
                </p:cNvSpPr>
                <p:nvPr/>
              </p:nvSpPr>
              <p:spPr bwMode="auto">
                <a:xfrm>
                  <a:off x="5874" y="2659"/>
                  <a:ext cx="114" cy="91"/>
                </a:xfrm>
                <a:prstGeom prst="hexagon">
                  <a:avLst>
                    <a:gd name="adj" fmla="val 31319"/>
                    <a:gd name="vf" fmla="val 115470"/>
                  </a:avLst>
                </a:prstGeom>
                <a:solidFill>
                  <a:srgbClr val="8DD7D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82" name="AutoShape 183"/>
                <p:cNvSpPr>
                  <a:spLocks noChangeArrowheads="1"/>
                </p:cNvSpPr>
                <p:nvPr/>
              </p:nvSpPr>
              <p:spPr bwMode="auto">
                <a:xfrm>
                  <a:off x="5816" y="2614"/>
                  <a:ext cx="114" cy="91"/>
                </a:xfrm>
                <a:prstGeom prst="hexagon">
                  <a:avLst>
                    <a:gd name="adj" fmla="val 31319"/>
                    <a:gd name="vf" fmla="val 115470"/>
                  </a:avLst>
                </a:prstGeom>
                <a:solidFill>
                  <a:srgbClr val="8DD7D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grpSp>
            <p:nvGrpSpPr>
              <p:cNvPr id="209983" name="Group 184"/>
              <p:cNvGrpSpPr>
                <a:grpSpLocks/>
              </p:cNvGrpSpPr>
              <p:nvPr/>
            </p:nvGrpSpPr>
            <p:grpSpPr bwMode="auto">
              <a:xfrm rot="16097578" flipH="1">
                <a:off x="4637" y="2059"/>
                <a:ext cx="224" cy="218"/>
                <a:chOff x="3315" y="745"/>
                <a:chExt cx="127" cy="124"/>
              </a:xfrm>
            </p:grpSpPr>
            <p:sp>
              <p:nvSpPr>
                <p:cNvPr id="209984" name="Rectangle 185"/>
                <p:cNvSpPr>
                  <a:spLocks noChangeArrowheads="1"/>
                </p:cNvSpPr>
                <p:nvPr/>
              </p:nvSpPr>
              <p:spPr bwMode="auto">
                <a:xfrm rot="-4035879">
                  <a:off x="3391" y="786"/>
                  <a:ext cx="24" cy="79"/>
                </a:xfrm>
                <a:prstGeom prst="rect">
                  <a:avLst/>
                </a:prstGeom>
                <a:solidFill>
                  <a:srgbClr val="BBE8E7"/>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09985" name="Group 186"/>
                <p:cNvGrpSpPr>
                  <a:grpSpLocks/>
                </p:cNvGrpSpPr>
                <p:nvPr/>
              </p:nvGrpSpPr>
              <p:grpSpPr bwMode="auto">
                <a:xfrm rot="-4035879">
                  <a:off x="3293" y="767"/>
                  <a:ext cx="124" cy="79"/>
                  <a:chOff x="5760" y="2614"/>
                  <a:chExt cx="228" cy="136"/>
                </a:xfrm>
              </p:grpSpPr>
              <p:sp>
                <p:nvSpPr>
                  <p:cNvPr id="209986" name="AutoShape 187"/>
                  <p:cNvSpPr>
                    <a:spLocks noChangeArrowheads="1"/>
                  </p:cNvSpPr>
                  <p:nvPr/>
                </p:nvSpPr>
                <p:spPr bwMode="auto">
                  <a:xfrm>
                    <a:off x="5760" y="2659"/>
                    <a:ext cx="114" cy="91"/>
                  </a:xfrm>
                  <a:prstGeom prst="hexagon">
                    <a:avLst>
                      <a:gd name="adj" fmla="val 31319"/>
                      <a:gd name="vf" fmla="val 115470"/>
                    </a:avLst>
                  </a:prstGeom>
                  <a:solidFill>
                    <a:srgbClr val="8DD7D7"/>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87" name="AutoShape 188"/>
                  <p:cNvSpPr>
                    <a:spLocks noChangeArrowheads="1"/>
                  </p:cNvSpPr>
                  <p:nvPr/>
                </p:nvSpPr>
                <p:spPr bwMode="auto">
                  <a:xfrm>
                    <a:off x="5874" y="2659"/>
                    <a:ext cx="114" cy="91"/>
                  </a:xfrm>
                  <a:prstGeom prst="hexagon">
                    <a:avLst>
                      <a:gd name="adj" fmla="val 31319"/>
                      <a:gd name="vf" fmla="val 115470"/>
                    </a:avLst>
                  </a:prstGeom>
                  <a:solidFill>
                    <a:srgbClr val="8DD7D7"/>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88" name="AutoShape 189"/>
                  <p:cNvSpPr>
                    <a:spLocks noChangeArrowheads="1"/>
                  </p:cNvSpPr>
                  <p:nvPr/>
                </p:nvSpPr>
                <p:spPr bwMode="auto">
                  <a:xfrm>
                    <a:off x="5816" y="2614"/>
                    <a:ext cx="114" cy="91"/>
                  </a:xfrm>
                  <a:prstGeom prst="hexagon">
                    <a:avLst>
                      <a:gd name="adj" fmla="val 31319"/>
                      <a:gd name="vf" fmla="val 115470"/>
                    </a:avLst>
                  </a:prstGeom>
                  <a:solidFill>
                    <a:srgbClr val="8DD7D7"/>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09989" name="Group 190"/>
              <p:cNvGrpSpPr>
                <a:grpSpLocks/>
              </p:cNvGrpSpPr>
              <p:nvPr/>
            </p:nvGrpSpPr>
            <p:grpSpPr bwMode="auto">
              <a:xfrm rot="20363833" flipH="1">
                <a:off x="5204" y="2117"/>
                <a:ext cx="223" cy="218"/>
                <a:chOff x="3315" y="745"/>
                <a:chExt cx="127" cy="124"/>
              </a:xfrm>
            </p:grpSpPr>
            <p:sp>
              <p:nvSpPr>
                <p:cNvPr id="209990" name="Rectangle 191"/>
                <p:cNvSpPr>
                  <a:spLocks noChangeArrowheads="1"/>
                </p:cNvSpPr>
                <p:nvPr/>
              </p:nvSpPr>
              <p:spPr bwMode="auto">
                <a:xfrm rot="-4035879">
                  <a:off x="3391" y="786"/>
                  <a:ext cx="24" cy="79"/>
                </a:xfrm>
                <a:prstGeom prst="rect">
                  <a:avLst/>
                </a:prstGeom>
                <a:solidFill>
                  <a:srgbClr val="BBE8E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09991" name="Group 192"/>
                <p:cNvGrpSpPr>
                  <a:grpSpLocks/>
                </p:cNvGrpSpPr>
                <p:nvPr/>
              </p:nvGrpSpPr>
              <p:grpSpPr bwMode="auto">
                <a:xfrm rot="-4035879">
                  <a:off x="3293" y="767"/>
                  <a:ext cx="124" cy="79"/>
                  <a:chOff x="5760" y="2614"/>
                  <a:chExt cx="228" cy="136"/>
                </a:xfrm>
              </p:grpSpPr>
              <p:sp>
                <p:nvSpPr>
                  <p:cNvPr id="209992" name="AutoShape 193"/>
                  <p:cNvSpPr>
                    <a:spLocks noChangeArrowheads="1"/>
                  </p:cNvSpPr>
                  <p:nvPr/>
                </p:nvSpPr>
                <p:spPr bwMode="auto">
                  <a:xfrm>
                    <a:off x="5760" y="2659"/>
                    <a:ext cx="114" cy="91"/>
                  </a:xfrm>
                  <a:prstGeom prst="hexagon">
                    <a:avLst>
                      <a:gd name="adj" fmla="val 31319"/>
                      <a:gd name="vf" fmla="val 115470"/>
                    </a:avLst>
                  </a:prstGeom>
                  <a:solidFill>
                    <a:srgbClr val="8DD7D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93" name="AutoShape 194"/>
                  <p:cNvSpPr>
                    <a:spLocks noChangeArrowheads="1"/>
                  </p:cNvSpPr>
                  <p:nvPr/>
                </p:nvSpPr>
                <p:spPr bwMode="auto">
                  <a:xfrm>
                    <a:off x="5874" y="2659"/>
                    <a:ext cx="114" cy="91"/>
                  </a:xfrm>
                  <a:prstGeom prst="hexagon">
                    <a:avLst>
                      <a:gd name="adj" fmla="val 31319"/>
                      <a:gd name="vf" fmla="val 115470"/>
                    </a:avLst>
                  </a:prstGeom>
                  <a:solidFill>
                    <a:srgbClr val="8DD7D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94" name="AutoShape 195"/>
                  <p:cNvSpPr>
                    <a:spLocks noChangeArrowheads="1"/>
                  </p:cNvSpPr>
                  <p:nvPr/>
                </p:nvSpPr>
                <p:spPr bwMode="auto">
                  <a:xfrm>
                    <a:off x="5816" y="2614"/>
                    <a:ext cx="114" cy="91"/>
                  </a:xfrm>
                  <a:prstGeom prst="hexagon">
                    <a:avLst>
                      <a:gd name="adj" fmla="val 31319"/>
                      <a:gd name="vf" fmla="val 115470"/>
                    </a:avLst>
                  </a:prstGeom>
                  <a:solidFill>
                    <a:srgbClr val="8DD7D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09995" name="Group 196"/>
              <p:cNvGrpSpPr>
                <a:grpSpLocks/>
              </p:cNvGrpSpPr>
              <p:nvPr/>
            </p:nvGrpSpPr>
            <p:grpSpPr bwMode="auto">
              <a:xfrm rot="5297578" flipH="1">
                <a:off x="5055" y="2884"/>
                <a:ext cx="224" cy="218"/>
                <a:chOff x="3315" y="745"/>
                <a:chExt cx="127" cy="124"/>
              </a:xfrm>
            </p:grpSpPr>
            <p:sp>
              <p:nvSpPr>
                <p:cNvPr id="209996" name="Rectangle 197"/>
                <p:cNvSpPr>
                  <a:spLocks noChangeArrowheads="1"/>
                </p:cNvSpPr>
                <p:nvPr/>
              </p:nvSpPr>
              <p:spPr bwMode="auto">
                <a:xfrm rot="-4035879">
                  <a:off x="3391" y="786"/>
                  <a:ext cx="24" cy="79"/>
                </a:xfrm>
                <a:prstGeom prst="rect">
                  <a:avLst/>
                </a:prstGeom>
                <a:solidFill>
                  <a:srgbClr val="BBE8E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09997" name="Group 198"/>
                <p:cNvGrpSpPr>
                  <a:grpSpLocks/>
                </p:cNvGrpSpPr>
                <p:nvPr/>
              </p:nvGrpSpPr>
              <p:grpSpPr bwMode="auto">
                <a:xfrm rot="-4035879">
                  <a:off x="3293" y="767"/>
                  <a:ext cx="124" cy="79"/>
                  <a:chOff x="5760" y="2614"/>
                  <a:chExt cx="228" cy="136"/>
                </a:xfrm>
              </p:grpSpPr>
              <p:sp>
                <p:nvSpPr>
                  <p:cNvPr id="209998" name="AutoShape 199"/>
                  <p:cNvSpPr>
                    <a:spLocks noChangeArrowheads="1"/>
                  </p:cNvSpPr>
                  <p:nvPr/>
                </p:nvSpPr>
                <p:spPr bwMode="auto">
                  <a:xfrm>
                    <a:off x="5760" y="2659"/>
                    <a:ext cx="114" cy="91"/>
                  </a:xfrm>
                  <a:prstGeom prst="hexagon">
                    <a:avLst>
                      <a:gd name="adj" fmla="val 31319"/>
                      <a:gd name="vf" fmla="val 115470"/>
                    </a:avLst>
                  </a:prstGeom>
                  <a:solidFill>
                    <a:srgbClr val="8DD7D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09999" name="AutoShape 200"/>
                  <p:cNvSpPr>
                    <a:spLocks noChangeArrowheads="1"/>
                  </p:cNvSpPr>
                  <p:nvPr/>
                </p:nvSpPr>
                <p:spPr bwMode="auto">
                  <a:xfrm>
                    <a:off x="5874" y="2659"/>
                    <a:ext cx="114" cy="91"/>
                  </a:xfrm>
                  <a:prstGeom prst="hexagon">
                    <a:avLst>
                      <a:gd name="adj" fmla="val 31319"/>
                      <a:gd name="vf" fmla="val 115470"/>
                    </a:avLst>
                  </a:prstGeom>
                  <a:solidFill>
                    <a:srgbClr val="8DD7D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00" name="AutoShape 201"/>
                  <p:cNvSpPr>
                    <a:spLocks noChangeArrowheads="1"/>
                  </p:cNvSpPr>
                  <p:nvPr/>
                </p:nvSpPr>
                <p:spPr bwMode="auto">
                  <a:xfrm>
                    <a:off x="5816" y="2614"/>
                    <a:ext cx="114" cy="91"/>
                  </a:xfrm>
                  <a:prstGeom prst="hexagon">
                    <a:avLst>
                      <a:gd name="adj" fmla="val 31319"/>
                      <a:gd name="vf" fmla="val 115470"/>
                    </a:avLst>
                  </a:prstGeom>
                  <a:solidFill>
                    <a:srgbClr val="8DD7D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001" name="Group 202"/>
              <p:cNvGrpSpPr>
                <a:grpSpLocks/>
              </p:cNvGrpSpPr>
              <p:nvPr/>
            </p:nvGrpSpPr>
            <p:grpSpPr bwMode="auto">
              <a:xfrm rot="9563834" flipH="1">
                <a:off x="4455" y="2768"/>
                <a:ext cx="223" cy="218"/>
                <a:chOff x="3315" y="745"/>
                <a:chExt cx="127" cy="124"/>
              </a:xfrm>
            </p:grpSpPr>
            <p:sp>
              <p:nvSpPr>
                <p:cNvPr id="210002" name="Rectangle 203"/>
                <p:cNvSpPr>
                  <a:spLocks noChangeArrowheads="1"/>
                </p:cNvSpPr>
                <p:nvPr/>
              </p:nvSpPr>
              <p:spPr bwMode="auto">
                <a:xfrm rot="-4035879">
                  <a:off x="3391" y="786"/>
                  <a:ext cx="24" cy="79"/>
                </a:xfrm>
                <a:prstGeom prst="rect">
                  <a:avLst/>
                </a:prstGeom>
                <a:solidFill>
                  <a:srgbClr val="BBE8E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03" name="Group 204"/>
                <p:cNvGrpSpPr>
                  <a:grpSpLocks/>
                </p:cNvGrpSpPr>
                <p:nvPr/>
              </p:nvGrpSpPr>
              <p:grpSpPr bwMode="auto">
                <a:xfrm rot="-4035879">
                  <a:off x="3293" y="767"/>
                  <a:ext cx="124" cy="79"/>
                  <a:chOff x="5760" y="2614"/>
                  <a:chExt cx="228" cy="136"/>
                </a:xfrm>
              </p:grpSpPr>
              <p:sp>
                <p:nvSpPr>
                  <p:cNvPr id="210004" name="AutoShape 205"/>
                  <p:cNvSpPr>
                    <a:spLocks noChangeArrowheads="1"/>
                  </p:cNvSpPr>
                  <p:nvPr/>
                </p:nvSpPr>
                <p:spPr bwMode="auto">
                  <a:xfrm>
                    <a:off x="5760" y="2659"/>
                    <a:ext cx="114" cy="91"/>
                  </a:xfrm>
                  <a:prstGeom prst="hexagon">
                    <a:avLst>
                      <a:gd name="adj" fmla="val 31319"/>
                      <a:gd name="vf" fmla="val 115470"/>
                    </a:avLst>
                  </a:prstGeom>
                  <a:solidFill>
                    <a:srgbClr val="8DD7D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05" name="AutoShape 206"/>
                  <p:cNvSpPr>
                    <a:spLocks noChangeArrowheads="1"/>
                  </p:cNvSpPr>
                  <p:nvPr/>
                </p:nvSpPr>
                <p:spPr bwMode="auto">
                  <a:xfrm>
                    <a:off x="5874" y="2659"/>
                    <a:ext cx="114" cy="91"/>
                  </a:xfrm>
                  <a:prstGeom prst="hexagon">
                    <a:avLst>
                      <a:gd name="adj" fmla="val 31319"/>
                      <a:gd name="vf" fmla="val 115470"/>
                    </a:avLst>
                  </a:prstGeom>
                  <a:solidFill>
                    <a:srgbClr val="8DD7D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06" name="AutoShape 207"/>
                  <p:cNvSpPr>
                    <a:spLocks noChangeArrowheads="1"/>
                  </p:cNvSpPr>
                  <p:nvPr/>
                </p:nvSpPr>
                <p:spPr bwMode="auto">
                  <a:xfrm>
                    <a:off x="5816" y="2614"/>
                    <a:ext cx="114" cy="91"/>
                  </a:xfrm>
                  <a:prstGeom prst="hexagon">
                    <a:avLst>
                      <a:gd name="adj" fmla="val 31319"/>
                      <a:gd name="vf" fmla="val 115470"/>
                    </a:avLst>
                  </a:prstGeom>
                  <a:solidFill>
                    <a:srgbClr val="8DD7D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sp>
            <p:nvSpPr>
              <p:cNvPr id="210007" name="Oval 208"/>
              <p:cNvSpPr>
                <a:spLocks noChangeArrowheads="1"/>
              </p:cNvSpPr>
              <p:nvPr/>
            </p:nvSpPr>
            <p:spPr bwMode="auto">
              <a:xfrm rot="-1013694">
                <a:off x="4528" y="2233"/>
                <a:ext cx="875" cy="627"/>
              </a:xfrm>
              <a:prstGeom prst="ellipse">
                <a:avLst/>
              </a:prstGeom>
              <a:solidFill>
                <a:srgbClr val="008080">
                  <a:alpha val="59999"/>
                </a:srgbClr>
              </a:solidFill>
              <a:ln w="9525" algn="ctr">
                <a:noFill/>
                <a:round/>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08" name="Rectangle 209"/>
              <p:cNvSpPr>
                <a:spLocks noChangeArrowheads="1"/>
              </p:cNvSpPr>
              <p:nvPr/>
            </p:nvSpPr>
            <p:spPr bwMode="auto">
              <a:xfrm rot="-4858879">
                <a:off x="4524" y="2390"/>
                <a:ext cx="42" cy="139"/>
              </a:xfrm>
              <a:prstGeom prst="rect">
                <a:avLst/>
              </a:prstGeom>
              <a:solidFill>
                <a:srgbClr val="BBE8E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09" name="Rectangle 210"/>
              <p:cNvSpPr>
                <a:spLocks noChangeArrowheads="1"/>
              </p:cNvSpPr>
              <p:nvPr/>
            </p:nvSpPr>
            <p:spPr bwMode="auto">
              <a:xfrm rot="-7158801">
                <a:off x="4557" y="2623"/>
                <a:ext cx="42" cy="138"/>
              </a:xfrm>
              <a:prstGeom prst="rect">
                <a:avLst/>
              </a:prstGeom>
              <a:solidFill>
                <a:srgbClr val="BBE8E7"/>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10" name="Rectangle 211"/>
              <p:cNvSpPr>
                <a:spLocks noChangeArrowheads="1"/>
              </p:cNvSpPr>
              <p:nvPr/>
            </p:nvSpPr>
            <p:spPr bwMode="auto">
              <a:xfrm rot="3708417" flipH="1">
                <a:off x="5307" y="2301"/>
                <a:ext cx="42" cy="139"/>
              </a:xfrm>
              <a:prstGeom prst="rect">
                <a:avLst/>
              </a:prstGeom>
              <a:solidFill>
                <a:srgbClr val="BBE8E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11" name="Rectangle 212"/>
              <p:cNvSpPr>
                <a:spLocks noChangeArrowheads="1"/>
              </p:cNvSpPr>
              <p:nvPr/>
            </p:nvSpPr>
            <p:spPr bwMode="auto">
              <a:xfrm rot="6384103" flipH="1">
                <a:off x="5316" y="2553"/>
                <a:ext cx="42" cy="138"/>
              </a:xfrm>
              <a:prstGeom prst="rect">
                <a:avLst/>
              </a:prstGeom>
              <a:solidFill>
                <a:srgbClr val="BBE8E7"/>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12" name="Rectangle 213"/>
              <p:cNvSpPr>
                <a:spLocks noChangeArrowheads="1"/>
              </p:cNvSpPr>
              <p:nvPr/>
            </p:nvSpPr>
            <p:spPr bwMode="auto">
              <a:xfrm rot="10412058" flipH="1">
                <a:off x="4967" y="2861"/>
                <a:ext cx="42" cy="139"/>
              </a:xfrm>
              <a:prstGeom prst="rect">
                <a:avLst/>
              </a:prstGeom>
              <a:solidFill>
                <a:srgbClr val="BBE8E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13" name="Rectangle 214"/>
              <p:cNvSpPr>
                <a:spLocks noChangeArrowheads="1"/>
              </p:cNvSpPr>
              <p:nvPr/>
            </p:nvSpPr>
            <p:spPr bwMode="auto">
              <a:xfrm rot="19093484" flipH="1">
                <a:off x="4653" y="2204"/>
                <a:ext cx="42" cy="139"/>
              </a:xfrm>
              <a:prstGeom prst="rect">
                <a:avLst/>
              </a:prstGeom>
              <a:solidFill>
                <a:srgbClr val="BBE8E7"/>
              </a:solidFill>
              <a:ln w="12700" algn="ctr">
                <a:noFill/>
                <a:miter lim="800000"/>
                <a:headEnd/>
                <a:tailEnd/>
              </a:ln>
            </p:spPr>
            <p:txBody>
              <a:bodyPr wrap="none" anchor="ctr"/>
              <a:lstStyle/>
              <a:p>
                <a:pPr algn="ctr" eaLnBrk="0" hangingPunct="0">
                  <a:lnSpc>
                    <a:spcPct val="90000"/>
                  </a:lnSpc>
                  <a:spcAft>
                    <a:spcPct val="30000"/>
                  </a:spcAft>
                </a:pPr>
                <a:endParaRPr lang="en-US" sz="2000">
                  <a:solidFill>
                    <a:schemeClr val="tx1"/>
                  </a:solidFill>
                  <a:latin typeface="Tahoma" charset="0"/>
                </a:endParaRPr>
              </a:p>
            </p:txBody>
          </p:sp>
          <p:sp>
            <p:nvSpPr>
              <p:cNvPr id="210014" name="Rectangle 215"/>
              <p:cNvSpPr>
                <a:spLocks noChangeArrowheads="1"/>
              </p:cNvSpPr>
              <p:nvPr/>
            </p:nvSpPr>
            <p:spPr bwMode="auto">
              <a:xfrm rot="1759739" flipH="1">
                <a:off x="5132" y="2163"/>
                <a:ext cx="42" cy="139"/>
              </a:xfrm>
              <a:prstGeom prst="rect">
                <a:avLst/>
              </a:prstGeom>
              <a:solidFill>
                <a:srgbClr val="BBE8E7"/>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15" name="Rectangle 216"/>
              <p:cNvSpPr>
                <a:spLocks noChangeArrowheads="1"/>
              </p:cNvSpPr>
              <p:nvPr/>
            </p:nvSpPr>
            <p:spPr bwMode="auto">
              <a:xfrm rot="8293484" flipH="1">
                <a:off x="5188" y="2762"/>
                <a:ext cx="42" cy="139"/>
              </a:xfrm>
              <a:prstGeom prst="rect">
                <a:avLst/>
              </a:prstGeom>
              <a:solidFill>
                <a:srgbClr val="BBE8E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16" name="Rectangle 217"/>
              <p:cNvSpPr>
                <a:spLocks noChangeArrowheads="1"/>
              </p:cNvSpPr>
              <p:nvPr/>
            </p:nvSpPr>
            <p:spPr bwMode="auto">
              <a:xfrm rot="12559739" flipH="1">
                <a:off x="4710" y="2805"/>
                <a:ext cx="42" cy="139"/>
              </a:xfrm>
              <a:prstGeom prst="rect">
                <a:avLst/>
              </a:prstGeom>
              <a:solidFill>
                <a:srgbClr val="BBE8E7"/>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017" name="Group 2"/>
          <p:cNvGrpSpPr>
            <a:grpSpLocks/>
          </p:cNvGrpSpPr>
          <p:nvPr/>
        </p:nvGrpSpPr>
        <p:grpSpPr bwMode="auto">
          <a:xfrm rot="712510">
            <a:off x="611188" y="1412875"/>
            <a:ext cx="1089025" cy="985838"/>
            <a:chOff x="4513" y="210"/>
            <a:chExt cx="684" cy="709"/>
          </a:xfrm>
        </p:grpSpPr>
        <p:sp>
          <p:nvSpPr>
            <p:cNvPr id="210018" name="Rectangle 3"/>
            <p:cNvSpPr>
              <a:spLocks noChangeArrowheads="1"/>
            </p:cNvSpPr>
            <p:nvPr/>
          </p:nvSpPr>
          <p:spPr bwMode="auto">
            <a:xfrm rot="20604917" flipH="1">
              <a:off x="4776" y="308"/>
              <a:ext cx="24" cy="79"/>
            </a:xfrm>
            <a:prstGeom prst="rect">
              <a:avLst/>
            </a:prstGeom>
            <a:solidFill>
              <a:schemeClr val="accent1"/>
            </a:solidFill>
            <a:ln w="12700" algn="ctr">
              <a:noFill/>
              <a:miter lim="800000"/>
              <a:headEnd/>
              <a:tailEnd/>
            </a:ln>
          </p:spPr>
          <p:txBody>
            <a:bodyPr wrap="none" anchor="ctr"/>
            <a:lstStyle/>
            <a:p>
              <a:pPr algn="ctr"/>
              <a:endParaRPr lang="en-US" sz="800">
                <a:solidFill>
                  <a:schemeClr val="tx1"/>
                </a:solidFill>
                <a:latin typeface="Arial" charset="0"/>
              </a:endParaRPr>
            </a:p>
          </p:txBody>
        </p:sp>
        <p:grpSp>
          <p:nvGrpSpPr>
            <p:cNvPr id="210019" name="Group 4"/>
            <p:cNvGrpSpPr>
              <a:grpSpLocks/>
            </p:cNvGrpSpPr>
            <p:nvPr/>
          </p:nvGrpSpPr>
          <p:grpSpPr bwMode="auto">
            <a:xfrm rot="-495538">
              <a:off x="4513" y="414"/>
              <a:ext cx="127" cy="124"/>
              <a:chOff x="3315" y="745"/>
              <a:chExt cx="127" cy="124"/>
            </a:xfrm>
          </p:grpSpPr>
          <p:sp>
            <p:nvSpPr>
              <p:cNvPr id="210020" name="Rectangle 5"/>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21" name="Group 6"/>
              <p:cNvGrpSpPr>
                <a:grpSpLocks/>
              </p:cNvGrpSpPr>
              <p:nvPr/>
            </p:nvGrpSpPr>
            <p:grpSpPr bwMode="auto">
              <a:xfrm rot="-4035879">
                <a:off x="3293" y="767"/>
                <a:ext cx="124" cy="79"/>
                <a:chOff x="5760" y="2614"/>
                <a:chExt cx="228" cy="136"/>
              </a:xfrm>
            </p:grpSpPr>
            <p:sp>
              <p:nvSpPr>
                <p:cNvPr id="210022" name="AutoShape 7"/>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23" name="AutoShape 8"/>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24" name="AutoShape 9"/>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025" name="Group 10"/>
            <p:cNvGrpSpPr>
              <a:grpSpLocks/>
            </p:cNvGrpSpPr>
            <p:nvPr/>
          </p:nvGrpSpPr>
          <p:grpSpPr bwMode="auto">
            <a:xfrm rot="-2795459">
              <a:off x="4513" y="603"/>
              <a:ext cx="127" cy="124"/>
              <a:chOff x="3315" y="745"/>
              <a:chExt cx="127" cy="124"/>
            </a:xfrm>
          </p:grpSpPr>
          <p:sp>
            <p:nvSpPr>
              <p:cNvPr id="210026" name="Rectangle 11"/>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27" name="Group 12"/>
              <p:cNvGrpSpPr>
                <a:grpSpLocks/>
              </p:cNvGrpSpPr>
              <p:nvPr/>
            </p:nvGrpSpPr>
            <p:grpSpPr bwMode="auto">
              <a:xfrm rot="-4035879">
                <a:off x="3293" y="767"/>
                <a:ext cx="124" cy="79"/>
                <a:chOff x="5760" y="2614"/>
                <a:chExt cx="228" cy="136"/>
              </a:xfrm>
            </p:grpSpPr>
            <p:sp>
              <p:nvSpPr>
                <p:cNvPr id="210028" name="AutoShape 13"/>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29" name="AutoShape 14"/>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30" name="AutoShape 15"/>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031" name="Group 16"/>
            <p:cNvGrpSpPr>
              <a:grpSpLocks/>
            </p:cNvGrpSpPr>
            <p:nvPr/>
          </p:nvGrpSpPr>
          <p:grpSpPr bwMode="auto">
            <a:xfrm flipH="1">
              <a:off x="5065" y="412"/>
              <a:ext cx="127" cy="124"/>
              <a:chOff x="3315" y="745"/>
              <a:chExt cx="127" cy="124"/>
            </a:xfrm>
          </p:grpSpPr>
          <p:sp>
            <p:nvSpPr>
              <p:cNvPr id="210032" name="Rectangle 17"/>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33" name="Group 18"/>
              <p:cNvGrpSpPr>
                <a:grpSpLocks/>
              </p:cNvGrpSpPr>
              <p:nvPr/>
            </p:nvGrpSpPr>
            <p:grpSpPr bwMode="auto">
              <a:xfrm rot="-4035879">
                <a:off x="3293" y="767"/>
                <a:ext cx="124" cy="79"/>
                <a:chOff x="5760" y="2614"/>
                <a:chExt cx="228" cy="136"/>
              </a:xfrm>
            </p:grpSpPr>
            <p:sp>
              <p:nvSpPr>
                <p:cNvPr id="210034" name="AutoShape 19"/>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35" name="AutoShape 20"/>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36" name="AutoShape 21"/>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037" name="Group 22"/>
            <p:cNvGrpSpPr>
              <a:grpSpLocks/>
            </p:cNvGrpSpPr>
            <p:nvPr/>
          </p:nvGrpSpPr>
          <p:grpSpPr bwMode="auto">
            <a:xfrm rot="2675687" flipH="1">
              <a:off x="5070" y="596"/>
              <a:ext cx="127" cy="124"/>
              <a:chOff x="3315" y="745"/>
              <a:chExt cx="127" cy="124"/>
            </a:xfrm>
          </p:grpSpPr>
          <p:sp>
            <p:nvSpPr>
              <p:cNvPr id="210038" name="Rectangle 23"/>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39" name="Group 24"/>
              <p:cNvGrpSpPr>
                <a:grpSpLocks/>
              </p:cNvGrpSpPr>
              <p:nvPr/>
            </p:nvGrpSpPr>
            <p:grpSpPr bwMode="auto">
              <a:xfrm rot="-4035879">
                <a:off x="3293" y="767"/>
                <a:ext cx="124" cy="79"/>
                <a:chOff x="5760" y="2614"/>
                <a:chExt cx="228" cy="136"/>
              </a:xfrm>
            </p:grpSpPr>
            <p:sp>
              <p:nvSpPr>
                <p:cNvPr id="210040" name="AutoShape 25"/>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41" name="AutoShape 26"/>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42" name="AutoShape 27"/>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sp>
          <p:nvSpPr>
            <p:cNvPr id="210043" name="Rectangle 28"/>
            <p:cNvSpPr>
              <a:spLocks noChangeArrowheads="1"/>
            </p:cNvSpPr>
            <p:nvPr/>
          </p:nvSpPr>
          <p:spPr bwMode="auto">
            <a:xfrm rot="44890" flipH="1">
              <a:off x="4847" y="262"/>
              <a:ext cx="24" cy="7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44" name="Group 29"/>
            <p:cNvGrpSpPr>
              <a:grpSpLocks/>
            </p:cNvGrpSpPr>
            <p:nvPr/>
          </p:nvGrpSpPr>
          <p:grpSpPr bwMode="auto">
            <a:xfrm rot="44890" flipH="1">
              <a:off x="4799" y="210"/>
              <a:ext cx="124" cy="79"/>
              <a:chOff x="5760" y="2614"/>
              <a:chExt cx="228" cy="136"/>
            </a:xfrm>
          </p:grpSpPr>
          <p:sp>
            <p:nvSpPr>
              <p:cNvPr id="210045" name="AutoShape 30"/>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46" name="AutoShape 31"/>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47" name="AutoShape 32"/>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sp>
          <p:nvSpPr>
            <p:cNvPr id="210048" name="Rectangle 33"/>
            <p:cNvSpPr>
              <a:spLocks noChangeArrowheads="1"/>
            </p:cNvSpPr>
            <p:nvPr/>
          </p:nvSpPr>
          <p:spPr bwMode="auto">
            <a:xfrm rot="10739524" flipH="1">
              <a:off x="4844" y="788"/>
              <a:ext cx="24" cy="7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49" name="Group 34"/>
            <p:cNvGrpSpPr>
              <a:grpSpLocks/>
            </p:cNvGrpSpPr>
            <p:nvPr/>
          </p:nvGrpSpPr>
          <p:grpSpPr bwMode="auto">
            <a:xfrm rot="10739524" flipH="1">
              <a:off x="4794" y="840"/>
              <a:ext cx="124" cy="79"/>
              <a:chOff x="5760" y="2614"/>
              <a:chExt cx="228" cy="136"/>
            </a:xfrm>
          </p:grpSpPr>
          <p:sp>
            <p:nvSpPr>
              <p:cNvPr id="210050" name="AutoShape 35"/>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51" name="AutoShape 36"/>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52" name="AutoShape 37"/>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grpSp>
          <p:nvGrpSpPr>
            <p:cNvPr id="210053" name="Group 38"/>
            <p:cNvGrpSpPr>
              <a:grpSpLocks/>
            </p:cNvGrpSpPr>
            <p:nvPr/>
          </p:nvGrpSpPr>
          <p:grpSpPr bwMode="auto">
            <a:xfrm rot="15385067" flipH="1">
              <a:off x="4612" y="272"/>
              <a:ext cx="127" cy="124"/>
              <a:chOff x="3315" y="745"/>
              <a:chExt cx="127" cy="124"/>
            </a:xfrm>
          </p:grpSpPr>
          <p:sp>
            <p:nvSpPr>
              <p:cNvPr id="210054" name="Rectangle 39"/>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55" name="Group 40"/>
              <p:cNvGrpSpPr>
                <a:grpSpLocks/>
              </p:cNvGrpSpPr>
              <p:nvPr/>
            </p:nvGrpSpPr>
            <p:grpSpPr bwMode="auto">
              <a:xfrm rot="-4035879">
                <a:off x="3293" y="767"/>
                <a:ext cx="124" cy="79"/>
                <a:chOff x="5760" y="2614"/>
                <a:chExt cx="228" cy="136"/>
              </a:xfrm>
            </p:grpSpPr>
            <p:sp>
              <p:nvSpPr>
                <p:cNvPr id="210056" name="AutoShape 41"/>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57" name="AutoShape 42"/>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58" name="AutoShape 43"/>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059" name="Group 44"/>
            <p:cNvGrpSpPr>
              <a:grpSpLocks/>
            </p:cNvGrpSpPr>
            <p:nvPr/>
          </p:nvGrpSpPr>
          <p:grpSpPr bwMode="auto">
            <a:xfrm rot="19651324" flipH="1">
              <a:off x="4960" y="267"/>
              <a:ext cx="127" cy="124"/>
              <a:chOff x="3315" y="745"/>
              <a:chExt cx="127" cy="124"/>
            </a:xfrm>
          </p:grpSpPr>
          <p:sp>
            <p:nvSpPr>
              <p:cNvPr id="210060" name="Rectangle 45"/>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61" name="Group 46"/>
              <p:cNvGrpSpPr>
                <a:grpSpLocks/>
              </p:cNvGrpSpPr>
              <p:nvPr/>
            </p:nvGrpSpPr>
            <p:grpSpPr bwMode="auto">
              <a:xfrm rot="-4035879">
                <a:off x="3293" y="767"/>
                <a:ext cx="124" cy="79"/>
                <a:chOff x="5760" y="2614"/>
                <a:chExt cx="228" cy="136"/>
              </a:xfrm>
            </p:grpSpPr>
            <p:sp>
              <p:nvSpPr>
                <p:cNvPr id="210062" name="AutoShape 47"/>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63" name="AutoShape 48"/>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64" name="AutoShape 49"/>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065" name="Group 50"/>
            <p:cNvGrpSpPr>
              <a:grpSpLocks/>
            </p:cNvGrpSpPr>
            <p:nvPr/>
          </p:nvGrpSpPr>
          <p:grpSpPr bwMode="auto">
            <a:xfrm rot="4585067" flipH="1">
              <a:off x="4971" y="734"/>
              <a:ext cx="127" cy="124"/>
              <a:chOff x="3315" y="745"/>
              <a:chExt cx="127" cy="124"/>
            </a:xfrm>
          </p:grpSpPr>
          <p:sp>
            <p:nvSpPr>
              <p:cNvPr id="210066" name="Rectangle 51"/>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67" name="Group 52"/>
              <p:cNvGrpSpPr>
                <a:grpSpLocks/>
              </p:cNvGrpSpPr>
              <p:nvPr/>
            </p:nvGrpSpPr>
            <p:grpSpPr bwMode="auto">
              <a:xfrm rot="-4035879">
                <a:off x="3293" y="767"/>
                <a:ext cx="124" cy="79"/>
                <a:chOff x="5760" y="2614"/>
                <a:chExt cx="228" cy="136"/>
              </a:xfrm>
            </p:grpSpPr>
            <p:sp>
              <p:nvSpPr>
                <p:cNvPr id="210068" name="AutoShape 53"/>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69" name="AutoShape 54"/>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70" name="AutoShape 55"/>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071" name="Group 56"/>
            <p:cNvGrpSpPr>
              <a:grpSpLocks/>
            </p:cNvGrpSpPr>
            <p:nvPr/>
          </p:nvGrpSpPr>
          <p:grpSpPr bwMode="auto">
            <a:xfrm rot="8851324" flipH="1">
              <a:off x="4623" y="739"/>
              <a:ext cx="127" cy="124"/>
              <a:chOff x="3315" y="745"/>
              <a:chExt cx="127" cy="124"/>
            </a:xfrm>
          </p:grpSpPr>
          <p:sp>
            <p:nvSpPr>
              <p:cNvPr id="210072" name="Rectangle 57"/>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73" name="Group 58"/>
              <p:cNvGrpSpPr>
                <a:grpSpLocks/>
              </p:cNvGrpSpPr>
              <p:nvPr/>
            </p:nvGrpSpPr>
            <p:grpSpPr bwMode="auto">
              <a:xfrm rot="-4035879">
                <a:off x="3293" y="767"/>
                <a:ext cx="124" cy="79"/>
                <a:chOff x="5760" y="2614"/>
                <a:chExt cx="228" cy="136"/>
              </a:xfrm>
            </p:grpSpPr>
            <p:sp>
              <p:nvSpPr>
                <p:cNvPr id="210074" name="AutoShape 59"/>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75" name="AutoShape 60"/>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76" name="AutoShape 61"/>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sp>
          <p:nvSpPr>
            <p:cNvPr id="210077" name="Oval 62"/>
            <p:cNvSpPr>
              <a:spLocks noChangeArrowheads="1"/>
            </p:cNvSpPr>
            <p:nvPr/>
          </p:nvSpPr>
          <p:spPr bwMode="auto">
            <a:xfrm>
              <a:off x="4627" y="338"/>
              <a:ext cx="454" cy="454"/>
            </a:xfrm>
            <a:prstGeom prst="ellipse">
              <a:avLst/>
            </a:prstGeom>
            <a:solidFill>
              <a:srgbClr val="008080"/>
            </a:solidFill>
            <a:ln w="9525" algn="ctr">
              <a:noFill/>
              <a:round/>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78" name="Rectangle 63"/>
            <p:cNvSpPr>
              <a:spLocks noChangeArrowheads="1"/>
            </p:cNvSpPr>
            <p:nvPr/>
          </p:nvSpPr>
          <p:spPr bwMode="auto">
            <a:xfrm rot="-5571390">
              <a:off x="4614" y="532"/>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79" name="Rectangle 64"/>
            <p:cNvSpPr>
              <a:spLocks noChangeArrowheads="1"/>
            </p:cNvSpPr>
            <p:nvPr/>
          </p:nvSpPr>
          <p:spPr bwMode="auto">
            <a:xfrm rot="-7871311">
              <a:off x="4660" y="657"/>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80" name="Rectangle 65"/>
            <p:cNvSpPr>
              <a:spLocks noChangeArrowheads="1"/>
            </p:cNvSpPr>
            <p:nvPr/>
          </p:nvSpPr>
          <p:spPr bwMode="auto">
            <a:xfrm rot="2995906" flipH="1">
              <a:off x="5040" y="390"/>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81" name="Rectangle 66"/>
            <p:cNvSpPr>
              <a:spLocks noChangeArrowheads="1"/>
            </p:cNvSpPr>
            <p:nvPr/>
          </p:nvSpPr>
          <p:spPr bwMode="auto">
            <a:xfrm rot="5671593" flipH="1">
              <a:off x="5075" y="529"/>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82" name="Rectangle 67"/>
            <p:cNvSpPr>
              <a:spLocks noChangeArrowheads="1"/>
            </p:cNvSpPr>
            <p:nvPr/>
          </p:nvSpPr>
          <p:spPr bwMode="auto">
            <a:xfrm rot="9699551" flipH="1">
              <a:off x="4916" y="742"/>
              <a:ext cx="24" cy="7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83" name="Rectangle 68"/>
            <p:cNvSpPr>
              <a:spLocks noChangeArrowheads="1"/>
            </p:cNvSpPr>
            <p:nvPr/>
          </p:nvSpPr>
          <p:spPr bwMode="auto">
            <a:xfrm rot="18380973" flipH="1">
              <a:off x="4659" y="391"/>
              <a:ext cx="24" cy="7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84" name="Rectangle 69"/>
            <p:cNvSpPr>
              <a:spLocks noChangeArrowheads="1"/>
            </p:cNvSpPr>
            <p:nvPr/>
          </p:nvSpPr>
          <p:spPr bwMode="auto">
            <a:xfrm rot="1047231" flipH="1">
              <a:off x="4921" y="312"/>
              <a:ext cx="24" cy="7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85" name="Rectangle 70"/>
            <p:cNvSpPr>
              <a:spLocks noChangeArrowheads="1"/>
            </p:cNvSpPr>
            <p:nvPr/>
          </p:nvSpPr>
          <p:spPr bwMode="auto">
            <a:xfrm rot="7580973" flipH="1">
              <a:off x="5028" y="661"/>
              <a:ext cx="24" cy="7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86" name="Rectangle 71"/>
            <p:cNvSpPr>
              <a:spLocks noChangeArrowheads="1"/>
            </p:cNvSpPr>
            <p:nvPr/>
          </p:nvSpPr>
          <p:spPr bwMode="auto">
            <a:xfrm rot="11847231" flipH="1">
              <a:off x="4766" y="741"/>
              <a:ext cx="24" cy="7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grpSp>
        <p:nvGrpSpPr>
          <p:cNvPr id="210087" name="Group 74"/>
          <p:cNvGrpSpPr>
            <a:grpSpLocks/>
          </p:cNvGrpSpPr>
          <p:nvPr/>
        </p:nvGrpSpPr>
        <p:grpSpPr bwMode="auto">
          <a:xfrm>
            <a:off x="2979738" y="1268413"/>
            <a:ext cx="800100" cy="446087"/>
            <a:chOff x="2058" y="1549"/>
            <a:chExt cx="818" cy="626"/>
          </a:xfrm>
        </p:grpSpPr>
        <p:sp>
          <p:nvSpPr>
            <p:cNvPr id="210088" name="Rectangle 75"/>
            <p:cNvSpPr>
              <a:spLocks noChangeArrowheads="1"/>
            </p:cNvSpPr>
            <p:nvPr/>
          </p:nvSpPr>
          <p:spPr bwMode="auto">
            <a:xfrm rot="757397" flipH="1">
              <a:off x="2471" y="1637"/>
              <a:ext cx="42" cy="13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89" name="Group 76"/>
            <p:cNvGrpSpPr>
              <a:grpSpLocks/>
            </p:cNvGrpSpPr>
            <p:nvPr/>
          </p:nvGrpSpPr>
          <p:grpSpPr bwMode="auto">
            <a:xfrm rot="757397" flipH="1">
              <a:off x="2406" y="1549"/>
              <a:ext cx="217" cy="139"/>
              <a:chOff x="5760" y="2614"/>
              <a:chExt cx="228" cy="136"/>
            </a:xfrm>
          </p:grpSpPr>
          <p:sp>
            <p:nvSpPr>
              <p:cNvPr id="210090" name="AutoShape 77"/>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91" name="AutoShape 78"/>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92" name="AutoShape 79"/>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grpSp>
          <p:nvGrpSpPr>
            <p:cNvPr id="210093" name="Group 80"/>
            <p:cNvGrpSpPr>
              <a:grpSpLocks/>
            </p:cNvGrpSpPr>
            <p:nvPr/>
          </p:nvGrpSpPr>
          <p:grpSpPr bwMode="auto">
            <a:xfrm rot="16097578" flipH="1">
              <a:off x="2055" y="1587"/>
              <a:ext cx="224" cy="218"/>
              <a:chOff x="3315" y="745"/>
              <a:chExt cx="127" cy="124"/>
            </a:xfrm>
          </p:grpSpPr>
          <p:sp>
            <p:nvSpPr>
              <p:cNvPr id="210094" name="Rectangle 81"/>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095" name="Group 82"/>
              <p:cNvGrpSpPr>
                <a:grpSpLocks/>
              </p:cNvGrpSpPr>
              <p:nvPr/>
            </p:nvGrpSpPr>
            <p:grpSpPr bwMode="auto">
              <a:xfrm rot="-4035879">
                <a:off x="3293" y="767"/>
                <a:ext cx="124" cy="79"/>
                <a:chOff x="5760" y="2614"/>
                <a:chExt cx="228" cy="136"/>
              </a:xfrm>
            </p:grpSpPr>
            <p:sp>
              <p:nvSpPr>
                <p:cNvPr id="210096" name="AutoShape 83"/>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97" name="AutoShape 84"/>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098" name="AutoShape 85"/>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grpSp>
        <p:sp>
          <p:nvSpPr>
            <p:cNvPr id="210099" name="Rectangle 86"/>
            <p:cNvSpPr>
              <a:spLocks noChangeArrowheads="1"/>
            </p:cNvSpPr>
            <p:nvPr/>
          </p:nvSpPr>
          <p:spPr bwMode="auto">
            <a:xfrm rot="3708417" flipH="1">
              <a:off x="2756" y="1928"/>
              <a:ext cx="42" cy="13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00" name="Rectangle 87"/>
            <p:cNvSpPr>
              <a:spLocks noChangeArrowheads="1"/>
            </p:cNvSpPr>
            <p:nvPr/>
          </p:nvSpPr>
          <p:spPr bwMode="auto">
            <a:xfrm rot="19093484" flipH="1">
              <a:off x="2102" y="1791"/>
              <a:ext cx="42" cy="13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01" name="Freeform 88"/>
            <p:cNvSpPr>
              <a:spLocks/>
            </p:cNvSpPr>
            <p:nvPr/>
          </p:nvSpPr>
          <p:spPr bwMode="auto">
            <a:xfrm>
              <a:off x="2074" y="1760"/>
              <a:ext cx="691" cy="415"/>
            </a:xfrm>
            <a:custGeom>
              <a:avLst/>
              <a:gdLst>
                <a:gd name="T0" fmla="*/ 141 w 691"/>
                <a:gd name="T1" fmla="*/ 33 h 415"/>
                <a:gd name="T2" fmla="*/ 270 w 691"/>
                <a:gd name="T3" fmla="*/ 3 h 415"/>
                <a:gd name="T4" fmla="*/ 424 w 691"/>
                <a:gd name="T5" fmla="*/ 13 h 415"/>
                <a:gd name="T6" fmla="*/ 528 w 691"/>
                <a:gd name="T7" fmla="*/ 62 h 415"/>
                <a:gd name="T8" fmla="*/ 578 w 691"/>
                <a:gd name="T9" fmla="*/ 107 h 415"/>
                <a:gd name="T10" fmla="*/ 642 w 691"/>
                <a:gd name="T11" fmla="*/ 186 h 415"/>
                <a:gd name="T12" fmla="*/ 677 w 691"/>
                <a:gd name="T13" fmla="*/ 286 h 415"/>
                <a:gd name="T14" fmla="*/ 558 w 691"/>
                <a:gd name="T15" fmla="*/ 410 h 415"/>
                <a:gd name="T16" fmla="*/ 483 w 691"/>
                <a:gd name="T17" fmla="*/ 256 h 415"/>
                <a:gd name="T18" fmla="*/ 220 w 691"/>
                <a:gd name="T19" fmla="*/ 241 h 415"/>
                <a:gd name="T20" fmla="*/ 26 w 691"/>
                <a:gd name="T21" fmla="*/ 236 h 415"/>
                <a:gd name="T22" fmla="*/ 66 w 691"/>
                <a:gd name="T23" fmla="*/ 112 h 4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1"/>
                <a:gd name="T37" fmla="*/ 0 h 415"/>
                <a:gd name="T38" fmla="*/ 691 w 691"/>
                <a:gd name="T39" fmla="*/ 415 h 4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1" h="415">
                  <a:moveTo>
                    <a:pt x="141" y="33"/>
                  </a:moveTo>
                  <a:cubicBezTo>
                    <a:pt x="162" y="28"/>
                    <a:pt x="223" y="6"/>
                    <a:pt x="270" y="3"/>
                  </a:cubicBezTo>
                  <a:cubicBezTo>
                    <a:pt x="317" y="0"/>
                    <a:pt x="381" y="3"/>
                    <a:pt x="424" y="13"/>
                  </a:cubicBezTo>
                  <a:cubicBezTo>
                    <a:pt x="467" y="23"/>
                    <a:pt x="502" y="46"/>
                    <a:pt x="528" y="62"/>
                  </a:cubicBezTo>
                  <a:cubicBezTo>
                    <a:pt x="554" y="78"/>
                    <a:pt x="559" y="86"/>
                    <a:pt x="578" y="107"/>
                  </a:cubicBezTo>
                  <a:cubicBezTo>
                    <a:pt x="597" y="128"/>
                    <a:pt x="626" y="156"/>
                    <a:pt x="642" y="186"/>
                  </a:cubicBezTo>
                  <a:cubicBezTo>
                    <a:pt x="658" y="216"/>
                    <a:pt x="691" y="249"/>
                    <a:pt x="677" y="286"/>
                  </a:cubicBezTo>
                  <a:cubicBezTo>
                    <a:pt x="663" y="323"/>
                    <a:pt x="590" y="415"/>
                    <a:pt x="558" y="410"/>
                  </a:cubicBezTo>
                  <a:cubicBezTo>
                    <a:pt x="526" y="405"/>
                    <a:pt x="539" y="284"/>
                    <a:pt x="483" y="256"/>
                  </a:cubicBezTo>
                  <a:cubicBezTo>
                    <a:pt x="427" y="228"/>
                    <a:pt x="296" y="244"/>
                    <a:pt x="220" y="241"/>
                  </a:cubicBezTo>
                  <a:cubicBezTo>
                    <a:pt x="144" y="238"/>
                    <a:pt x="52" y="258"/>
                    <a:pt x="26" y="236"/>
                  </a:cubicBezTo>
                  <a:cubicBezTo>
                    <a:pt x="0" y="214"/>
                    <a:pt x="59" y="133"/>
                    <a:pt x="66" y="112"/>
                  </a:cubicBezTo>
                </a:path>
              </a:pathLst>
            </a:custGeom>
            <a:solidFill>
              <a:srgbClr val="008080"/>
            </a:solidFill>
            <a:ln w="9525">
              <a:noFill/>
              <a:round/>
              <a:headEnd/>
              <a:tailEnd/>
            </a:ln>
          </p:spPr>
          <p:txBody>
            <a:bodyPr lIns="0" tIns="0" rIns="0" bIns="0"/>
            <a:lstStyle/>
            <a:p>
              <a:endParaRPr lang="en-US" sz="1800">
                <a:solidFill>
                  <a:schemeClr val="tx1"/>
                </a:solidFill>
                <a:latin typeface="Tahoma" charset="0"/>
              </a:endParaRPr>
            </a:p>
          </p:txBody>
        </p:sp>
        <p:sp>
          <p:nvSpPr>
            <p:cNvPr id="210102" name="Rectangle 89"/>
            <p:cNvSpPr>
              <a:spLocks noChangeArrowheads="1"/>
            </p:cNvSpPr>
            <p:nvPr/>
          </p:nvSpPr>
          <p:spPr bwMode="auto">
            <a:xfrm rot="21317424" flipH="1">
              <a:off x="2332" y="1691"/>
              <a:ext cx="43" cy="139"/>
            </a:xfrm>
            <a:prstGeom prst="rect">
              <a:avLst/>
            </a:prstGeom>
            <a:solidFill>
              <a:schemeClr val="accent1"/>
            </a:solidFill>
            <a:ln w="12700" algn="ctr">
              <a:noFill/>
              <a:miter lim="800000"/>
              <a:headEnd/>
              <a:tailEnd/>
            </a:ln>
          </p:spPr>
          <p:txBody>
            <a:bodyPr wrap="none" anchor="ctr"/>
            <a:lstStyle/>
            <a:p>
              <a:pPr algn="ctr"/>
              <a:endParaRPr lang="en-US" sz="800">
                <a:solidFill>
                  <a:schemeClr val="tx1"/>
                </a:solidFill>
                <a:latin typeface="Arial" charset="0"/>
              </a:endParaRPr>
            </a:p>
          </p:txBody>
        </p:sp>
        <p:sp>
          <p:nvSpPr>
            <p:cNvPr id="210103" name="Rectangle 90"/>
            <p:cNvSpPr>
              <a:spLocks noChangeArrowheads="1"/>
            </p:cNvSpPr>
            <p:nvPr/>
          </p:nvSpPr>
          <p:spPr bwMode="auto">
            <a:xfrm rot="1759739" flipH="1">
              <a:off x="2581" y="1750"/>
              <a:ext cx="42" cy="13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04" name="Group 91"/>
            <p:cNvGrpSpPr>
              <a:grpSpLocks/>
            </p:cNvGrpSpPr>
            <p:nvPr/>
          </p:nvGrpSpPr>
          <p:grpSpPr bwMode="auto">
            <a:xfrm rot="20363833" flipH="1">
              <a:off x="2653" y="1704"/>
              <a:ext cx="223" cy="218"/>
              <a:chOff x="3315" y="745"/>
              <a:chExt cx="127" cy="124"/>
            </a:xfrm>
          </p:grpSpPr>
          <p:sp>
            <p:nvSpPr>
              <p:cNvPr id="210105" name="Rectangle 92"/>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06" name="Group 93"/>
              <p:cNvGrpSpPr>
                <a:grpSpLocks/>
              </p:cNvGrpSpPr>
              <p:nvPr/>
            </p:nvGrpSpPr>
            <p:grpSpPr bwMode="auto">
              <a:xfrm rot="-4035879">
                <a:off x="3293" y="767"/>
                <a:ext cx="124" cy="79"/>
                <a:chOff x="5760" y="2614"/>
                <a:chExt cx="228" cy="136"/>
              </a:xfrm>
            </p:grpSpPr>
            <p:sp>
              <p:nvSpPr>
                <p:cNvPr id="210107" name="AutoShape 94"/>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08" name="AutoShape 95"/>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09" name="AutoShape 96"/>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grpSp>
        <p:nvGrpSpPr>
          <p:cNvPr id="210110" name="Group 97"/>
          <p:cNvGrpSpPr>
            <a:grpSpLocks/>
          </p:cNvGrpSpPr>
          <p:nvPr/>
        </p:nvGrpSpPr>
        <p:grpSpPr bwMode="auto">
          <a:xfrm>
            <a:off x="2916238" y="1916113"/>
            <a:ext cx="1074737" cy="554037"/>
            <a:chOff x="439" y="1908"/>
            <a:chExt cx="1100" cy="777"/>
          </a:xfrm>
        </p:grpSpPr>
        <p:grpSp>
          <p:nvGrpSpPr>
            <p:cNvPr id="210111" name="Group 98"/>
            <p:cNvGrpSpPr>
              <a:grpSpLocks/>
            </p:cNvGrpSpPr>
            <p:nvPr/>
          </p:nvGrpSpPr>
          <p:grpSpPr bwMode="auto">
            <a:xfrm rot="712510" flipH="1">
              <a:off x="1316" y="1908"/>
              <a:ext cx="223" cy="218"/>
              <a:chOff x="3315" y="745"/>
              <a:chExt cx="127" cy="124"/>
            </a:xfrm>
          </p:grpSpPr>
          <p:sp>
            <p:nvSpPr>
              <p:cNvPr id="210112" name="Rectangle 99"/>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13" name="Group 100"/>
              <p:cNvGrpSpPr>
                <a:grpSpLocks/>
              </p:cNvGrpSpPr>
              <p:nvPr/>
            </p:nvGrpSpPr>
            <p:grpSpPr bwMode="auto">
              <a:xfrm rot="-4035879">
                <a:off x="3293" y="767"/>
                <a:ext cx="124" cy="79"/>
                <a:chOff x="5760" y="2614"/>
                <a:chExt cx="228" cy="136"/>
              </a:xfrm>
            </p:grpSpPr>
            <p:sp>
              <p:nvSpPr>
                <p:cNvPr id="210114" name="AutoShape 101"/>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15" name="AutoShape 102"/>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16" name="AutoShape 103"/>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117" name="Group 104"/>
            <p:cNvGrpSpPr>
              <a:grpSpLocks/>
            </p:cNvGrpSpPr>
            <p:nvPr/>
          </p:nvGrpSpPr>
          <p:grpSpPr bwMode="auto">
            <a:xfrm rot="3388197" flipH="1">
              <a:off x="1258" y="2226"/>
              <a:ext cx="223" cy="218"/>
              <a:chOff x="3315" y="745"/>
              <a:chExt cx="127" cy="124"/>
            </a:xfrm>
          </p:grpSpPr>
          <p:sp>
            <p:nvSpPr>
              <p:cNvPr id="210118" name="Rectangle 105"/>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19" name="Group 106"/>
              <p:cNvGrpSpPr>
                <a:grpSpLocks/>
              </p:cNvGrpSpPr>
              <p:nvPr/>
            </p:nvGrpSpPr>
            <p:grpSpPr bwMode="auto">
              <a:xfrm rot="-4035879">
                <a:off x="3293" y="767"/>
                <a:ext cx="124" cy="79"/>
                <a:chOff x="5760" y="2614"/>
                <a:chExt cx="228" cy="136"/>
              </a:xfrm>
            </p:grpSpPr>
            <p:sp>
              <p:nvSpPr>
                <p:cNvPr id="210120" name="AutoShape 107"/>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21" name="AutoShape 108"/>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22" name="AutoShape 109"/>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sp>
          <p:nvSpPr>
            <p:cNvPr id="210123" name="Rectangle 110"/>
            <p:cNvSpPr>
              <a:spLocks noChangeArrowheads="1"/>
            </p:cNvSpPr>
            <p:nvPr/>
          </p:nvSpPr>
          <p:spPr bwMode="auto">
            <a:xfrm rot="11452031" flipH="1">
              <a:off x="811" y="2457"/>
              <a:ext cx="42" cy="13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24" name="Group 111"/>
            <p:cNvGrpSpPr>
              <a:grpSpLocks/>
            </p:cNvGrpSpPr>
            <p:nvPr/>
          </p:nvGrpSpPr>
          <p:grpSpPr bwMode="auto">
            <a:xfrm rot="11452031" flipH="1">
              <a:off x="704" y="2546"/>
              <a:ext cx="218" cy="139"/>
              <a:chOff x="5760" y="2614"/>
              <a:chExt cx="228" cy="136"/>
            </a:xfrm>
          </p:grpSpPr>
          <p:sp>
            <p:nvSpPr>
              <p:cNvPr id="210125" name="AutoShape 112"/>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26" name="AutoShape 113"/>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27" name="AutoShape 114"/>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grpSp>
          <p:nvGrpSpPr>
            <p:cNvPr id="210128" name="Group 115"/>
            <p:cNvGrpSpPr>
              <a:grpSpLocks/>
            </p:cNvGrpSpPr>
            <p:nvPr/>
          </p:nvGrpSpPr>
          <p:grpSpPr bwMode="auto">
            <a:xfrm rot="5297578" flipH="1">
              <a:off x="1039" y="2427"/>
              <a:ext cx="224" cy="218"/>
              <a:chOff x="3315" y="745"/>
              <a:chExt cx="127" cy="124"/>
            </a:xfrm>
          </p:grpSpPr>
          <p:sp>
            <p:nvSpPr>
              <p:cNvPr id="210129" name="Rectangle 116"/>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30" name="Group 117"/>
              <p:cNvGrpSpPr>
                <a:grpSpLocks/>
              </p:cNvGrpSpPr>
              <p:nvPr/>
            </p:nvGrpSpPr>
            <p:grpSpPr bwMode="auto">
              <a:xfrm rot="-4035879">
                <a:off x="3293" y="767"/>
                <a:ext cx="124" cy="79"/>
                <a:chOff x="5760" y="2614"/>
                <a:chExt cx="228" cy="136"/>
              </a:xfrm>
            </p:grpSpPr>
            <p:sp>
              <p:nvSpPr>
                <p:cNvPr id="210131" name="AutoShape 118"/>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32" name="AutoShape 119"/>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33" name="AutoShape 120"/>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134" name="Group 121"/>
            <p:cNvGrpSpPr>
              <a:grpSpLocks/>
            </p:cNvGrpSpPr>
            <p:nvPr/>
          </p:nvGrpSpPr>
          <p:grpSpPr bwMode="auto">
            <a:xfrm rot="9563834" flipH="1">
              <a:off x="439" y="2311"/>
              <a:ext cx="223" cy="218"/>
              <a:chOff x="3315" y="745"/>
              <a:chExt cx="127" cy="124"/>
            </a:xfrm>
          </p:grpSpPr>
          <p:sp>
            <p:nvSpPr>
              <p:cNvPr id="210135" name="Rectangle 122"/>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36" name="Group 123"/>
              <p:cNvGrpSpPr>
                <a:grpSpLocks/>
              </p:cNvGrpSpPr>
              <p:nvPr/>
            </p:nvGrpSpPr>
            <p:grpSpPr bwMode="auto">
              <a:xfrm rot="-4035879">
                <a:off x="3293" y="767"/>
                <a:ext cx="124" cy="79"/>
                <a:chOff x="5760" y="2614"/>
                <a:chExt cx="228" cy="136"/>
              </a:xfrm>
            </p:grpSpPr>
            <p:sp>
              <p:nvSpPr>
                <p:cNvPr id="210137" name="AutoShape 124"/>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38" name="AutoShape 125"/>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39" name="AutoShape 126"/>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sp>
          <p:nvSpPr>
            <p:cNvPr id="210140" name="Rectangle 127"/>
            <p:cNvSpPr>
              <a:spLocks noChangeArrowheads="1"/>
            </p:cNvSpPr>
            <p:nvPr/>
          </p:nvSpPr>
          <p:spPr bwMode="auto">
            <a:xfrm rot="-7158801">
              <a:off x="541" y="2166"/>
              <a:ext cx="42" cy="138"/>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41" name="Rectangle 128"/>
            <p:cNvSpPr>
              <a:spLocks noChangeArrowheads="1"/>
            </p:cNvSpPr>
            <p:nvPr/>
          </p:nvSpPr>
          <p:spPr bwMode="auto">
            <a:xfrm rot="6384103" flipH="1">
              <a:off x="1300" y="2096"/>
              <a:ext cx="42" cy="138"/>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42" name="Rectangle 129"/>
            <p:cNvSpPr>
              <a:spLocks noChangeArrowheads="1"/>
            </p:cNvSpPr>
            <p:nvPr/>
          </p:nvSpPr>
          <p:spPr bwMode="auto">
            <a:xfrm rot="10412058" flipH="1">
              <a:off x="951" y="2404"/>
              <a:ext cx="42" cy="13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43" name="Rectangle 130"/>
            <p:cNvSpPr>
              <a:spLocks noChangeArrowheads="1"/>
            </p:cNvSpPr>
            <p:nvPr/>
          </p:nvSpPr>
          <p:spPr bwMode="auto">
            <a:xfrm rot="8293484" flipH="1">
              <a:off x="1172" y="2305"/>
              <a:ext cx="42" cy="13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44" name="Rectangle 131"/>
            <p:cNvSpPr>
              <a:spLocks noChangeArrowheads="1"/>
            </p:cNvSpPr>
            <p:nvPr/>
          </p:nvSpPr>
          <p:spPr bwMode="auto">
            <a:xfrm rot="12559739" flipH="1">
              <a:off x="694" y="2348"/>
              <a:ext cx="42" cy="13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45" name="Freeform 132"/>
            <p:cNvSpPr>
              <a:spLocks/>
            </p:cNvSpPr>
            <p:nvPr/>
          </p:nvSpPr>
          <p:spPr bwMode="auto">
            <a:xfrm>
              <a:off x="598" y="1947"/>
              <a:ext cx="728" cy="463"/>
            </a:xfrm>
            <a:custGeom>
              <a:avLst/>
              <a:gdLst>
                <a:gd name="T0" fmla="*/ 77 w 728"/>
                <a:gd name="T1" fmla="*/ 218 h 463"/>
                <a:gd name="T2" fmla="*/ 13 w 728"/>
                <a:gd name="T3" fmla="*/ 347 h 463"/>
                <a:gd name="T4" fmla="*/ 157 w 728"/>
                <a:gd name="T5" fmla="*/ 432 h 463"/>
                <a:gd name="T6" fmla="*/ 370 w 728"/>
                <a:gd name="T7" fmla="*/ 452 h 463"/>
                <a:gd name="T8" fmla="*/ 589 w 728"/>
                <a:gd name="T9" fmla="*/ 367 h 463"/>
                <a:gd name="T10" fmla="*/ 688 w 728"/>
                <a:gd name="T11" fmla="*/ 184 h 463"/>
                <a:gd name="T12" fmla="*/ 708 w 728"/>
                <a:gd name="T13" fmla="*/ 64 h 463"/>
                <a:gd name="T14" fmla="*/ 569 w 728"/>
                <a:gd name="T15" fmla="*/ 199 h 463"/>
                <a:gd name="T16" fmla="*/ 524 w 728"/>
                <a:gd name="T17" fmla="*/ 25 h 463"/>
                <a:gd name="T18" fmla="*/ 459 w 728"/>
                <a:gd name="T19" fmla="*/ 352 h 463"/>
                <a:gd name="T20" fmla="*/ 281 w 728"/>
                <a:gd name="T21" fmla="*/ 372 h 463"/>
                <a:gd name="T22" fmla="*/ 77 w 728"/>
                <a:gd name="T23" fmla="*/ 218 h 4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8"/>
                <a:gd name="T37" fmla="*/ 0 h 463"/>
                <a:gd name="T38" fmla="*/ 728 w 728"/>
                <a:gd name="T39" fmla="*/ 463 h 4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8" h="463">
                  <a:moveTo>
                    <a:pt x="77" y="218"/>
                  </a:moveTo>
                  <a:cubicBezTo>
                    <a:pt x="32" y="214"/>
                    <a:pt x="0" y="311"/>
                    <a:pt x="13" y="347"/>
                  </a:cubicBezTo>
                  <a:cubicBezTo>
                    <a:pt x="26" y="383"/>
                    <a:pt x="97" y="414"/>
                    <a:pt x="157" y="432"/>
                  </a:cubicBezTo>
                  <a:cubicBezTo>
                    <a:pt x="217" y="450"/>
                    <a:pt x="298" y="463"/>
                    <a:pt x="370" y="452"/>
                  </a:cubicBezTo>
                  <a:cubicBezTo>
                    <a:pt x="442" y="441"/>
                    <a:pt x="536" y="412"/>
                    <a:pt x="589" y="367"/>
                  </a:cubicBezTo>
                  <a:cubicBezTo>
                    <a:pt x="642" y="322"/>
                    <a:pt x="668" y="235"/>
                    <a:pt x="688" y="184"/>
                  </a:cubicBezTo>
                  <a:cubicBezTo>
                    <a:pt x="708" y="133"/>
                    <a:pt x="728" y="62"/>
                    <a:pt x="708" y="64"/>
                  </a:cubicBezTo>
                  <a:cubicBezTo>
                    <a:pt x="688" y="66"/>
                    <a:pt x="600" y="205"/>
                    <a:pt x="569" y="199"/>
                  </a:cubicBezTo>
                  <a:cubicBezTo>
                    <a:pt x="538" y="193"/>
                    <a:pt x="542" y="0"/>
                    <a:pt x="524" y="25"/>
                  </a:cubicBezTo>
                  <a:cubicBezTo>
                    <a:pt x="506" y="50"/>
                    <a:pt x="499" y="294"/>
                    <a:pt x="459" y="352"/>
                  </a:cubicBezTo>
                  <a:cubicBezTo>
                    <a:pt x="419" y="410"/>
                    <a:pt x="345" y="394"/>
                    <a:pt x="281" y="372"/>
                  </a:cubicBezTo>
                  <a:cubicBezTo>
                    <a:pt x="217" y="350"/>
                    <a:pt x="114" y="215"/>
                    <a:pt x="77" y="218"/>
                  </a:cubicBezTo>
                  <a:close/>
                </a:path>
              </a:pathLst>
            </a:custGeom>
            <a:solidFill>
              <a:srgbClr val="008080"/>
            </a:solidFill>
            <a:ln w="9525">
              <a:noFill/>
              <a:round/>
              <a:headEnd/>
              <a:tailEnd/>
            </a:ln>
          </p:spPr>
          <p:txBody>
            <a:bodyPr lIns="0" tIns="0" rIns="0" bIns="0"/>
            <a:lstStyle/>
            <a:p>
              <a:endParaRPr lang="en-US" sz="1800">
                <a:solidFill>
                  <a:schemeClr val="tx1"/>
                </a:solidFill>
                <a:latin typeface="Tahoma" charset="0"/>
              </a:endParaRPr>
            </a:p>
          </p:txBody>
        </p:sp>
      </p:grpSp>
      <p:grpSp>
        <p:nvGrpSpPr>
          <p:cNvPr id="210146" name="Group 133"/>
          <p:cNvGrpSpPr>
            <a:grpSpLocks/>
          </p:cNvGrpSpPr>
          <p:nvPr/>
        </p:nvGrpSpPr>
        <p:grpSpPr bwMode="auto">
          <a:xfrm>
            <a:off x="2514600" y="1628775"/>
            <a:ext cx="617538" cy="387350"/>
            <a:chOff x="301" y="1717"/>
            <a:chExt cx="632" cy="542"/>
          </a:xfrm>
        </p:grpSpPr>
        <p:grpSp>
          <p:nvGrpSpPr>
            <p:cNvPr id="210147" name="Group 134"/>
            <p:cNvGrpSpPr>
              <a:grpSpLocks/>
            </p:cNvGrpSpPr>
            <p:nvPr/>
          </p:nvGrpSpPr>
          <p:grpSpPr bwMode="auto">
            <a:xfrm rot="216972">
              <a:off x="368" y="1717"/>
              <a:ext cx="223" cy="217"/>
              <a:chOff x="3315" y="745"/>
              <a:chExt cx="127" cy="124"/>
            </a:xfrm>
          </p:grpSpPr>
          <p:sp>
            <p:nvSpPr>
              <p:cNvPr id="210148" name="Rectangle 135"/>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49" name="Group 136"/>
              <p:cNvGrpSpPr>
                <a:grpSpLocks/>
              </p:cNvGrpSpPr>
              <p:nvPr/>
            </p:nvGrpSpPr>
            <p:grpSpPr bwMode="auto">
              <a:xfrm rot="-4035879">
                <a:off x="3293" y="767"/>
                <a:ext cx="124" cy="79"/>
                <a:chOff x="5760" y="2614"/>
                <a:chExt cx="228" cy="136"/>
              </a:xfrm>
            </p:grpSpPr>
            <p:sp>
              <p:nvSpPr>
                <p:cNvPr id="210150" name="AutoShape 137"/>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51" name="AutoShape 138"/>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52" name="AutoShape 139"/>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153" name="Group 140"/>
            <p:cNvGrpSpPr>
              <a:grpSpLocks/>
            </p:cNvGrpSpPr>
            <p:nvPr/>
          </p:nvGrpSpPr>
          <p:grpSpPr bwMode="auto">
            <a:xfrm rot="-2082949">
              <a:off x="301" y="2042"/>
              <a:ext cx="223" cy="217"/>
              <a:chOff x="3315" y="745"/>
              <a:chExt cx="127" cy="124"/>
            </a:xfrm>
          </p:grpSpPr>
          <p:sp>
            <p:nvSpPr>
              <p:cNvPr id="210154" name="Rectangle 141"/>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55" name="Group 142"/>
              <p:cNvGrpSpPr>
                <a:grpSpLocks/>
              </p:cNvGrpSpPr>
              <p:nvPr/>
            </p:nvGrpSpPr>
            <p:grpSpPr bwMode="auto">
              <a:xfrm rot="-4035879">
                <a:off x="3293" y="767"/>
                <a:ext cx="124" cy="79"/>
                <a:chOff x="5760" y="2614"/>
                <a:chExt cx="228" cy="136"/>
              </a:xfrm>
            </p:grpSpPr>
            <p:sp>
              <p:nvSpPr>
                <p:cNvPr id="210156" name="AutoShape 143"/>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57" name="AutoShape 144"/>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58" name="AutoShape 145"/>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sp>
          <p:nvSpPr>
            <p:cNvPr id="210159" name="Freeform 146"/>
            <p:cNvSpPr>
              <a:spLocks/>
            </p:cNvSpPr>
            <p:nvPr/>
          </p:nvSpPr>
          <p:spPr bwMode="auto">
            <a:xfrm>
              <a:off x="548" y="1852"/>
              <a:ext cx="385" cy="345"/>
            </a:xfrm>
            <a:custGeom>
              <a:avLst/>
              <a:gdLst>
                <a:gd name="T0" fmla="*/ 88 w 385"/>
                <a:gd name="T1" fmla="*/ 5 h 345"/>
                <a:gd name="T2" fmla="*/ 18 w 385"/>
                <a:gd name="T3" fmla="*/ 90 h 345"/>
                <a:gd name="T4" fmla="*/ 3 w 385"/>
                <a:gd name="T5" fmla="*/ 224 h 345"/>
                <a:gd name="T6" fmla="*/ 37 w 385"/>
                <a:gd name="T7" fmla="*/ 338 h 345"/>
                <a:gd name="T8" fmla="*/ 208 w 385"/>
                <a:gd name="T9" fmla="*/ 269 h 345"/>
                <a:gd name="T10" fmla="*/ 384 w 385"/>
                <a:gd name="T11" fmla="*/ 181 h 345"/>
                <a:gd name="T12" fmla="*/ 202 w 385"/>
                <a:gd name="T13" fmla="*/ 60 h 345"/>
                <a:gd name="T14" fmla="*/ 88 w 385"/>
                <a:gd name="T15" fmla="*/ 5 h 345"/>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345"/>
                <a:gd name="T26" fmla="*/ 385 w 385"/>
                <a:gd name="T27" fmla="*/ 345 h 3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345">
                  <a:moveTo>
                    <a:pt x="88" y="5"/>
                  </a:moveTo>
                  <a:cubicBezTo>
                    <a:pt x="57" y="10"/>
                    <a:pt x="32" y="54"/>
                    <a:pt x="18" y="90"/>
                  </a:cubicBezTo>
                  <a:cubicBezTo>
                    <a:pt x="4" y="126"/>
                    <a:pt x="0" y="183"/>
                    <a:pt x="3" y="224"/>
                  </a:cubicBezTo>
                  <a:cubicBezTo>
                    <a:pt x="6" y="265"/>
                    <a:pt x="3" y="331"/>
                    <a:pt x="37" y="338"/>
                  </a:cubicBezTo>
                  <a:cubicBezTo>
                    <a:pt x="71" y="345"/>
                    <a:pt x="150" y="295"/>
                    <a:pt x="208" y="269"/>
                  </a:cubicBezTo>
                  <a:cubicBezTo>
                    <a:pt x="265" y="243"/>
                    <a:pt x="385" y="216"/>
                    <a:pt x="384" y="181"/>
                  </a:cubicBezTo>
                  <a:cubicBezTo>
                    <a:pt x="384" y="147"/>
                    <a:pt x="251" y="89"/>
                    <a:pt x="202" y="60"/>
                  </a:cubicBezTo>
                  <a:cubicBezTo>
                    <a:pt x="153" y="31"/>
                    <a:pt x="119" y="0"/>
                    <a:pt x="88" y="5"/>
                  </a:cubicBezTo>
                  <a:close/>
                </a:path>
              </a:pathLst>
            </a:custGeom>
            <a:solidFill>
              <a:srgbClr val="008080"/>
            </a:solidFill>
            <a:ln w="9525">
              <a:noFill/>
              <a:round/>
              <a:headEnd/>
              <a:tailEnd/>
            </a:ln>
          </p:spPr>
          <p:txBody>
            <a:bodyPr lIns="0" tIns="0" rIns="0" bIns="0"/>
            <a:lstStyle/>
            <a:p>
              <a:endParaRPr lang="en-US" sz="1800">
                <a:solidFill>
                  <a:schemeClr val="tx1"/>
                </a:solidFill>
                <a:latin typeface="Tahoma" charset="0"/>
              </a:endParaRPr>
            </a:p>
          </p:txBody>
        </p:sp>
        <p:sp>
          <p:nvSpPr>
            <p:cNvPr id="210160" name="Rectangle 147"/>
            <p:cNvSpPr>
              <a:spLocks noChangeArrowheads="1"/>
            </p:cNvSpPr>
            <p:nvPr/>
          </p:nvSpPr>
          <p:spPr bwMode="auto">
            <a:xfrm rot="-4858879">
              <a:off x="508" y="1938"/>
              <a:ext cx="42" cy="13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nvGrpSpPr>
          <p:cNvPr id="210161" name="Group 218"/>
          <p:cNvGrpSpPr>
            <a:grpSpLocks/>
          </p:cNvGrpSpPr>
          <p:nvPr/>
        </p:nvGrpSpPr>
        <p:grpSpPr bwMode="auto">
          <a:xfrm>
            <a:off x="4932363" y="1412875"/>
            <a:ext cx="1195387" cy="984250"/>
            <a:chOff x="2611" y="1900"/>
            <a:chExt cx="1155" cy="1269"/>
          </a:xfrm>
        </p:grpSpPr>
        <p:sp>
          <p:nvSpPr>
            <p:cNvPr id="210162" name="Rectangle 219"/>
            <p:cNvSpPr>
              <a:spLocks noChangeArrowheads="1"/>
            </p:cNvSpPr>
            <p:nvPr/>
          </p:nvSpPr>
          <p:spPr bwMode="auto">
            <a:xfrm rot="21317424" flipH="1">
              <a:off x="3127" y="2190"/>
              <a:ext cx="43" cy="139"/>
            </a:xfrm>
            <a:prstGeom prst="rect">
              <a:avLst/>
            </a:prstGeom>
            <a:solidFill>
              <a:schemeClr val="accent1"/>
            </a:solidFill>
            <a:ln w="12700" algn="ctr">
              <a:noFill/>
              <a:miter lim="800000"/>
              <a:headEnd/>
              <a:tailEnd/>
            </a:ln>
          </p:spPr>
          <p:txBody>
            <a:bodyPr wrap="none" anchor="ctr"/>
            <a:lstStyle/>
            <a:p>
              <a:pPr algn="ctr"/>
              <a:endParaRPr lang="en-US" sz="800">
                <a:solidFill>
                  <a:schemeClr val="tx1"/>
                </a:solidFill>
                <a:latin typeface="Arial" charset="0"/>
              </a:endParaRPr>
            </a:p>
          </p:txBody>
        </p:sp>
        <p:grpSp>
          <p:nvGrpSpPr>
            <p:cNvPr id="210163" name="Group 220"/>
            <p:cNvGrpSpPr>
              <a:grpSpLocks/>
            </p:cNvGrpSpPr>
            <p:nvPr/>
          </p:nvGrpSpPr>
          <p:grpSpPr bwMode="auto">
            <a:xfrm rot="216972">
              <a:off x="2753" y="2086"/>
              <a:ext cx="223" cy="217"/>
              <a:chOff x="3315" y="745"/>
              <a:chExt cx="127" cy="124"/>
            </a:xfrm>
          </p:grpSpPr>
          <p:sp>
            <p:nvSpPr>
              <p:cNvPr id="210164" name="Rectangle 221"/>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65" name="Group 222"/>
              <p:cNvGrpSpPr>
                <a:grpSpLocks/>
              </p:cNvGrpSpPr>
              <p:nvPr/>
            </p:nvGrpSpPr>
            <p:grpSpPr bwMode="auto">
              <a:xfrm rot="-4035879">
                <a:off x="3293" y="767"/>
                <a:ext cx="124" cy="79"/>
                <a:chOff x="5760" y="2614"/>
                <a:chExt cx="228" cy="136"/>
              </a:xfrm>
            </p:grpSpPr>
            <p:sp>
              <p:nvSpPr>
                <p:cNvPr id="210166" name="AutoShape 223"/>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67" name="AutoShape 224"/>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68" name="AutoShape 225"/>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169" name="Group 226"/>
            <p:cNvGrpSpPr>
              <a:grpSpLocks/>
            </p:cNvGrpSpPr>
            <p:nvPr/>
          </p:nvGrpSpPr>
          <p:grpSpPr bwMode="auto">
            <a:xfrm rot="-2082949">
              <a:off x="2611" y="2500"/>
              <a:ext cx="223" cy="217"/>
              <a:chOff x="3315" y="745"/>
              <a:chExt cx="127" cy="124"/>
            </a:xfrm>
          </p:grpSpPr>
          <p:sp>
            <p:nvSpPr>
              <p:cNvPr id="210170" name="Rectangle 227"/>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71" name="Group 228"/>
              <p:cNvGrpSpPr>
                <a:grpSpLocks/>
              </p:cNvGrpSpPr>
              <p:nvPr/>
            </p:nvGrpSpPr>
            <p:grpSpPr bwMode="auto">
              <a:xfrm rot="-4035879">
                <a:off x="3293" y="767"/>
                <a:ext cx="124" cy="79"/>
                <a:chOff x="5760" y="2614"/>
                <a:chExt cx="228" cy="136"/>
              </a:xfrm>
            </p:grpSpPr>
            <p:sp>
              <p:nvSpPr>
                <p:cNvPr id="210172" name="AutoShape 229"/>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73" name="AutoShape 230"/>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74" name="AutoShape 231"/>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175" name="Group 232"/>
            <p:cNvGrpSpPr>
              <a:grpSpLocks/>
            </p:cNvGrpSpPr>
            <p:nvPr/>
          </p:nvGrpSpPr>
          <p:grpSpPr bwMode="auto">
            <a:xfrm rot="712510" flipH="1">
              <a:off x="3472" y="2347"/>
              <a:ext cx="223" cy="218"/>
              <a:chOff x="3315" y="745"/>
              <a:chExt cx="127" cy="124"/>
            </a:xfrm>
          </p:grpSpPr>
          <p:sp>
            <p:nvSpPr>
              <p:cNvPr id="210176" name="Rectangle 233"/>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77" name="Group 234"/>
              <p:cNvGrpSpPr>
                <a:grpSpLocks/>
              </p:cNvGrpSpPr>
              <p:nvPr/>
            </p:nvGrpSpPr>
            <p:grpSpPr bwMode="auto">
              <a:xfrm rot="-4035879">
                <a:off x="3293" y="767"/>
                <a:ext cx="124" cy="79"/>
                <a:chOff x="5760" y="2614"/>
                <a:chExt cx="228" cy="136"/>
              </a:xfrm>
            </p:grpSpPr>
            <p:sp>
              <p:nvSpPr>
                <p:cNvPr id="210178" name="AutoShape 235"/>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79" name="AutoShape 236"/>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80" name="AutoShape 237"/>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181" name="Group 238"/>
            <p:cNvGrpSpPr>
              <a:grpSpLocks/>
            </p:cNvGrpSpPr>
            <p:nvPr/>
          </p:nvGrpSpPr>
          <p:grpSpPr bwMode="auto">
            <a:xfrm rot="23644" flipH="1">
              <a:off x="3543" y="2616"/>
              <a:ext cx="223" cy="218"/>
              <a:chOff x="3315" y="745"/>
              <a:chExt cx="127" cy="124"/>
            </a:xfrm>
          </p:grpSpPr>
          <p:sp>
            <p:nvSpPr>
              <p:cNvPr id="210182" name="Rectangle 239"/>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83" name="Group 240"/>
              <p:cNvGrpSpPr>
                <a:grpSpLocks/>
              </p:cNvGrpSpPr>
              <p:nvPr/>
            </p:nvGrpSpPr>
            <p:grpSpPr bwMode="auto">
              <a:xfrm rot="-4035879">
                <a:off x="3293" y="767"/>
                <a:ext cx="124" cy="79"/>
                <a:chOff x="5760" y="2614"/>
                <a:chExt cx="228" cy="136"/>
              </a:xfrm>
            </p:grpSpPr>
            <p:sp>
              <p:nvSpPr>
                <p:cNvPr id="210184" name="AutoShape 241"/>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85" name="AutoShape 242"/>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86" name="AutoShape 243"/>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187" name="Group 244"/>
            <p:cNvGrpSpPr>
              <a:grpSpLocks/>
            </p:cNvGrpSpPr>
            <p:nvPr/>
          </p:nvGrpSpPr>
          <p:grpSpPr bwMode="auto">
            <a:xfrm rot="16097578" flipH="1">
              <a:off x="3187" y="2369"/>
              <a:ext cx="224" cy="218"/>
              <a:chOff x="3315" y="745"/>
              <a:chExt cx="127" cy="124"/>
            </a:xfrm>
          </p:grpSpPr>
          <p:sp>
            <p:nvSpPr>
              <p:cNvPr id="210188" name="Rectangle 245"/>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89" name="Group 246"/>
              <p:cNvGrpSpPr>
                <a:grpSpLocks/>
              </p:cNvGrpSpPr>
              <p:nvPr/>
            </p:nvGrpSpPr>
            <p:grpSpPr bwMode="auto">
              <a:xfrm rot="-4035879">
                <a:off x="3293" y="767"/>
                <a:ext cx="124" cy="79"/>
                <a:chOff x="5760" y="2614"/>
                <a:chExt cx="228" cy="136"/>
              </a:xfrm>
            </p:grpSpPr>
            <p:sp>
              <p:nvSpPr>
                <p:cNvPr id="210190" name="AutoShape 247"/>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91" name="AutoShape 248"/>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92" name="AutoShape 249"/>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193" name="Group 250"/>
            <p:cNvGrpSpPr>
              <a:grpSpLocks/>
            </p:cNvGrpSpPr>
            <p:nvPr/>
          </p:nvGrpSpPr>
          <p:grpSpPr bwMode="auto">
            <a:xfrm rot="1406100" flipH="1">
              <a:off x="3404" y="1900"/>
              <a:ext cx="223" cy="218"/>
              <a:chOff x="3315" y="745"/>
              <a:chExt cx="127" cy="124"/>
            </a:xfrm>
          </p:grpSpPr>
          <p:sp>
            <p:nvSpPr>
              <p:cNvPr id="210194" name="Rectangle 251"/>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195" name="Group 252"/>
              <p:cNvGrpSpPr>
                <a:grpSpLocks/>
              </p:cNvGrpSpPr>
              <p:nvPr/>
            </p:nvGrpSpPr>
            <p:grpSpPr bwMode="auto">
              <a:xfrm rot="-4035879">
                <a:off x="3293" y="767"/>
                <a:ext cx="124" cy="79"/>
                <a:chOff x="5760" y="2614"/>
                <a:chExt cx="228" cy="136"/>
              </a:xfrm>
            </p:grpSpPr>
            <p:sp>
              <p:nvSpPr>
                <p:cNvPr id="210196" name="AutoShape 253"/>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97" name="AutoShape 254"/>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198" name="AutoShape 255"/>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199" name="Group 256"/>
            <p:cNvGrpSpPr>
              <a:grpSpLocks/>
            </p:cNvGrpSpPr>
            <p:nvPr/>
          </p:nvGrpSpPr>
          <p:grpSpPr bwMode="auto">
            <a:xfrm rot="5297578" flipH="1">
              <a:off x="3299" y="2866"/>
              <a:ext cx="224" cy="218"/>
              <a:chOff x="3315" y="745"/>
              <a:chExt cx="127" cy="124"/>
            </a:xfrm>
          </p:grpSpPr>
          <p:sp>
            <p:nvSpPr>
              <p:cNvPr id="210200" name="Rectangle 257"/>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201" name="Group 258"/>
              <p:cNvGrpSpPr>
                <a:grpSpLocks/>
              </p:cNvGrpSpPr>
              <p:nvPr/>
            </p:nvGrpSpPr>
            <p:grpSpPr bwMode="auto">
              <a:xfrm rot="-4035879">
                <a:off x="3293" y="767"/>
                <a:ext cx="124" cy="79"/>
                <a:chOff x="5760" y="2614"/>
                <a:chExt cx="228" cy="136"/>
              </a:xfrm>
            </p:grpSpPr>
            <p:sp>
              <p:nvSpPr>
                <p:cNvPr id="210202" name="AutoShape 259"/>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03" name="AutoShape 260"/>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04" name="AutoShape 261"/>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205" name="Group 262"/>
            <p:cNvGrpSpPr>
              <a:grpSpLocks/>
            </p:cNvGrpSpPr>
            <p:nvPr/>
          </p:nvGrpSpPr>
          <p:grpSpPr bwMode="auto">
            <a:xfrm rot="13182881" flipH="1">
              <a:off x="2749" y="2814"/>
              <a:ext cx="223" cy="218"/>
              <a:chOff x="3315" y="745"/>
              <a:chExt cx="127" cy="124"/>
            </a:xfrm>
          </p:grpSpPr>
          <p:sp>
            <p:nvSpPr>
              <p:cNvPr id="210206" name="Rectangle 263"/>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207" name="Group 264"/>
              <p:cNvGrpSpPr>
                <a:grpSpLocks/>
              </p:cNvGrpSpPr>
              <p:nvPr/>
            </p:nvGrpSpPr>
            <p:grpSpPr bwMode="auto">
              <a:xfrm rot="-4035879">
                <a:off x="3293" y="767"/>
                <a:ext cx="124" cy="79"/>
                <a:chOff x="5760" y="2614"/>
                <a:chExt cx="228" cy="136"/>
              </a:xfrm>
            </p:grpSpPr>
            <p:sp>
              <p:nvSpPr>
                <p:cNvPr id="210208" name="AutoShape 265"/>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09" name="AutoShape 266"/>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10" name="AutoShape 267"/>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sp>
          <p:nvSpPr>
            <p:cNvPr id="210211" name="Rectangle 268"/>
            <p:cNvSpPr>
              <a:spLocks noChangeArrowheads="1"/>
            </p:cNvSpPr>
            <p:nvPr/>
          </p:nvSpPr>
          <p:spPr bwMode="auto">
            <a:xfrm rot="-4858879">
              <a:off x="2872" y="2422"/>
              <a:ext cx="42" cy="13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12" name="Rectangle 269"/>
            <p:cNvSpPr>
              <a:spLocks noChangeArrowheads="1"/>
            </p:cNvSpPr>
            <p:nvPr/>
          </p:nvSpPr>
          <p:spPr bwMode="auto">
            <a:xfrm rot="-7158801">
              <a:off x="2979" y="2531"/>
              <a:ext cx="42" cy="138"/>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13" name="Rectangle 270"/>
            <p:cNvSpPr>
              <a:spLocks noChangeArrowheads="1"/>
            </p:cNvSpPr>
            <p:nvPr/>
          </p:nvSpPr>
          <p:spPr bwMode="auto">
            <a:xfrm rot="3708417" flipH="1">
              <a:off x="3492" y="2198"/>
              <a:ext cx="42" cy="13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14" name="Rectangle 271"/>
            <p:cNvSpPr>
              <a:spLocks noChangeArrowheads="1"/>
            </p:cNvSpPr>
            <p:nvPr/>
          </p:nvSpPr>
          <p:spPr bwMode="auto">
            <a:xfrm rot="6384103" flipH="1">
              <a:off x="3560" y="2535"/>
              <a:ext cx="42" cy="138"/>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15" name="Rectangle 272"/>
            <p:cNvSpPr>
              <a:spLocks noChangeArrowheads="1"/>
            </p:cNvSpPr>
            <p:nvPr/>
          </p:nvSpPr>
          <p:spPr bwMode="auto">
            <a:xfrm rot="10412058" flipH="1">
              <a:off x="3211" y="2843"/>
              <a:ext cx="42" cy="13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16" name="Rectangle 273"/>
            <p:cNvSpPr>
              <a:spLocks noChangeArrowheads="1"/>
            </p:cNvSpPr>
            <p:nvPr/>
          </p:nvSpPr>
          <p:spPr bwMode="auto">
            <a:xfrm rot="19093484" flipH="1">
              <a:off x="3021" y="2340"/>
              <a:ext cx="42" cy="13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17" name="Rectangle 274"/>
            <p:cNvSpPr>
              <a:spLocks noChangeArrowheads="1"/>
            </p:cNvSpPr>
            <p:nvPr/>
          </p:nvSpPr>
          <p:spPr bwMode="auto">
            <a:xfrm rot="1759739" flipH="1">
              <a:off x="3312" y="2115"/>
              <a:ext cx="42" cy="13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18" name="Rectangle 275"/>
            <p:cNvSpPr>
              <a:spLocks noChangeArrowheads="1"/>
            </p:cNvSpPr>
            <p:nvPr/>
          </p:nvSpPr>
          <p:spPr bwMode="auto">
            <a:xfrm rot="8293484" flipH="1">
              <a:off x="3432" y="2744"/>
              <a:ext cx="42" cy="13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19" name="Rectangle 276"/>
            <p:cNvSpPr>
              <a:spLocks noChangeArrowheads="1"/>
            </p:cNvSpPr>
            <p:nvPr/>
          </p:nvSpPr>
          <p:spPr bwMode="auto">
            <a:xfrm rot="12559739" flipH="1">
              <a:off x="2964" y="2703"/>
              <a:ext cx="42" cy="139"/>
            </a:xfrm>
            <a:prstGeom prst="rect">
              <a:avLst/>
            </a:prstGeom>
            <a:solidFill>
              <a:schemeClr val="accent1"/>
            </a:solidFill>
            <a:ln w="12700" algn="ctr">
              <a:noFill/>
              <a:miter lim="800000"/>
              <a:headEnd/>
              <a:tailEnd/>
            </a:ln>
          </p:spPr>
          <p:txBody>
            <a:bodyPr rot="10800000"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220" name="Group 277"/>
            <p:cNvGrpSpPr>
              <a:grpSpLocks/>
            </p:cNvGrpSpPr>
            <p:nvPr/>
          </p:nvGrpSpPr>
          <p:grpSpPr bwMode="auto">
            <a:xfrm rot="1406100" flipH="1">
              <a:off x="3079" y="2567"/>
              <a:ext cx="223" cy="218"/>
              <a:chOff x="3315" y="745"/>
              <a:chExt cx="127" cy="124"/>
            </a:xfrm>
          </p:grpSpPr>
          <p:sp>
            <p:nvSpPr>
              <p:cNvPr id="210221" name="Rectangle 278"/>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222" name="Group 279"/>
              <p:cNvGrpSpPr>
                <a:grpSpLocks/>
              </p:cNvGrpSpPr>
              <p:nvPr/>
            </p:nvGrpSpPr>
            <p:grpSpPr bwMode="auto">
              <a:xfrm rot="-4035879">
                <a:off x="3293" y="767"/>
                <a:ext cx="124" cy="79"/>
                <a:chOff x="5760" y="2614"/>
                <a:chExt cx="228" cy="136"/>
              </a:xfrm>
            </p:grpSpPr>
            <p:sp>
              <p:nvSpPr>
                <p:cNvPr id="210223" name="AutoShape 280"/>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24" name="AutoShape 281"/>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25" name="AutoShape 282"/>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rot="10800000"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226" name="Group 283"/>
            <p:cNvGrpSpPr>
              <a:grpSpLocks/>
            </p:cNvGrpSpPr>
            <p:nvPr/>
          </p:nvGrpSpPr>
          <p:grpSpPr bwMode="auto">
            <a:xfrm rot="13130447" flipH="1">
              <a:off x="2988" y="2951"/>
              <a:ext cx="223" cy="218"/>
              <a:chOff x="3315" y="745"/>
              <a:chExt cx="127" cy="124"/>
            </a:xfrm>
          </p:grpSpPr>
          <p:sp>
            <p:nvSpPr>
              <p:cNvPr id="210227" name="Rectangle 284"/>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228" name="Group 285"/>
              <p:cNvGrpSpPr>
                <a:grpSpLocks/>
              </p:cNvGrpSpPr>
              <p:nvPr/>
            </p:nvGrpSpPr>
            <p:grpSpPr bwMode="auto">
              <a:xfrm rot="-4035879">
                <a:off x="3293" y="767"/>
                <a:ext cx="124" cy="79"/>
                <a:chOff x="5760" y="2614"/>
                <a:chExt cx="228" cy="136"/>
              </a:xfrm>
            </p:grpSpPr>
            <p:sp>
              <p:nvSpPr>
                <p:cNvPr id="210229" name="AutoShape 286"/>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30" name="AutoShape 287"/>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31" name="AutoShape 288"/>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vert="eaVert" wrap="none" anchor="ctr"/>
                <a:lstStyle/>
                <a:p>
                  <a:pPr eaLnBrk="0" hangingPunct="0">
                    <a:lnSpc>
                      <a:spcPct val="90000"/>
                    </a:lnSpc>
                    <a:spcAft>
                      <a:spcPct val="30000"/>
                    </a:spcAft>
                  </a:pPr>
                  <a:endParaRPr lang="en-GB" sz="2000">
                    <a:solidFill>
                      <a:schemeClr val="tx1"/>
                    </a:solidFill>
                    <a:latin typeface="Tahoma" charset="0"/>
                  </a:endParaRPr>
                </a:p>
              </p:txBody>
            </p:sp>
          </p:grpSp>
        </p:grpSp>
        <p:grpSp>
          <p:nvGrpSpPr>
            <p:cNvPr id="210232" name="Group 289"/>
            <p:cNvGrpSpPr>
              <a:grpSpLocks/>
            </p:cNvGrpSpPr>
            <p:nvPr/>
          </p:nvGrpSpPr>
          <p:grpSpPr bwMode="auto">
            <a:xfrm rot="5236688">
              <a:off x="3028" y="1919"/>
              <a:ext cx="223" cy="217"/>
              <a:chOff x="3315" y="745"/>
              <a:chExt cx="127" cy="124"/>
            </a:xfrm>
          </p:grpSpPr>
          <p:sp>
            <p:nvSpPr>
              <p:cNvPr id="210233" name="Rectangle 290"/>
              <p:cNvSpPr>
                <a:spLocks noChangeArrowheads="1"/>
              </p:cNvSpPr>
              <p:nvPr/>
            </p:nvSpPr>
            <p:spPr bwMode="auto">
              <a:xfrm rot="-4035879">
                <a:off x="3391" y="786"/>
                <a:ext cx="24" cy="79"/>
              </a:xfrm>
              <a:prstGeom prst="rect">
                <a:avLst/>
              </a:prstGeom>
              <a:solidFill>
                <a:schemeClr val="accent1"/>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nvGrpSpPr>
              <p:cNvPr id="210234" name="Group 291"/>
              <p:cNvGrpSpPr>
                <a:grpSpLocks/>
              </p:cNvGrpSpPr>
              <p:nvPr/>
            </p:nvGrpSpPr>
            <p:grpSpPr bwMode="auto">
              <a:xfrm rot="-4035879">
                <a:off x="3293" y="767"/>
                <a:ext cx="124" cy="79"/>
                <a:chOff x="5760" y="2614"/>
                <a:chExt cx="228" cy="136"/>
              </a:xfrm>
            </p:grpSpPr>
            <p:sp>
              <p:nvSpPr>
                <p:cNvPr id="210235" name="AutoShape 292"/>
                <p:cNvSpPr>
                  <a:spLocks noChangeArrowheads="1"/>
                </p:cNvSpPr>
                <p:nvPr/>
              </p:nvSpPr>
              <p:spPr bwMode="auto">
                <a:xfrm>
                  <a:off x="5760"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36" name="AutoShape 293"/>
                <p:cNvSpPr>
                  <a:spLocks noChangeArrowheads="1"/>
                </p:cNvSpPr>
                <p:nvPr/>
              </p:nvSpPr>
              <p:spPr bwMode="auto">
                <a:xfrm>
                  <a:off x="5874" y="2659"/>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sp>
              <p:nvSpPr>
                <p:cNvPr id="210237" name="AutoShape 294"/>
                <p:cNvSpPr>
                  <a:spLocks noChangeArrowheads="1"/>
                </p:cNvSpPr>
                <p:nvPr/>
              </p:nvSpPr>
              <p:spPr bwMode="auto">
                <a:xfrm>
                  <a:off x="5816" y="2614"/>
                  <a:ext cx="114" cy="91"/>
                </a:xfrm>
                <a:prstGeom prst="hexagon">
                  <a:avLst>
                    <a:gd name="adj" fmla="val 31319"/>
                    <a:gd name="vf" fmla="val 115470"/>
                  </a:avLst>
                </a:prstGeom>
                <a:solidFill>
                  <a:srgbClr val="3FB1B2"/>
                </a:solidFill>
                <a:ln w="12700" algn="ctr">
                  <a:noFill/>
                  <a:miter lim="800000"/>
                  <a:headEnd/>
                  <a:tailEnd/>
                </a:ln>
              </p:spPr>
              <p:txBody>
                <a:bodyPr wrap="none" anchor="ctr"/>
                <a:lstStyle/>
                <a:p>
                  <a:pPr eaLnBrk="0" hangingPunct="0">
                    <a:lnSpc>
                      <a:spcPct val="90000"/>
                    </a:lnSpc>
                    <a:spcAft>
                      <a:spcPct val="30000"/>
                    </a:spcAft>
                  </a:pPr>
                  <a:endParaRPr lang="en-GB" sz="2000">
                    <a:solidFill>
                      <a:schemeClr val="tx1"/>
                    </a:solidFill>
                    <a:latin typeface="Tahoma" charset="0"/>
                  </a:endParaRPr>
                </a:p>
              </p:txBody>
            </p:sp>
          </p:grpSp>
        </p:grpSp>
      </p:grpSp>
      <p:sp>
        <p:nvSpPr>
          <p:cNvPr id="210238" name="Text Box 362"/>
          <p:cNvSpPr txBox="1">
            <a:spLocks noChangeArrowheads="1"/>
          </p:cNvSpPr>
          <p:nvPr/>
        </p:nvSpPr>
        <p:spPr bwMode="auto">
          <a:xfrm>
            <a:off x="6948488" y="6491288"/>
            <a:ext cx="1435100" cy="366712"/>
          </a:xfrm>
          <a:prstGeom prst="rect">
            <a:avLst/>
          </a:prstGeom>
          <a:noFill/>
          <a:ln w="9525">
            <a:noFill/>
            <a:miter lim="800000"/>
            <a:headEnd/>
            <a:tailEnd/>
          </a:ln>
        </p:spPr>
        <p:txBody>
          <a:bodyPr wrap="none">
            <a:spAutoFit/>
          </a:bodyPr>
          <a:lstStyle/>
          <a:p>
            <a:r>
              <a:rPr lang="hu-HU" sz="1800">
                <a:solidFill>
                  <a:srgbClr val="000066"/>
                </a:solidFill>
                <a:latin typeface="Times New Roman" pitchFamily="18" charset="0"/>
              </a:rPr>
              <a:t>Forrás: WHO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3"/>
          <p:cNvSpPr>
            <a:spLocks noGrp="1"/>
          </p:cNvSpPr>
          <p:nvPr>
            <p:ph type="sldNum" sz="quarter" idx="12"/>
          </p:nvPr>
        </p:nvSpPr>
        <p:spPr/>
        <p:txBody>
          <a:bodyPr/>
          <a:lstStyle/>
          <a:p>
            <a:fld id="{1A588B33-8E16-4BE6-8CEB-9333B8702E19}" type="slidenum">
              <a:rPr lang="hu-HU"/>
              <a:pPr/>
              <a:t>16</a:t>
            </a:fld>
            <a:endParaRPr lang="hu-HU"/>
          </a:p>
        </p:txBody>
      </p:sp>
      <p:sp>
        <p:nvSpPr>
          <p:cNvPr id="337922" name="Text Box 2"/>
          <p:cNvSpPr txBox="1">
            <a:spLocks noChangeArrowheads="1"/>
          </p:cNvSpPr>
          <p:nvPr/>
        </p:nvSpPr>
        <p:spPr bwMode="auto">
          <a:xfrm>
            <a:off x="1547813" y="1131888"/>
            <a:ext cx="6553200" cy="396875"/>
          </a:xfrm>
          <a:prstGeom prst="rect">
            <a:avLst/>
          </a:prstGeom>
          <a:noFill/>
          <a:ln w="9525">
            <a:noFill/>
            <a:miter lim="800000"/>
            <a:headEnd/>
            <a:tailEnd/>
          </a:ln>
          <a:effectLst/>
        </p:spPr>
        <p:txBody>
          <a:bodyPr>
            <a:spAutoFit/>
          </a:bodyPr>
          <a:lstStyle/>
          <a:p>
            <a:pPr algn="ctr">
              <a:spcBef>
                <a:spcPct val="50000"/>
              </a:spcBef>
            </a:pPr>
            <a:r>
              <a:rPr lang="hu-HU" sz="2000"/>
              <a:t>VAKCINAFEJLESZTÉS IRÁNYAI</a:t>
            </a:r>
          </a:p>
        </p:txBody>
      </p:sp>
      <p:sp>
        <p:nvSpPr>
          <p:cNvPr id="337923" name="Text Box 3"/>
          <p:cNvSpPr txBox="1">
            <a:spLocks noChangeArrowheads="1"/>
          </p:cNvSpPr>
          <p:nvPr/>
        </p:nvSpPr>
        <p:spPr bwMode="auto">
          <a:xfrm>
            <a:off x="1403350" y="1924050"/>
            <a:ext cx="7489825" cy="2225675"/>
          </a:xfrm>
          <a:prstGeom prst="rect">
            <a:avLst/>
          </a:prstGeom>
          <a:noFill/>
          <a:ln w="9525">
            <a:noFill/>
            <a:miter lim="800000"/>
            <a:headEnd/>
            <a:tailEnd/>
          </a:ln>
          <a:effectLst/>
        </p:spPr>
        <p:txBody>
          <a:bodyPr>
            <a:spAutoFit/>
          </a:bodyPr>
          <a:lstStyle/>
          <a:p>
            <a:pPr>
              <a:spcBef>
                <a:spcPct val="50000"/>
              </a:spcBef>
            </a:pPr>
            <a:r>
              <a:rPr lang="hu-HU" sz="2000"/>
              <a:t>Jelenlegi vakcinák tökéletesítése</a:t>
            </a:r>
          </a:p>
          <a:p>
            <a:pPr>
              <a:spcBef>
                <a:spcPct val="50000"/>
              </a:spcBef>
            </a:pPr>
            <a:endParaRPr lang="hu-HU" sz="2000"/>
          </a:p>
          <a:p>
            <a:pPr>
              <a:spcBef>
                <a:spcPct val="50000"/>
              </a:spcBef>
            </a:pPr>
            <a:r>
              <a:rPr lang="hu-HU" sz="2000"/>
              <a:t>Új vakcinák fejlesztése</a:t>
            </a:r>
          </a:p>
          <a:p>
            <a:pPr>
              <a:spcBef>
                <a:spcPct val="50000"/>
              </a:spcBef>
            </a:pPr>
            <a:endParaRPr lang="hu-HU" sz="2000"/>
          </a:p>
          <a:p>
            <a:pPr>
              <a:spcBef>
                <a:spcPct val="50000"/>
              </a:spcBef>
            </a:pPr>
            <a:r>
              <a:rPr lang="hu-HU" sz="2000"/>
              <a:t>Empirikus módszerek </a:t>
            </a:r>
            <a:r>
              <a:rPr lang="hu-HU" sz="2000">
                <a:sym typeface="Symbol" pitchFamily="18" charset="2"/>
              </a:rPr>
              <a:t> biotechnológiai vakcinafejlesztés</a:t>
            </a:r>
          </a:p>
        </p:txBody>
      </p:sp>
      <p:sp>
        <p:nvSpPr>
          <p:cNvPr id="337924" name="Rectangle 4"/>
          <p:cNvSpPr>
            <a:spLocks noChangeArrowheads="1"/>
          </p:cNvSpPr>
          <p:nvPr/>
        </p:nvSpPr>
        <p:spPr bwMode="auto">
          <a:xfrm>
            <a:off x="827088" y="1563688"/>
            <a:ext cx="5616575" cy="1152525"/>
          </a:xfrm>
          <a:prstGeom prst="rect">
            <a:avLst/>
          </a:prstGeom>
          <a:noFill/>
          <a:ln w="76200">
            <a:solidFill>
              <a:srgbClr val="FF0000"/>
            </a:solidFill>
            <a:miter lim="800000"/>
            <a:headEnd/>
            <a:tailEnd/>
          </a:ln>
          <a:effectLst/>
        </p:spPr>
        <p:txBody>
          <a:bodyPr wrap="none" anchor="ctr"/>
          <a:lstStyle/>
          <a:p>
            <a:endParaRPr lang="hu-H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a számának helye 3"/>
          <p:cNvSpPr>
            <a:spLocks noGrp="1"/>
          </p:cNvSpPr>
          <p:nvPr>
            <p:ph type="sldNum" sz="quarter" idx="12"/>
          </p:nvPr>
        </p:nvSpPr>
        <p:spPr/>
        <p:txBody>
          <a:bodyPr/>
          <a:lstStyle/>
          <a:p>
            <a:fld id="{C3405CDF-9235-4768-96BA-11A2B1A5A5A7}" type="slidenum">
              <a:rPr lang="hu-HU"/>
              <a:pPr/>
              <a:t>17</a:t>
            </a:fld>
            <a:endParaRPr lang="hu-HU"/>
          </a:p>
        </p:txBody>
      </p:sp>
      <p:sp>
        <p:nvSpPr>
          <p:cNvPr id="15" name="Dia számának helye 5"/>
          <p:cNvSpPr txBox="1">
            <a:spLocks noGrp="1"/>
          </p:cNvSpPr>
          <p:nvPr/>
        </p:nvSpPr>
        <p:spPr>
          <a:xfrm>
            <a:off x="7924800" y="6416675"/>
            <a:ext cx="762000" cy="365125"/>
          </a:xfrm>
          <a:prstGeom prst="rect">
            <a:avLst/>
          </a:prstGeom>
          <a:noFill/>
        </p:spPr>
        <p:txBody>
          <a:bodyPr lIns="0" rIns="0" anchor="b"/>
          <a:lstStyle/>
          <a:p>
            <a:pPr algn="r"/>
            <a:endParaRPr lang="hu-HU" sz="1200">
              <a:solidFill>
                <a:srgbClr val="BCBCBC"/>
              </a:solidFill>
            </a:endParaRPr>
          </a:p>
        </p:txBody>
      </p:sp>
      <p:sp>
        <p:nvSpPr>
          <p:cNvPr id="16" name="Ötszög 15"/>
          <p:cNvSpPr>
            <a:spLocks noChangeArrowheads="1"/>
          </p:cNvSpPr>
          <p:nvPr/>
        </p:nvSpPr>
        <p:spPr bwMode="auto">
          <a:xfrm>
            <a:off x="2195513" y="1052513"/>
            <a:ext cx="3786187" cy="928687"/>
          </a:xfrm>
          <a:prstGeom prst="homePlate">
            <a:avLst>
              <a:gd name="adj" fmla="val 49999"/>
            </a:avLst>
          </a:prstGeom>
          <a:noFill/>
          <a:ln w="25400" algn="ctr">
            <a:noFill/>
            <a:miter lim="800000"/>
            <a:headEnd/>
            <a:tailEnd/>
          </a:ln>
        </p:spPr>
        <p:txBody>
          <a:bodyPr anchor="ctr"/>
          <a:lstStyle/>
          <a:p>
            <a:pPr algn="ctr"/>
            <a:r>
              <a:rPr lang="hu-HU"/>
              <a:t>Vírus-szaporítás</a:t>
            </a:r>
          </a:p>
        </p:txBody>
      </p:sp>
      <p:sp>
        <p:nvSpPr>
          <p:cNvPr id="17" name="Szövegdoboz 16"/>
          <p:cNvSpPr txBox="1">
            <a:spLocks noChangeArrowheads="1"/>
          </p:cNvSpPr>
          <p:nvPr/>
        </p:nvSpPr>
        <p:spPr bwMode="auto">
          <a:xfrm>
            <a:off x="4859338" y="2971800"/>
            <a:ext cx="3571875" cy="457200"/>
          </a:xfrm>
          <a:prstGeom prst="rect">
            <a:avLst/>
          </a:prstGeom>
          <a:noFill/>
          <a:ln w="9525">
            <a:noFill/>
            <a:miter lim="800000"/>
            <a:headEnd/>
            <a:tailEnd/>
          </a:ln>
        </p:spPr>
        <p:txBody>
          <a:bodyPr>
            <a:spAutoFit/>
          </a:bodyPr>
          <a:lstStyle/>
          <a:p>
            <a:r>
              <a:rPr lang="hu-HU" sz="2400"/>
              <a:t>Embrionált tyúktojás</a:t>
            </a:r>
          </a:p>
        </p:txBody>
      </p:sp>
      <p:sp>
        <p:nvSpPr>
          <p:cNvPr id="18" name="Szövegdoboz 17"/>
          <p:cNvSpPr txBox="1">
            <a:spLocks noChangeArrowheads="1"/>
          </p:cNvSpPr>
          <p:nvPr/>
        </p:nvSpPr>
        <p:spPr bwMode="auto">
          <a:xfrm>
            <a:off x="827088" y="2924175"/>
            <a:ext cx="3457575" cy="457200"/>
          </a:xfrm>
          <a:prstGeom prst="rect">
            <a:avLst/>
          </a:prstGeom>
          <a:noFill/>
          <a:ln w="9525">
            <a:noFill/>
            <a:miter lim="800000"/>
            <a:headEnd/>
            <a:tailEnd/>
          </a:ln>
        </p:spPr>
        <p:txBody>
          <a:bodyPr>
            <a:spAutoFit/>
          </a:bodyPr>
          <a:lstStyle/>
          <a:p>
            <a:r>
              <a:rPr lang="hu-HU" sz="2400"/>
              <a:t>Emlős sejttenyészet</a:t>
            </a:r>
          </a:p>
        </p:txBody>
      </p:sp>
      <p:cxnSp>
        <p:nvCxnSpPr>
          <p:cNvPr id="20" name="Egyenes összekötő nyíllal 19"/>
          <p:cNvCxnSpPr>
            <a:cxnSpLocks noChangeShapeType="1"/>
          </p:cNvCxnSpPr>
          <p:nvPr/>
        </p:nvCxnSpPr>
        <p:spPr bwMode="auto">
          <a:xfrm>
            <a:off x="4140200" y="1989138"/>
            <a:ext cx="863600" cy="792162"/>
          </a:xfrm>
          <a:prstGeom prst="straightConnector1">
            <a:avLst/>
          </a:prstGeom>
          <a:noFill/>
          <a:ln w="76200" algn="ctr">
            <a:solidFill>
              <a:srgbClr val="FFFF00"/>
            </a:solidFill>
            <a:round/>
            <a:headEnd/>
            <a:tailEnd type="arrow" w="med" len="med"/>
          </a:ln>
        </p:spPr>
      </p:cxnSp>
      <p:cxnSp>
        <p:nvCxnSpPr>
          <p:cNvPr id="22" name="Egyenes összekötő nyíllal 21"/>
          <p:cNvCxnSpPr>
            <a:cxnSpLocks noChangeShapeType="1"/>
          </p:cNvCxnSpPr>
          <p:nvPr/>
        </p:nvCxnSpPr>
        <p:spPr bwMode="auto">
          <a:xfrm flipH="1">
            <a:off x="2700338" y="1989138"/>
            <a:ext cx="792162" cy="863600"/>
          </a:xfrm>
          <a:prstGeom prst="straightConnector1">
            <a:avLst/>
          </a:prstGeom>
          <a:noFill/>
          <a:ln w="76200" algn="ctr">
            <a:solidFill>
              <a:srgbClr val="FFFF00"/>
            </a:solidFill>
            <a:round/>
            <a:headEnd/>
            <a:tailEnd type="arrow" w="med" len="med"/>
          </a:ln>
        </p:spPr>
      </p:cxnSp>
      <p:sp>
        <p:nvSpPr>
          <p:cNvPr id="10" name="Szövegdoboz 9"/>
          <p:cNvSpPr txBox="1">
            <a:spLocks noChangeArrowheads="1"/>
          </p:cNvSpPr>
          <p:nvPr/>
        </p:nvSpPr>
        <p:spPr bwMode="auto">
          <a:xfrm>
            <a:off x="4930775" y="3567113"/>
            <a:ext cx="3429000" cy="1465262"/>
          </a:xfrm>
          <a:prstGeom prst="rect">
            <a:avLst/>
          </a:prstGeom>
          <a:noFill/>
          <a:ln w="9525">
            <a:noFill/>
            <a:miter lim="800000"/>
            <a:headEnd/>
            <a:tailEnd/>
          </a:ln>
        </p:spPr>
        <p:txBody>
          <a:bodyPr>
            <a:spAutoFit/>
          </a:bodyPr>
          <a:lstStyle/>
          <a:p>
            <a:r>
              <a:rPr lang="hu-HU" sz="1800"/>
              <a:t>(90 %)  (csirkeembrió)</a:t>
            </a:r>
          </a:p>
          <a:p>
            <a:endParaRPr lang="hu-HU" sz="1800"/>
          </a:p>
          <a:p>
            <a:r>
              <a:rPr lang="hu-HU" sz="1800"/>
              <a:t>(pl. Fluval AB, Fluval P, Fluarix)</a:t>
            </a:r>
          </a:p>
          <a:p>
            <a:endParaRPr lang="hu-HU" sz="1800"/>
          </a:p>
        </p:txBody>
      </p:sp>
      <p:sp>
        <p:nvSpPr>
          <p:cNvPr id="11" name="Szövegdoboz 10"/>
          <p:cNvSpPr txBox="1">
            <a:spLocks noChangeArrowheads="1"/>
          </p:cNvSpPr>
          <p:nvPr/>
        </p:nvSpPr>
        <p:spPr bwMode="auto">
          <a:xfrm>
            <a:off x="898525" y="3495675"/>
            <a:ext cx="3429000" cy="366713"/>
          </a:xfrm>
          <a:prstGeom prst="rect">
            <a:avLst/>
          </a:prstGeom>
          <a:noFill/>
          <a:ln w="9525">
            <a:noFill/>
            <a:miter lim="800000"/>
            <a:headEnd/>
            <a:tailEnd/>
          </a:ln>
        </p:spPr>
        <p:txBody>
          <a:bodyPr>
            <a:spAutoFit/>
          </a:bodyPr>
          <a:lstStyle/>
          <a:p>
            <a:r>
              <a:rPr lang="hu-HU" sz="1800"/>
              <a:t>(Majomvese daganat)</a:t>
            </a:r>
          </a:p>
        </p:txBody>
      </p:sp>
      <p:sp>
        <p:nvSpPr>
          <p:cNvPr id="441355" name="Text Box 11"/>
          <p:cNvSpPr txBox="1">
            <a:spLocks noChangeArrowheads="1"/>
          </p:cNvSpPr>
          <p:nvPr/>
        </p:nvSpPr>
        <p:spPr bwMode="auto">
          <a:xfrm>
            <a:off x="684213" y="333375"/>
            <a:ext cx="7704137" cy="457200"/>
          </a:xfrm>
          <a:prstGeom prst="rect">
            <a:avLst/>
          </a:prstGeom>
          <a:noFill/>
          <a:ln w="9525">
            <a:noFill/>
            <a:miter lim="800000"/>
            <a:headEnd/>
            <a:tailEnd/>
          </a:ln>
          <a:effectLst/>
        </p:spPr>
        <p:txBody>
          <a:bodyPr>
            <a:spAutoFit/>
          </a:bodyPr>
          <a:lstStyle/>
          <a:p>
            <a:pPr>
              <a:spcBef>
                <a:spcPct val="50000"/>
              </a:spcBef>
            </a:pPr>
            <a:r>
              <a:rPr lang="hu-HU" sz="2400" u="sng"/>
              <a:t>Teljes élő attenuált vakcina előállítás: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Dia számának helye 3"/>
          <p:cNvSpPr>
            <a:spLocks noGrp="1"/>
          </p:cNvSpPr>
          <p:nvPr>
            <p:ph type="sldNum" sz="quarter" idx="12"/>
          </p:nvPr>
        </p:nvSpPr>
        <p:spPr/>
        <p:txBody>
          <a:bodyPr/>
          <a:lstStyle/>
          <a:p>
            <a:fld id="{F3CC87EF-804D-41C2-AE6A-12DBD987E4DD}" type="slidenum">
              <a:rPr lang="hu-HU"/>
              <a:pPr/>
              <a:t>18</a:t>
            </a:fld>
            <a:endParaRPr lang="hu-HU"/>
          </a:p>
        </p:txBody>
      </p:sp>
      <p:pic>
        <p:nvPicPr>
          <p:cNvPr id="116738" name="Picture 2" descr="CH14F24"/>
          <p:cNvPicPr>
            <a:picLocks noChangeAspect="1" noChangeArrowheads="1"/>
          </p:cNvPicPr>
          <p:nvPr/>
        </p:nvPicPr>
        <p:blipFill>
          <a:blip r:embed="rId3" cstate="print"/>
          <a:srcRect/>
          <a:stretch>
            <a:fillRect/>
          </a:stretch>
        </p:blipFill>
        <p:spPr bwMode="auto">
          <a:xfrm>
            <a:off x="319088" y="1989138"/>
            <a:ext cx="8596312" cy="2430462"/>
          </a:xfrm>
          <a:prstGeom prst="rect">
            <a:avLst/>
          </a:prstGeom>
          <a:noFill/>
        </p:spPr>
      </p:pic>
      <p:sp>
        <p:nvSpPr>
          <p:cNvPr id="116739" name="Text Box 3"/>
          <p:cNvSpPr txBox="1">
            <a:spLocks noChangeArrowheads="1"/>
          </p:cNvSpPr>
          <p:nvPr/>
        </p:nvSpPr>
        <p:spPr bwMode="auto">
          <a:xfrm>
            <a:off x="76200" y="1066800"/>
            <a:ext cx="9067800" cy="457200"/>
          </a:xfrm>
          <a:prstGeom prst="rect">
            <a:avLst/>
          </a:prstGeom>
          <a:noFill/>
          <a:ln w="9525">
            <a:noFill/>
            <a:miter lim="800000"/>
            <a:headEnd/>
            <a:tailEnd/>
          </a:ln>
          <a:effectLst/>
        </p:spPr>
        <p:txBody>
          <a:bodyPr>
            <a:spAutoFit/>
          </a:bodyPr>
          <a:lstStyle/>
          <a:p>
            <a:pPr>
              <a:spcBef>
                <a:spcPct val="50000"/>
              </a:spcBef>
            </a:pPr>
            <a:r>
              <a:rPr lang="hu-HU" sz="2400"/>
              <a:t>Vírusok legyengítése nem emberi sejtekben való tenyésztéssel</a:t>
            </a:r>
          </a:p>
        </p:txBody>
      </p:sp>
      <p:sp>
        <p:nvSpPr>
          <p:cNvPr id="116741" name="Text Box 5"/>
          <p:cNvSpPr txBox="1">
            <a:spLocks noChangeArrowheads="1"/>
          </p:cNvSpPr>
          <p:nvPr/>
        </p:nvSpPr>
        <p:spPr bwMode="auto">
          <a:xfrm>
            <a:off x="179388" y="4710113"/>
            <a:ext cx="8785225" cy="1917700"/>
          </a:xfrm>
          <a:prstGeom prst="rect">
            <a:avLst/>
          </a:prstGeom>
          <a:noFill/>
          <a:ln w="9525">
            <a:noFill/>
            <a:miter lim="800000"/>
            <a:headEnd/>
            <a:tailEnd/>
          </a:ln>
          <a:effectLst/>
        </p:spPr>
        <p:txBody>
          <a:bodyPr>
            <a:spAutoFit/>
          </a:bodyPr>
          <a:lstStyle/>
          <a:p>
            <a:r>
              <a:rPr lang="en-GB" sz="2400">
                <a:effectLst>
                  <a:outerShdw blurRad="38100" dist="38100" dir="2700000" algn="tl">
                    <a:srgbClr val="000000"/>
                  </a:outerShdw>
                </a:effectLst>
              </a:rPr>
              <a:t>sejttenyészetben szaporított vírus, </a:t>
            </a:r>
            <a:r>
              <a:rPr lang="hu-HU" sz="2400">
                <a:effectLst>
                  <a:outerShdw blurRad="38100" dist="38100" dir="2700000" algn="tl">
                    <a:srgbClr val="000000"/>
                  </a:outerShdw>
                </a:effectLst>
              </a:rPr>
              <a:t>humán sejttenyészetből átvive állati sejt tenyészetbe, </a:t>
            </a:r>
            <a:r>
              <a:rPr lang="en-GB" sz="2400">
                <a:effectLst>
                  <a:outerShdw blurRad="38100" dist="38100" dir="2700000" algn="tl">
                    <a:srgbClr val="000000"/>
                  </a:outerShdw>
                </a:effectLst>
              </a:rPr>
              <a:t>ahol eredetileg nem nő (</a:t>
            </a:r>
            <a:r>
              <a:rPr lang="hu-HU" sz="2400">
                <a:effectLst>
                  <a:outerShdw blurRad="38100" dist="38100" dir="2700000" algn="tl">
                    <a:srgbClr val="000000"/>
                  </a:outerShdw>
                </a:effectLst>
              </a:rPr>
              <a:t>pl. </a:t>
            </a:r>
            <a:r>
              <a:rPr lang="en-GB" sz="2400">
                <a:effectLst>
                  <a:outerShdw blurRad="38100" dist="38100" dir="2700000" algn="tl">
                    <a:srgbClr val="000000"/>
                  </a:outerShdw>
                </a:effectLst>
              </a:rPr>
              <a:t>majom</a:t>
            </a:r>
            <a:r>
              <a:rPr lang="hu-HU" sz="2400">
                <a:effectLst>
                  <a:outerShdw blurRad="38100" dist="38100" dir="2700000" algn="tl">
                    <a:srgbClr val="000000"/>
                  </a:outerShdw>
                </a:effectLst>
              </a:rPr>
              <a:t>sejtek</a:t>
            </a:r>
            <a:r>
              <a:rPr lang="en-GB" sz="2400">
                <a:effectLst>
                  <a:outerShdw blurRad="38100" dist="38100" dir="2700000" algn="tl">
                    <a:srgbClr val="000000"/>
                  </a:outerShdw>
                </a:effectLst>
              </a:rPr>
              <a:t>)</a:t>
            </a:r>
          </a:p>
          <a:p>
            <a:r>
              <a:rPr lang="en-GB" sz="2400">
                <a:effectLst>
                  <a:outerShdw blurRad="38100" dist="38100" dir="2700000" algn="tl">
                    <a:srgbClr val="000000"/>
                  </a:outerShdw>
                </a:effectLst>
                <a:sym typeface="Wingdings" pitchFamily="2" charset="2"/>
              </a:rPr>
              <a:t></a:t>
            </a:r>
            <a:r>
              <a:rPr lang="en-GB" sz="2400">
                <a:effectLst>
                  <a:outerShdw blurRad="38100" dist="38100" dir="2700000" algn="tl">
                    <a:srgbClr val="000000"/>
                  </a:outerShdw>
                </a:effectLst>
              </a:rPr>
              <a:t>  mutációk  </a:t>
            </a:r>
            <a:r>
              <a:rPr lang="en-GB" sz="2400">
                <a:effectLst>
                  <a:outerShdw blurRad="38100" dist="38100" dir="2700000" algn="tl">
                    <a:srgbClr val="000000"/>
                  </a:outerShdw>
                </a:effectLst>
                <a:sym typeface="Wingdings" pitchFamily="2" charset="2"/>
              </a:rPr>
              <a:t></a:t>
            </a:r>
            <a:r>
              <a:rPr lang="en-GB" sz="2400">
                <a:effectLst>
                  <a:outerShdw blurRad="38100" dist="38100" dir="2700000" algn="tl">
                    <a:srgbClr val="000000"/>
                  </a:outerShdw>
                </a:effectLst>
              </a:rPr>
              <a:t>   vírus szaporodása </a:t>
            </a:r>
            <a:r>
              <a:rPr lang="en-GB" sz="2400">
                <a:effectLst>
                  <a:outerShdw blurRad="38100" dist="38100" dir="2700000" algn="tl">
                    <a:srgbClr val="000000"/>
                  </a:outerShdw>
                </a:effectLst>
                <a:sym typeface="Wingdings" pitchFamily="2" charset="2"/>
              </a:rPr>
              <a:t></a:t>
            </a:r>
            <a:r>
              <a:rPr lang="en-GB" sz="2400">
                <a:effectLst>
                  <a:outerShdw blurRad="38100" dist="38100" dir="2700000" algn="tl">
                    <a:srgbClr val="000000"/>
                  </a:outerShdw>
                </a:effectLst>
              </a:rPr>
              <a:t> emberi sejtekben nem szaporodik </a:t>
            </a:r>
            <a:r>
              <a:rPr lang="en-GB" sz="2400">
                <a:effectLst>
                  <a:outerShdw blurRad="38100" dist="38100" dir="2700000" algn="tl">
                    <a:srgbClr val="000000"/>
                  </a:outerShdw>
                </a:effectLst>
                <a:sym typeface="Wingdings" pitchFamily="2" charset="2"/>
              </a:rPr>
              <a:t></a:t>
            </a:r>
            <a:r>
              <a:rPr lang="en-GB" sz="2400">
                <a:effectLst>
                  <a:outerShdw blurRad="38100" dist="38100" dir="2700000" algn="tl">
                    <a:srgbClr val="000000"/>
                  </a:outerShdw>
                </a:effectLst>
              </a:rPr>
              <a:t> oltóanyag</a:t>
            </a:r>
            <a:endParaRPr lang="hu-HU" sz="24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p:cNvSpPr>
            <a:spLocks noGrp="1"/>
          </p:cNvSpPr>
          <p:nvPr>
            <p:ph type="sldNum" sz="quarter" idx="12"/>
          </p:nvPr>
        </p:nvSpPr>
        <p:spPr/>
        <p:txBody>
          <a:bodyPr/>
          <a:lstStyle/>
          <a:p>
            <a:fld id="{41946753-842F-4361-A3DB-03B47967256F}" type="slidenum">
              <a:rPr lang="hu-HU"/>
              <a:pPr/>
              <a:t>19</a:t>
            </a:fld>
            <a:endParaRPr lang="hu-HU"/>
          </a:p>
        </p:txBody>
      </p:sp>
      <p:pic>
        <p:nvPicPr>
          <p:cNvPr id="117762" name="Picture 2" descr="CH14F25"/>
          <p:cNvPicPr>
            <a:picLocks noChangeAspect="1" noChangeArrowheads="1"/>
          </p:cNvPicPr>
          <p:nvPr/>
        </p:nvPicPr>
        <p:blipFill>
          <a:blip r:embed="rId3" cstate="print"/>
          <a:srcRect/>
          <a:stretch>
            <a:fillRect/>
          </a:stretch>
        </p:blipFill>
        <p:spPr bwMode="auto">
          <a:xfrm>
            <a:off x="600075" y="71438"/>
            <a:ext cx="2809875" cy="6710362"/>
          </a:xfrm>
          <a:prstGeom prst="rect">
            <a:avLst/>
          </a:prstGeom>
          <a:noFill/>
        </p:spPr>
      </p:pic>
      <p:sp>
        <p:nvSpPr>
          <p:cNvPr id="117763" name="Rectangle 3"/>
          <p:cNvSpPr>
            <a:spLocks noChangeArrowheads="1"/>
          </p:cNvSpPr>
          <p:nvPr/>
        </p:nvSpPr>
        <p:spPr bwMode="auto">
          <a:xfrm>
            <a:off x="0" y="452438"/>
            <a:ext cx="9144000" cy="1187450"/>
          </a:xfrm>
          <a:prstGeom prst="rect">
            <a:avLst/>
          </a:prstGeom>
          <a:noFill/>
          <a:ln w="9525">
            <a:noFill/>
            <a:miter lim="800000"/>
            <a:headEnd/>
            <a:tailEnd/>
          </a:ln>
          <a:effectLst/>
        </p:spPr>
        <p:txBody>
          <a:bodyPr/>
          <a:lstStyle/>
          <a:p>
            <a:r>
              <a:rPr lang="hu-HU" sz="2400">
                <a:latin typeface="Times New Roman" pitchFamily="18" charset="0"/>
              </a:rPr>
              <a:t/>
            </a:r>
            <a:br>
              <a:rPr lang="hu-HU" sz="2400">
                <a:latin typeface="Times New Roman" pitchFamily="18" charset="0"/>
              </a:rPr>
            </a:br>
            <a:r>
              <a:rPr lang="hu-HU" sz="2400">
                <a:latin typeface="Times New Roman" pitchFamily="18" charset="0"/>
              </a:rPr>
              <a:t/>
            </a:r>
            <a:br>
              <a:rPr lang="hu-HU" sz="2400">
                <a:latin typeface="Times New Roman" pitchFamily="18" charset="0"/>
              </a:rPr>
            </a:br>
            <a:endParaRPr lang="hu-HU" sz="2400">
              <a:latin typeface="Times New Roman" pitchFamily="18" charset="0"/>
            </a:endParaRPr>
          </a:p>
        </p:txBody>
      </p:sp>
      <p:sp>
        <p:nvSpPr>
          <p:cNvPr id="117764" name="Text Box 4"/>
          <p:cNvSpPr txBox="1">
            <a:spLocks noChangeArrowheads="1"/>
          </p:cNvSpPr>
          <p:nvPr/>
        </p:nvSpPr>
        <p:spPr bwMode="auto">
          <a:xfrm>
            <a:off x="3708400" y="1341438"/>
            <a:ext cx="5111750" cy="5846762"/>
          </a:xfrm>
          <a:prstGeom prst="rect">
            <a:avLst/>
          </a:prstGeom>
          <a:noFill/>
          <a:ln w="9525">
            <a:noFill/>
            <a:miter lim="800000"/>
            <a:headEnd/>
            <a:tailEnd/>
          </a:ln>
          <a:effectLst/>
        </p:spPr>
        <p:txBody>
          <a:bodyPr>
            <a:spAutoFit/>
          </a:bodyPr>
          <a:lstStyle/>
          <a:p>
            <a:pPr>
              <a:spcBef>
                <a:spcPct val="50000"/>
              </a:spcBef>
            </a:pPr>
            <a:r>
              <a:rPr lang="hu-HU" sz="2400"/>
              <a:t>Patogén vírus</a:t>
            </a:r>
          </a:p>
          <a:p>
            <a:pPr>
              <a:spcBef>
                <a:spcPct val="50000"/>
              </a:spcBef>
            </a:pPr>
            <a:endParaRPr lang="hu-HU" sz="2400"/>
          </a:p>
          <a:p>
            <a:pPr>
              <a:spcBef>
                <a:spcPct val="50000"/>
              </a:spcBef>
            </a:pPr>
            <a:endParaRPr lang="hu-HU" sz="2400"/>
          </a:p>
          <a:p>
            <a:pPr>
              <a:spcBef>
                <a:spcPct val="50000"/>
              </a:spcBef>
            </a:pPr>
            <a:r>
              <a:rPr lang="hu-HU" sz="2400"/>
              <a:t>Virulencia gén izolálása</a:t>
            </a:r>
          </a:p>
          <a:p>
            <a:pPr>
              <a:spcBef>
                <a:spcPct val="50000"/>
              </a:spcBef>
            </a:pPr>
            <a:endParaRPr lang="hu-HU" sz="2400"/>
          </a:p>
          <a:p>
            <a:r>
              <a:rPr lang="hu-HU" sz="2400">
                <a:effectLst>
                  <a:outerShdw blurRad="38100" dist="38100" dir="2700000" algn="tl">
                    <a:srgbClr val="000000"/>
                  </a:outerShdw>
                </a:effectLst>
              </a:rPr>
              <a:t>In vitro </a:t>
            </a:r>
            <a:r>
              <a:rPr lang="en-GB" sz="2400">
                <a:effectLst>
                  <a:outerShdw blurRad="38100" dist="38100" dir="2700000" algn="tl">
                    <a:srgbClr val="000000"/>
                  </a:outerShdw>
                </a:effectLst>
              </a:rPr>
              <a:t>tervezett mutagenezis:</a:t>
            </a:r>
            <a:r>
              <a:rPr lang="hu-HU" sz="2400">
                <a:effectLst>
                  <a:outerShdw blurRad="38100" dist="38100" dir="2700000" algn="tl">
                    <a:srgbClr val="000000"/>
                  </a:outerShdw>
                </a:effectLst>
              </a:rPr>
              <a:t> </a:t>
            </a:r>
            <a:r>
              <a:rPr lang="hu-HU" sz="2400"/>
              <a:t>Virulencia gén mutációja vagy eltávolítása</a:t>
            </a:r>
            <a:endParaRPr lang="en-GB" sz="2400">
              <a:effectLst>
                <a:outerShdw blurRad="38100" dist="38100" dir="2700000" algn="tl">
                  <a:srgbClr val="000000"/>
                </a:outerShdw>
              </a:effectLst>
            </a:endParaRPr>
          </a:p>
          <a:p>
            <a:r>
              <a:rPr lang="en-GB">
                <a:effectLst>
                  <a:outerShdw blurRad="38100" dist="38100" dir="2700000" algn="tl">
                    <a:srgbClr val="000000"/>
                  </a:outerShdw>
                </a:effectLst>
              </a:rPr>
              <a:t>	</a:t>
            </a:r>
            <a:endParaRPr lang="hu-HU" sz="2400"/>
          </a:p>
          <a:p>
            <a:pPr>
              <a:spcBef>
                <a:spcPct val="50000"/>
              </a:spcBef>
            </a:pPr>
            <a:r>
              <a:rPr lang="hu-HU" sz="2000"/>
              <a:t>pl. influenza- évente más - antigén shift </a:t>
            </a:r>
          </a:p>
          <a:p>
            <a:pPr>
              <a:spcBef>
                <a:spcPct val="50000"/>
              </a:spcBef>
            </a:pPr>
            <a:r>
              <a:rPr lang="hu-HU" sz="2000"/>
              <a:t>(influenza vakcinát tyúktojásban növesztik)</a:t>
            </a:r>
          </a:p>
          <a:p>
            <a:pPr>
              <a:spcBef>
                <a:spcPct val="50000"/>
              </a:spcBef>
            </a:pPr>
            <a:r>
              <a:rPr lang="hu-HU" sz="2000"/>
              <a:t>	</a:t>
            </a:r>
            <a:endParaRPr lang="hu-HU" sz="2400"/>
          </a:p>
        </p:txBody>
      </p:sp>
      <p:sp>
        <p:nvSpPr>
          <p:cNvPr id="117765" name="Text Box 5"/>
          <p:cNvSpPr txBox="1">
            <a:spLocks noChangeArrowheads="1"/>
          </p:cNvSpPr>
          <p:nvPr/>
        </p:nvSpPr>
        <p:spPr bwMode="auto">
          <a:xfrm>
            <a:off x="3851275" y="188913"/>
            <a:ext cx="4681538" cy="822325"/>
          </a:xfrm>
          <a:prstGeom prst="rect">
            <a:avLst/>
          </a:prstGeom>
          <a:noFill/>
          <a:ln w="9525">
            <a:noFill/>
            <a:miter lim="800000"/>
            <a:headEnd/>
            <a:tailEnd/>
          </a:ln>
          <a:effectLst/>
        </p:spPr>
        <p:txBody>
          <a:bodyPr>
            <a:spAutoFit/>
          </a:bodyPr>
          <a:lstStyle/>
          <a:p>
            <a:pPr>
              <a:spcBef>
                <a:spcPct val="50000"/>
              </a:spcBef>
            </a:pPr>
            <a:r>
              <a:rPr lang="hu-HU" sz="2400" u="sng"/>
              <a:t>Teljes inaktivált, nem patogén mutánsok kifejlesztése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a számának helye 3"/>
          <p:cNvSpPr>
            <a:spLocks noGrp="1"/>
          </p:cNvSpPr>
          <p:nvPr>
            <p:ph type="sldNum" sz="quarter" idx="12"/>
          </p:nvPr>
        </p:nvSpPr>
        <p:spPr/>
        <p:txBody>
          <a:bodyPr/>
          <a:lstStyle/>
          <a:p>
            <a:fld id="{F7A3BAA1-2C42-477B-93DB-E13D54925F82}" type="slidenum">
              <a:rPr lang="hu-HU"/>
              <a:pPr/>
              <a:t>2</a:t>
            </a:fld>
            <a:endParaRPr lang="hu-HU"/>
          </a:p>
        </p:txBody>
      </p:sp>
      <p:sp>
        <p:nvSpPr>
          <p:cNvPr id="17410" name="Text Box 2"/>
          <p:cNvSpPr txBox="1">
            <a:spLocks noChangeArrowheads="1"/>
          </p:cNvSpPr>
          <p:nvPr/>
        </p:nvSpPr>
        <p:spPr bwMode="auto">
          <a:xfrm>
            <a:off x="395288" y="198438"/>
            <a:ext cx="8497887" cy="762000"/>
          </a:xfrm>
          <a:prstGeom prst="rect">
            <a:avLst/>
          </a:prstGeom>
          <a:noFill/>
          <a:ln w="9525">
            <a:noFill/>
            <a:miter lim="800000"/>
            <a:headEnd/>
            <a:tailEnd/>
          </a:ln>
          <a:effectLst/>
        </p:spPr>
        <p:txBody>
          <a:bodyPr>
            <a:spAutoFit/>
          </a:bodyPr>
          <a:lstStyle/>
          <a:p>
            <a:pPr algn="ctr"/>
            <a:r>
              <a:rPr lang="hu-HU" sz="2400" b="1"/>
              <a:t>Immunterápiás eljárások </a:t>
            </a:r>
          </a:p>
          <a:p>
            <a:pPr algn="ctr"/>
            <a:r>
              <a:rPr lang="hu-HU" sz="2000"/>
              <a:t>az immunrendszer működésének módosítása</a:t>
            </a:r>
          </a:p>
        </p:txBody>
      </p:sp>
      <p:grpSp>
        <p:nvGrpSpPr>
          <p:cNvPr id="17411" name="Group 3"/>
          <p:cNvGrpSpPr>
            <a:grpSpLocks/>
          </p:cNvGrpSpPr>
          <p:nvPr/>
        </p:nvGrpSpPr>
        <p:grpSpPr bwMode="auto">
          <a:xfrm>
            <a:off x="250825" y="1416050"/>
            <a:ext cx="8475663" cy="703263"/>
            <a:chOff x="192" y="914"/>
            <a:chExt cx="5339" cy="443"/>
          </a:xfrm>
        </p:grpSpPr>
        <p:sp>
          <p:nvSpPr>
            <p:cNvPr id="17412" name="Text Box 4"/>
            <p:cNvSpPr txBox="1">
              <a:spLocks noChangeArrowheads="1"/>
            </p:cNvSpPr>
            <p:nvPr/>
          </p:nvSpPr>
          <p:spPr bwMode="auto">
            <a:xfrm>
              <a:off x="2592" y="915"/>
              <a:ext cx="2939" cy="442"/>
            </a:xfrm>
            <a:prstGeom prst="rect">
              <a:avLst/>
            </a:prstGeom>
            <a:noFill/>
            <a:ln w="9525">
              <a:noFill/>
              <a:miter lim="800000"/>
              <a:headEnd/>
              <a:tailEnd/>
            </a:ln>
            <a:effectLst/>
          </p:spPr>
          <p:txBody>
            <a:bodyPr wrap="none">
              <a:spAutoFit/>
            </a:bodyPr>
            <a:lstStyle/>
            <a:p>
              <a:r>
                <a:rPr lang="hu-HU" sz="2000"/>
                <a:t>-tumorsejtek elleni válasz elősegítése</a:t>
              </a:r>
            </a:p>
            <a:p>
              <a:r>
                <a:rPr lang="hu-HU" sz="2000"/>
                <a:t>-kórokozók elleni válasz elősegítése</a:t>
              </a:r>
            </a:p>
          </p:txBody>
        </p:sp>
        <p:sp>
          <p:nvSpPr>
            <p:cNvPr id="17413" name="Text Box 5"/>
            <p:cNvSpPr txBox="1">
              <a:spLocks noChangeArrowheads="1"/>
            </p:cNvSpPr>
            <p:nvPr/>
          </p:nvSpPr>
          <p:spPr bwMode="auto">
            <a:xfrm>
              <a:off x="192" y="914"/>
              <a:ext cx="1367" cy="250"/>
            </a:xfrm>
            <a:prstGeom prst="rect">
              <a:avLst/>
            </a:prstGeom>
            <a:noFill/>
            <a:ln w="9525">
              <a:noFill/>
              <a:miter lim="800000"/>
              <a:headEnd/>
              <a:tailEnd/>
            </a:ln>
            <a:effectLst/>
          </p:spPr>
          <p:txBody>
            <a:bodyPr wrap="none">
              <a:spAutoFit/>
            </a:bodyPr>
            <a:lstStyle/>
            <a:p>
              <a:r>
                <a:rPr lang="hu-HU" sz="2000" b="1"/>
                <a:t>Immunstimuláció</a:t>
              </a:r>
            </a:p>
          </p:txBody>
        </p:sp>
        <p:sp>
          <p:nvSpPr>
            <p:cNvPr id="17414" name="Line 6"/>
            <p:cNvSpPr>
              <a:spLocks noChangeShapeType="1"/>
            </p:cNvSpPr>
            <p:nvPr/>
          </p:nvSpPr>
          <p:spPr bwMode="auto">
            <a:xfrm>
              <a:off x="1536" y="1056"/>
              <a:ext cx="912" cy="0"/>
            </a:xfrm>
            <a:prstGeom prst="line">
              <a:avLst/>
            </a:prstGeom>
            <a:noFill/>
            <a:ln w="9525">
              <a:solidFill>
                <a:srgbClr val="FFFF00"/>
              </a:solidFill>
              <a:round/>
              <a:headEnd/>
              <a:tailEnd type="triangle" w="med" len="med"/>
            </a:ln>
            <a:effectLst/>
          </p:spPr>
          <p:txBody>
            <a:bodyPr/>
            <a:lstStyle/>
            <a:p>
              <a:endParaRPr lang="hu-HU"/>
            </a:p>
          </p:txBody>
        </p:sp>
      </p:grpSp>
      <p:sp>
        <p:nvSpPr>
          <p:cNvPr id="17415" name="Text Box 7"/>
          <p:cNvSpPr txBox="1">
            <a:spLocks noChangeArrowheads="1"/>
          </p:cNvSpPr>
          <p:nvPr/>
        </p:nvSpPr>
        <p:spPr bwMode="auto">
          <a:xfrm>
            <a:off x="250825" y="2568575"/>
            <a:ext cx="2498725" cy="396875"/>
          </a:xfrm>
          <a:prstGeom prst="rect">
            <a:avLst/>
          </a:prstGeom>
          <a:noFill/>
          <a:ln w="9525">
            <a:noFill/>
            <a:miter lim="800000"/>
            <a:headEnd/>
            <a:tailEnd/>
          </a:ln>
          <a:effectLst/>
        </p:spPr>
        <p:txBody>
          <a:bodyPr wrap="none">
            <a:spAutoFit/>
          </a:bodyPr>
          <a:lstStyle/>
          <a:p>
            <a:r>
              <a:rPr lang="hu-HU" sz="2000" b="1"/>
              <a:t>Immunszuppresszió</a:t>
            </a:r>
          </a:p>
        </p:txBody>
      </p:sp>
      <p:sp>
        <p:nvSpPr>
          <p:cNvPr id="17416" name="Line 8"/>
          <p:cNvSpPr>
            <a:spLocks noChangeShapeType="1"/>
          </p:cNvSpPr>
          <p:nvPr/>
        </p:nvSpPr>
        <p:spPr bwMode="auto">
          <a:xfrm>
            <a:off x="2987675" y="2773363"/>
            <a:ext cx="914400" cy="0"/>
          </a:xfrm>
          <a:prstGeom prst="line">
            <a:avLst/>
          </a:prstGeom>
          <a:noFill/>
          <a:ln w="9525">
            <a:solidFill>
              <a:srgbClr val="FFFF00"/>
            </a:solidFill>
            <a:round/>
            <a:headEnd/>
            <a:tailEnd type="triangle" w="med" len="med"/>
          </a:ln>
          <a:effectLst/>
        </p:spPr>
        <p:txBody>
          <a:bodyPr/>
          <a:lstStyle/>
          <a:p>
            <a:endParaRPr lang="hu-HU"/>
          </a:p>
        </p:txBody>
      </p:sp>
      <p:sp>
        <p:nvSpPr>
          <p:cNvPr id="17417" name="Rectangle 9"/>
          <p:cNvSpPr>
            <a:spLocks noChangeArrowheads="1"/>
          </p:cNvSpPr>
          <p:nvPr/>
        </p:nvSpPr>
        <p:spPr bwMode="auto">
          <a:xfrm>
            <a:off x="4067175" y="2547938"/>
            <a:ext cx="4956175" cy="1311275"/>
          </a:xfrm>
          <a:prstGeom prst="rect">
            <a:avLst/>
          </a:prstGeom>
          <a:noFill/>
          <a:ln w="9525">
            <a:noFill/>
            <a:miter lim="800000"/>
            <a:headEnd/>
            <a:tailEnd/>
          </a:ln>
          <a:effectLst/>
        </p:spPr>
        <p:txBody>
          <a:bodyPr wrap="none">
            <a:spAutoFit/>
          </a:bodyPr>
          <a:lstStyle/>
          <a:p>
            <a:r>
              <a:rPr lang="hu-HU" sz="2000"/>
              <a:t>-autoimmun folyamatok gátlása</a:t>
            </a:r>
          </a:p>
          <a:p>
            <a:r>
              <a:rPr lang="hu-HU" sz="2000"/>
              <a:t>-allergiás folyamatok gátlása</a:t>
            </a:r>
          </a:p>
          <a:p>
            <a:r>
              <a:rPr lang="hu-HU" sz="2000"/>
              <a:t>-transzplantációs tolerancia létrehozása</a:t>
            </a:r>
          </a:p>
          <a:p>
            <a:endParaRPr lang="hu-HU" sz="2000"/>
          </a:p>
        </p:txBody>
      </p:sp>
      <p:sp>
        <p:nvSpPr>
          <p:cNvPr id="17418" name="Rectangle 10"/>
          <p:cNvSpPr>
            <a:spLocks noChangeArrowheads="1"/>
          </p:cNvSpPr>
          <p:nvPr/>
        </p:nvSpPr>
        <p:spPr bwMode="auto">
          <a:xfrm>
            <a:off x="185738" y="4292600"/>
            <a:ext cx="2138362" cy="396875"/>
          </a:xfrm>
          <a:prstGeom prst="rect">
            <a:avLst/>
          </a:prstGeom>
          <a:noFill/>
          <a:ln w="9525">
            <a:noFill/>
            <a:miter lim="800000"/>
            <a:headEnd/>
            <a:tailEnd/>
          </a:ln>
          <a:effectLst/>
        </p:spPr>
        <p:txBody>
          <a:bodyPr wrap="none">
            <a:spAutoFit/>
          </a:bodyPr>
          <a:lstStyle/>
          <a:p>
            <a:r>
              <a:rPr lang="hu-HU" sz="2000" b="1"/>
              <a:t>Immunmoduláció</a:t>
            </a:r>
          </a:p>
        </p:txBody>
      </p:sp>
      <p:sp>
        <p:nvSpPr>
          <p:cNvPr id="17419" name="Line 11"/>
          <p:cNvSpPr>
            <a:spLocks noChangeShapeType="1"/>
          </p:cNvSpPr>
          <p:nvPr/>
        </p:nvSpPr>
        <p:spPr bwMode="auto">
          <a:xfrm>
            <a:off x="2479675" y="4518025"/>
            <a:ext cx="1049338" cy="1588"/>
          </a:xfrm>
          <a:prstGeom prst="line">
            <a:avLst/>
          </a:prstGeom>
          <a:noFill/>
          <a:ln w="9525">
            <a:solidFill>
              <a:srgbClr val="FFFF00"/>
            </a:solidFill>
            <a:round/>
            <a:headEnd/>
            <a:tailEnd type="triangle" w="med" len="med"/>
          </a:ln>
          <a:effectLst/>
        </p:spPr>
        <p:txBody>
          <a:bodyPr/>
          <a:lstStyle/>
          <a:p>
            <a:endParaRPr lang="hu-HU"/>
          </a:p>
        </p:txBody>
      </p:sp>
      <p:sp>
        <p:nvSpPr>
          <p:cNvPr id="17420" name="Text Box 12"/>
          <p:cNvSpPr txBox="1">
            <a:spLocks noChangeArrowheads="1"/>
          </p:cNvSpPr>
          <p:nvPr/>
        </p:nvSpPr>
        <p:spPr bwMode="auto">
          <a:xfrm>
            <a:off x="3748088" y="4383088"/>
            <a:ext cx="5432425" cy="1311275"/>
          </a:xfrm>
          <a:prstGeom prst="rect">
            <a:avLst/>
          </a:prstGeom>
          <a:noFill/>
          <a:ln w="9525">
            <a:noFill/>
            <a:miter lim="800000"/>
            <a:headEnd/>
            <a:tailEnd/>
          </a:ln>
          <a:effectLst/>
        </p:spPr>
        <p:txBody>
          <a:bodyPr wrap="none">
            <a:spAutoFit/>
          </a:bodyPr>
          <a:lstStyle/>
          <a:p>
            <a:r>
              <a:rPr lang="hu-HU" sz="2000"/>
              <a:t>-a TH1 / TH2 egyensúly eltolása autoimmun </a:t>
            </a:r>
          </a:p>
          <a:p>
            <a:r>
              <a:rPr lang="hu-HU" sz="2000"/>
              <a:t>vagy allergiás kórképekben</a:t>
            </a:r>
          </a:p>
          <a:p>
            <a:r>
              <a:rPr lang="hu-HU" sz="2000"/>
              <a:t>-az ellenanyagválasz izotípus megoszlásának </a:t>
            </a:r>
          </a:p>
          <a:p>
            <a:r>
              <a:rPr lang="hu-HU" sz="2000"/>
              <a:t>megváltoztatása allergiás kórképekben</a:t>
            </a:r>
          </a:p>
        </p:txBody>
      </p:sp>
      <p:sp>
        <p:nvSpPr>
          <p:cNvPr id="17422" name="Rectangle 14"/>
          <p:cNvSpPr>
            <a:spLocks noChangeArrowheads="1"/>
          </p:cNvSpPr>
          <p:nvPr/>
        </p:nvSpPr>
        <p:spPr bwMode="auto">
          <a:xfrm>
            <a:off x="250825" y="1057275"/>
            <a:ext cx="4670425" cy="366713"/>
          </a:xfrm>
          <a:prstGeom prst="rect">
            <a:avLst/>
          </a:prstGeom>
          <a:noFill/>
          <a:ln w="9525">
            <a:noFill/>
            <a:miter lim="800000"/>
            <a:headEnd/>
            <a:tailEnd/>
          </a:ln>
          <a:effectLst/>
        </p:spPr>
        <p:txBody>
          <a:bodyPr wrap="none">
            <a:spAutoFit/>
          </a:bodyPr>
          <a:lstStyle/>
          <a:p>
            <a:r>
              <a:rPr lang="hu-HU" sz="1800"/>
              <a:t>Antigén specifikus/ nem antigénspecifikus</a:t>
            </a:r>
          </a:p>
        </p:txBody>
      </p:sp>
      <p:sp>
        <p:nvSpPr>
          <p:cNvPr id="17423" name="Rectangle 15"/>
          <p:cNvSpPr>
            <a:spLocks noChangeArrowheads="1"/>
          </p:cNvSpPr>
          <p:nvPr/>
        </p:nvSpPr>
        <p:spPr bwMode="auto">
          <a:xfrm>
            <a:off x="0" y="1412875"/>
            <a:ext cx="9144000" cy="1008063"/>
          </a:xfrm>
          <a:prstGeom prst="rect">
            <a:avLst/>
          </a:prstGeom>
          <a:noFill/>
          <a:ln w="76200">
            <a:solidFill>
              <a:srgbClr val="FFFF00"/>
            </a:solidFill>
            <a:miter lim="800000"/>
            <a:headEnd/>
            <a:tailEnd/>
          </a:ln>
          <a:effectLst/>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animBg="1"/>
      <p:bldP spid="17417" grpId="0" autoUpdateAnimBg="0"/>
      <p:bldP spid="17418" grpId="0" autoUpdateAnimBg="0"/>
      <p:bldP spid="17419" grpId="0" animBg="1"/>
      <p:bldP spid="17420" grpId="0" autoUpdateAnimBg="0"/>
      <p:bldP spid="174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Dia számának helye 1"/>
          <p:cNvSpPr>
            <a:spLocks noGrp="1"/>
          </p:cNvSpPr>
          <p:nvPr>
            <p:ph type="sldNum" sz="quarter" idx="10"/>
          </p:nvPr>
        </p:nvSpPr>
        <p:spPr/>
        <p:txBody>
          <a:bodyPr/>
          <a:lstStyle/>
          <a:p>
            <a:pPr>
              <a:defRPr/>
            </a:pPr>
            <a:fld id="{9E9C2987-EB69-4A90-84C0-1BBDF79D8E47}" type="slidenum">
              <a:rPr lang="en-GB"/>
              <a:pPr>
                <a:defRPr/>
              </a:pPr>
              <a:t>20</a:t>
            </a:fld>
            <a:endParaRPr lang="en-GB"/>
          </a:p>
        </p:txBody>
      </p:sp>
      <p:sp>
        <p:nvSpPr>
          <p:cNvPr id="375810" name="Dia számának helye 3"/>
          <p:cNvSpPr txBox="1">
            <a:spLocks noGrp="1"/>
          </p:cNvSpPr>
          <p:nvPr/>
        </p:nvSpPr>
        <p:spPr bwMode="auto">
          <a:xfrm>
            <a:off x="8582025" y="6564313"/>
            <a:ext cx="461963" cy="284162"/>
          </a:xfrm>
          <a:prstGeom prst="rect">
            <a:avLst/>
          </a:prstGeom>
          <a:noFill/>
          <a:ln w="9525">
            <a:noFill/>
            <a:miter lim="800000"/>
            <a:headEnd/>
            <a:tailEnd/>
          </a:ln>
        </p:spPr>
        <p:txBody>
          <a:bodyPr wrap="none" lIns="0" tIns="0" rIns="0" bIns="0"/>
          <a:lstStyle/>
          <a:p>
            <a:pPr algn="r" eaLnBrk="0" hangingPunct="0"/>
            <a:fld id="{F5E7D051-C76F-4D25-B8CF-A7D387239F53}" type="slidenum">
              <a:rPr lang="en-GB" sz="1200">
                <a:solidFill>
                  <a:srgbClr val="FFFFFF"/>
                </a:solidFill>
                <a:latin typeface="Tahoma" charset="0"/>
              </a:rPr>
              <a:pPr algn="r" eaLnBrk="0" hangingPunct="0"/>
              <a:t>20</a:t>
            </a:fld>
            <a:endParaRPr lang="en-GB" sz="1200">
              <a:solidFill>
                <a:srgbClr val="FFFFFF"/>
              </a:solidFill>
              <a:latin typeface="Tahoma" charset="0"/>
            </a:endParaRPr>
          </a:p>
        </p:txBody>
      </p:sp>
      <p:sp>
        <p:nvSpPr>
          <p:cNvPr id="375811" name="Rectangle 2"/>
          <p:cNvSpPr>
            <a:spLocks noGrp="1" noChangeArrowheads="1"/>
          </p:cNvSpPr>
          <p:nvPr>
            <p:ph type="title" idx="4294967295"/>
          </p:nvPr>
        </p:nvSpPr>
        <p:spPr>
          <a:xfrm>
            <a:off x="323850" y="142875"/>
            <a:ext cx="6172200" cy="822325"/>
          </a:xfrm>
        </p:spPr>
        <p:txBody>
          <a:bodyPr/>
          <a:lstStyle/>
          <a:p>
            <a:r>
              <a:rPr lang="hu-HU"/>
              <a:t>XX. Századi pandémiás járványok</a:t>
            </a:r>
            <a:endParaRPr lang="en-GB"/>
          </a:p>
        </p:txBody>
      </p:sp>
      <p:pic>
        <p:nvPicPr>
          <p:cNvPr id="375812" name="Picture 3" descr="NIID Japan"/>
          <p:cNvPicPr>
            <a:picLocks noChangeAspect="1" noChangeArrowheads="1"/>
          </p:cNvPicPr>
          <p:nvPr/>
        </p:nvPicPr>
        <p:blipFill>
          <a:blip r:embed="rId3" cstate="print">
            <a:lum bright="12000" contrast="18000"/>
          </a:blip>
          <a:srcRect/>
          <a:stretch>
            <a:fillRect/>
          </a:stretch>
        </p:blipFill>
        <p:spPr bwMode="auto">
          <a:xfrm>
            <a:off x="6858000" y="444500"/>
            <a:ext cx="1090613" cy="458788"/>
          </a:xfrm>
          <a:prstGeom prst="rect">
            <a:avLst/>
          </a:prstGeom>
          <a:noFill/>
          <a:ln w="9525">
            <a:noFill/>
            <a:miter lim="800000"/>
            <a:headEnd/>
            <a:tailEnd/>
          </a:ln>
        </p:spPr>
      </p:pic>
      <p:grpSp>
        <p:nvGrpSpPr>
          <p:cNvPr id="2" name="Group 4"/>
          <p:cNvGrpSpPr>
            <a:grpSpLocks/>
          </p:cNvGrpSpPr>
          <p:nvPr/>
        </p:nvGrpSpPr>
        <p:grpSpPr bwMode="auto">
          <a:xfrm>
            <a:off x="0" y="4652963"/>
            <a:ext cx="9144000" cy="1658937"/>
            <a:chOff x="0" y="2931"/>
            <a:chExt cx="5760" cy="1045"/>
          </a:xfrm>
        </p:grpSpPr>
        <p:sp>
          <p:nvSpPr>
            <p:cNvPr id="375814" name="Rectangle 5"/>
            <p:cNvSpPr>
              <a:spLocks noChangeArrowheads="1"/>
            </p:cNvSpPr>
            <p:nvPr/>
          </p:nvSpPr>
          <p:spPr bwMode="auto">
            <a:xfrm>
              <a:off x="0" y="2931"/>
              <a:ext cx="5760" cy="1045"/>
            </a:xfrm>
            <a:prstGeom prst="rect">
              <a:avLst/>
            </a:prstGeom>
            <a:solidFill>
              <a:srgbClr val="808080">
                <a:alpha val="20000"/>
              </a:srgbClr>
            </a:solidFill>
            <a:ln w="9525" algn="ctr">
              <a:noFill/>
              <a:miter lim="800000"/>
              <a:headEnd/>
              <a:tailEnd/>
            </a:ln>
          </p:spPr>
          <p:txBody>
            <a:bodyPr wrap="none" lIns="0" tIns="0" rIns="0" bIns="0" anchor="ctr"/>
            <a:lstStyle/>
            <a:p>
              <a:pPr algn="ctr">
                <a:lnSpc>
                  <a:spcPct val="90000"/>
                </a:lnSpc>
              </a:pPr>
              <a:endParaRPr lang="en-US" sz="3200" b="1">
                <a:solidFill>
                  <a:srgbClr val="000000"/>
                </a:solidFill>
                <a:latin typeface="Tahoma" charset="0"/>
              </a:endParaRPr>
            </a:p>
          </p:txBody>
        </p:sp>
        <p:sp>
          <p:nvSpPr>
            <p:cNvPr id="375815" name="Rectangle 11"/>
            <p:cNvSpPr>
              <a:spLocks noChangeArrowheads="1"/>
            </p:cNvSpPr>
            <p:nvPr/>
          </p:nvSpPr>
          <p:spPr bwMode="auto">
            <a:xfrm>
              <a:off x="3281" y="3422"/>
              <a:ext cx="330" cy="246"/>
            </a:xfrm>
            <a:prstGeom prst="rect">
              <a:avLst/>
            </a:prstGeom>
            <a:noFill/>
            <a:ln w="9525">
              <a:noFill/>
              <a:miter lim="800000"/>
              <a:headEnd/>
              <a:tailEnd/>
            </a:ln>
          </p:spPr>
          <p:txBody>
            <a:bodyPr wrap="none" lIns="84795" tIns="42398" rIns="84795" bIns="42398">
              <a:spAutoFit/>
            </a:bodyPr>
            <a:lstStyle/>
            <a:p>
              <a:pPr defTabSz="841375" eaLnBrk="0" hangingPunct="0"/>
              <a:r>
                <a:rPr kumimoji="1" lang="en-US" altLang="ja-JP" sz="2000" b="1">
                  <a:solidFill>
                    <a:srgbClr val="000000"/>
                  </a:solidFill>
                  <a:latin typeface="Tahoma" charset="0"/>
                  <a:ea typeface="ＭＳ Ｐゴシック" pitchFamily="1" charset="-128"/>
                </a:rPr>
                <a:t>H7</a:t>
              </a:r>
              <a:endParaRPr kumimoji="1" lang="en-US" altLang="ja-JP" sz="2000" b="1" baseline="30000">
                <a:solidFill>
                  <a:srgbClr val="000000"/>
                </a:solidFill>
                <a:latin typeface="Tahoma" charset="0"/>
                <a:ea typeface="ＭＳ Ｐゴシック" pitchFamily="1" charset="-128"/>
              </a:endParaRPr>
            </a:p>
          </p:txBody>
        </p:sp>
        <p:sp>
          <p:nvSpPr>
            <p:cNvPr id="375816" name="Rectangle 12"/>
            <p:cNvSpPr>
              <a:spLocks noChangeArrowheads="1"/>
            </p:cNvSpPr>
            <p:nvPr/>
          </p:nvSpPr>
          <p:spPr bwMode="auto">
            <a:xfrm>
              <a:off x="4053" y="3189"/>
              <a:ext cx="281" cy="215"/>
            </a:xfrm>
            <a:prstGeom prst="rect">
              <a:avLst/>
            </a:prstGeom>
            <a:noFill/>
            <a:ln w="9525">
              <a:noFill/>
              <a:miter lim="800000"/>
              <a:headEnd/>
              <a:tailEnd/>
            </a:ln>
          </p:spPr>
          <p:txBody>
            <a:bodyPr wrap="none" lIns="0" tIns="42398" rIns="0" bIns="42398"/>
            <a:lstStyle/>
            <a:p>
              <a:pPr defTabSz="841375" eaLnBrk="0" hangingPunct="0"/>
              <a:r>
                <a:rPr kumimoji="1" lang="en-US" altLang="ja-JP" sz="2000" b="1">
                  <a:solidFill>
                    <a:srgbClr val="000000"/>
                  </a:solidFill>
                  <a:latin typeface="Tahoma" charset="0"/>
                  <a:ea typeface="ＭＳ Ｐゴシック" pitchFamily="1" charset="-128"/>
                </a:rPr>
                <a:t>H5</a:t>
              </a:r>
              <a:endParaRPr kumimoji="1" lang="en-US" altLang="ja-JP" sz="2000" b="1" baseline="30000">
                <a:solidFill>
                  <a:srgbClr val="000000"/>
                </a:solidFill>
                <a:latin typeface="Tahoma" charset="0"/>
                <a:ea typeface="ＭＳ Ｐゴシック" pitchFamily="1" charset="-128"/>
              </a:endParaRPr>
            </a:p>
          </p:txBody>
        </p:sp>
        <p:sp>
          <p:nvSpPr>
            <p:cNvPr id="375817" name="Rectangle 13"/>
            <p:cNvSpPr>
              <a:spLocks noChangeArrowheads="1"/>
            </p:cNvSpPr>
            <p:nvPr/>
          </p:nvSpPr>
          <p:spPr bwMode="auto">
            <a:xfrm>
              <a:off x="4053" y="2950"/>
              <a:ext cx="307" cy="234"/>
            </a:xfrm>
            <a:prstGeom prst="rect">
              <a:avLst/>
            </a:prstGeom>
            <a:noFill/>
            <a:ln w="9525">
              <a:noFill/>
              <a:miter lim="800000"/>
              <a:headEnd/>
              <a:tailEnd/>
            </a:ln>
          </p:spPr>
          <p:txBody>
            <a:bodyPr wrap="none" lIns="0" tIns="42398" rIns="0" bIns="42398"/>
            <a:lstStyle/>
            <a:p>
              <a:pPr defTabSz="841375" eaLnBrk="0" hangingPunct="0"/>
              <a:r>
                <a:rPr kumimoji="1" lang="en-US" altLang="ja-JP" sz="2000" b="1">
                  <a:solidFill>
                    <a:srgbClr val="000000"/>
                  </a:solidFill>
                  <a:latin typeface="Tahoma" charset="0"/>
                  <a:ea typeface="ＭＳ Ｐゴシック" pitchFamily="1" charset="-128"/>
                </a:rPr>
                <a:t>H9</a:t>
              </a:r>
              <a:r>
                <a:rPr kumimoji="1" lang="en-US" altLang="ja-JP" sz="2000" b="1" baseline="30000">
                  <a:solidFill>
                    <a:srgbClr val="000000"/>
                  </a:solidFill>
                  <a:latin typeface="Tahoma" charset="0"/>
                  <a:ea typeface="ＭＳ Ｐゴシック" pitchFamily="1" charset="-128"/>
                </a:rPr>
                <a:t>*</a:t>
              </a:r>
            </a:p>
          </p:txBody>
        </p:sp>
        <p:sp>
          <p:nvSpPr>
            <p:cNvPr id="375818" name="Text Box 28"/>
            <p:cNvSpPr txBox="1">
              <a:spLocks noChangeArrowheads="1"/>
            </p:cNvSpPr>
            <p:nvPr/>
          </p:nvSpPr>
          <p:spPr bwMode="auto">
            <a:xfrm>
              <a:off x="3580" y="3570"/>
              <a:ext cx="227" cy="91"/>
            </a:xfrm>
            <a:prstGeom prst="rect">
              <a:avLst/>
            </a:prstGeom>
            <a:noFill/>
            <a:ln w="9525">
              <a:noFill/>
              <a:miter lim="800000"/>
              <a:headEnd/>
              <a:tailEnd/>
            </a:ln>
          </p:spPr>
          <p:txBody>
            <a:bodyPr lIns="0" tIns="0" rIns="0" bIns="0"/>
            <a:lstStyle/>
            <a:p>
              <a:pPr defTabSz="841375" eaLnBrk="0" hangingPunct="0">
                <a:lnSpc>
                  <a:spcPct val="75000"/>
                </a:lnSpc>
              </a:pPr>
              <a:r>
                <a:rPr kumimoji="1" lang="en-US" altLang="ja-JP" sz="1000">
                  <a:solidFill>
                    <a:srgbClr val="000000"/>
                  </a:solidFill>
                  <a:latin typeface="Tahoma" charset="0"/>
                  <a:ea typeface="ＭＳ Ｐゴシック" pitchFamily="1" charset="-128"/>
                </a:rPr>
                <a:t>1980</a:t>
              </a:r>
            </a:p>
          </p:txBody>
        </p:sp>
        <p:sp>
          <p:nvSpPr>
            <p:cNvPr id="375819" name="Text Box 29"/>
            <p:cNvSpPr txBox="1">
              <a:spLocks noChangeArrowheads="1"/>
            </p:cNvSpPr>
            <p:nvPr/>
          </p:nvSpPr>
          <p:spPr bwMode="auto">
            <a:xfrm>
              <a:off x="4358" y="3360"/>
              <a:ext cx="227" cy="91"/>
            </a:xfrm>
            <a:prstGeom prst="rect">
              <a:avLst/>
            </a:prstGeom>
            <a:noFill/>
            <a:ln w="9525">
              <a:noFill/>
              <a:miter lim="800000"/>
              <a:headEnd/>
              <a:tailEnd/>
            </a:ln>
          </p:spPr>
          <p:txBody>
            <a:bodyPr lIns="0" tIns="0" rIns="0" bIns="0"/>
            <a:lstStyle/>
            <a:p>
              <a:pPr defTabSz="841375" eaLnBrk="0" hangingPunct="0">
                <a:lnSpc>
                  <a:spcPct val="75000"/>
                </a:lnSpc>
              </a:pPr>
              <a:r>
                <a:rPr kumimoji="1" lang="en-US" altLang="ja-JP" sz="1000">
                  <a:solidFill>
                    <a:srgbClr val="000000"/>
                  </a:solidFill>
                  <a:latin typeface="Tahoma" charset="0"/>
                  <a:ea typeface="ＭＳ Ｐゴシック" pitchFamily="1" charset="-128"/>
                </a:rPr>
                <a:t>1997</a:t>
              </a:r>
            </a:p>
          </p:txBody>
        </p:sp>
        <p:sp>
          <p:nvSpPr>
            <p:cNvPr id="375820" name="Text Box 31"/>
            <p:cNvSpPr txBox="1">
              <a:spLocks noChangeArrowheads="1"/>
            </p:cNvSpPr>
            <p:nvPr/>
          </p:nvSpPr>
          <p:spPr bwMode="auto">
            <a:xfrm>
              <a:off x="204" y="2990"/>
              <a:ext cx="2933" cy="209"/>
            </a:xfrm>
            <a:prstGeom prst="rect">
              <a:avLst/>
            </a:prstGeom>
            <a:noFill/>
            <a:ln w="9525">
              <a:noFill/>
              <a:miter lim="800000"/>
              <a:headEnd/>
              <a:tailEnd/>
            </a:ln>
          </p:spPr>
          <p:txBody>
            <a:bodyPr lIns="0" tIns="0" rIns="0" bIns="0"/>
            <a:lstStyle/>
            <a:p>
              <a:pPr defTabSz="841375" eaLnBrk="0" hangingPunct="0">
                <a:lnSpc>
                  <a:spcPct val="75000"/>
                </a:lnSpc>
                <a:spcBef>
                  <a:spcPct val="50000"/>
                </a:spcBef>
              </a:pPr>
              <a:r>
                <a:rPr kumimoji="1" lang="en-US" altLang="ja-JP" sz="2400">
                  <a:solidFill>
                    <a:srgbClr val="808080"/>
                  </a:solidFill>
                  <a:latin typeface="Tahoma" charset="0"/>
                  <a:ea typeface="ＭＳ Ｐゴシック" pitchFamily="1" charset="-128"/>
                </a:rPr>
                <a:t>Recorded new avian influenzas</a:t>
              </a:r>
            </a:p>
          </p:txBody>
        </p:sp>
        <p:sp>
          <p:nvSpPr>
            <p:cNvPr id="375821" name="Text Box 35"/>
            <p:cNvSpPr txBox="1">
              <a:spLocks noChangeArrowheads="1"/>
            </p:cNvSpPr>
            <p:nvPr/>
          </p:nvSpPr>
          <p:spPr bwMode="auto">
            <a:xfrm>
              <a:off x="4281" y="3570"/>
              <a:ext cx="227" cy="91"/>
            </a:xfrm>
            <a:prstGeom prst="rect">
              <a:avLst/>
            </a:prstGeom>
            <a:noFill/>
            <a:ln w="9525">
              <a:noFill/>
              <a:miter lim="800000"/>
              <a:headEnd/>
              <a:tailEnd/>
            </a:ln>
          </p:spPr>
          <p:txBody>
            <a:bodyPr lIns="0" tIns="0" rIns="0" bIns="0"/>
            <a:lstStyle/>
            <a:p>
              <a:pPr defTabSz="841375" eaLnBrk="0" hangingPunct="0">
                <a:lnSpc>
                  <a:spcPct val="75000"/>
                </a:lnSpc>
              </a:pPr>
              <a:r>
                <a:rPr kumimoji="1" lang="en-US" altLang="ja-JP" sz="1000">
                  <a:solidFill>
                    <a:srgbClr val="000000"/>
                  </a:solidFill>
                  <a:latin typeface="Tahoma" charset="0"/>
                  <a:ea typeface="ＭＳ Ｐゴシック" pitchFamily="1" charset="-128"/>
                </a:rPr>
                <a:t>1996</a:t>
              </a:r>
            </a:p>
          </p:txBody>
        </p:sp>
        <p:sp>
          <p:nvSpPr>
            <p:cNvPr id="375822" name="Text Box 36"/>
            <p:cNvSpPr txBox="1">
              <a:spLocks noChangeArrowheads="1"/>
            </p:cNvSpPr>
            <p:nvPr/>
          </p:nvSpPr>
          <p:spPr bwMode="auto">
            <a:xfrm>
              <a:off x="4545" y="3570"/>
              <a:ext cx="227" cy="91"/>
            </a:xfrm>
            <a:prstGeom prst="rect">
              <a:avLst/>
            </a:prstGeom>
            <a:noFill/>
            <a:ln w="9525">
              <a:noFill/>
              <a:miter lim="800000"/>
              <a:headEnd/>
              <a:tailEnd/>
            </a:ln>
          </p:spPr>
          <p:txBody>
            <a:bodyPr lIns="0" tIns="0" rIns="0" bIns="0"/>
            <a:lstStyle/>
            <a:p>
              <a:pPr defTabSz="841375" eaLnBrk="0" hangingPunct="0">
                <a:lnSpc>
                  <a:spcPct val="75000"/>
                </a:lnSpc>
              </a:pPr>
              <a:r>
                <a:rPr kumimoji="1" lang="en-US" altLang="ja-JP" sz="1000">
                  <a:solidFill>
                    <a:srgbClr val="000000"/>
                  </a:solidFill>
                  <a:latin typeface="Tahoma" charset="0"/>
                  <a:ea typeface="ＭＳ Ｐゴシック" pitchFamily="1" charset="-128"/>
                </a:rPr>
                <a:t>2002</a:t>
              </a:r>
            </a:p>
          </p:txBody>
        </p:sp>
        <p:sp>
          <p:nvSpPr>
            <p:cNvPr id="375823" name="Line 50"/>
            <p:cNvSpPr>
              <a:spLocks noChangeShapeType="1"/>
            </p:cNvSpPr>
            <p:nvPr/>
          </p:nvSpPr>
          <p:spPr bwMode="auto">
            <a:xfrm>
              <a:off x="3595" y="3509"/>
              <a:ext cx="171" cy="1"/>
            </a:xfrm>
            <a:prstGeom prst="line">
              <a:avLst/>
            </a:prstGeom>
            <a:noFill/>
            <a:ln w="57150">
              <a:solidFill>
                <a:srgbClr val="4D4D4D"/>
              </a:solidFill>
              <a:round/>
              <a:headEnd/>
              <a:tailEnd type="triangle" w="med" len="med"/>
            </a:ln>
          </p:spPr>
          <p:txBody>
            <a:bodyPr/>
            <a:lstStyle/>
            <a:p>
              <a:endParaRPr lang="hu-HU"/>
            </a:p>
          </p:txBody>
        </p:sp>
        <p:sp>
          <p:nvSpPr>
            <p:cNvPr id="375824" name="Line 51"/>
            <p:cNvSpPr>
              <a:spLocks noChangeShapeType="1"/>
            </p:cNvSpPr>
            <p:nvPr/>
          </p:nvSpPr>
          <p:spPr bwMode="auto">
            <a:xfrm>
              <a:off x="4293" y="3509"/>
              <a:ext cx="171" cy="1"/>
            </a:xfrm>
            <a:prstGeom prst="line">
              <a:avLst/>
            </a:prstGeom>
            <a:noFill/>
            <a:ln w="57150">
              <a:solidFill>
                <a:srgbClr val="4D4D4D"/>
              </a:solidFill>
              <a:round/>
              <a:headEnd/>
              <a:tailEnd type="triangle" w="med" len="med"/>
            </a:ln>
          </p:spPr>
          <p:txBody>
            <a:bodyPr/>
            <a:lstStyle/>
            <a:p>
              <a:endParaRPr lang="hu-HU"/>
            </a:p>
          </p:txBody>
        </p:sp>
        <p:sp>
          <p:nvSpPr>
            <p:cNvPr id="375825" name="Line 52"/>
            <p:cNvSpPr>
              <a:spLocks noChangeShapeType="1"/>
            </p:cNvSpPr>
            <p:nvPr/>
          </p:nvSpPr>
          <p:spPr bwMode="auto">
            <a:xfrm>
              <a:off x="4553" y="3509"/>
              <a:ext cx="181" cy="3"/>
            </a:xfrm>
            <a:prstGeom prst="line">
              <a:avLst/>
            </a:prstGeom>
            <a:noFill/>
            <a:ln w="57150">
              <a:solidFill>
                <a:srgbClr val="4D4D4D"/>
              </a:solidFill>
              <a:round/>
              <a:headEnd/>
              <a:tailEnd type="triangle" w="med" len="med"/>
            </a:ln>
          </p:spPr>
          <p:txBody>
            <a:bodyPr/>
            <a:lstStyle/>
            <a:p>
              <a:endParaRPr lang="hu-HU"/>
            </a:p>
          </p:txBody>
        </p:sp>
        <p:sp>
          <p:nvSpPr>
            <p:cNvPr id="375826" name="Line 53"/>
            <p:cNvSpPr>
              <a:spLocks noChangeShapeType="1"/>
            </p:cNvSpPr>
            <p:nvPr/>
          </p:nvSpPr>
          <p:spPr bwMode="auto">
            <a:xfrm>
              <a:off x="4784" y="3510"/>
              <a:ext cx="171" cy="1"/>
            </a:xfrm>
            <a:prstGeom prst="line">
              <a:avLst/>
            </a:prstGeom>
            <a:noFill/>
            <a:ln w="57150">
              <a:solidFill>
                <a:srgbClr val="4D4D4D"/>
              </a:solidFill>
              <a:round/>
              <a:headEnd/>
              <a:tailEnd type="triangle" w="med" len="med"/>
            </a:ln>
          </p:spPr>
          <p:txBody>
            <a:bodyPr/>
            <a:lstStyle/>
            <a:p>
              <a:endParaRPr lang="hu-HU"/>
            </a:p>
          </p:txBody>
        </p:sp>
        <p:sp>
          <p:nvSpPr>
            <p:cNvPr id="375827" name="Line 55"/>
            <p:cNvSpPr>
              <a:spLocks noChangeShapeType="1"/>
            </p:cNvSpPr>
            <p:nvPr/>
          </p:nvSpPr>
          <p:spPr bwMode="auto">
            <a:xfrm flipV="1">
              <a:off x="4366" y="3282"/>
              <a:ext cx="202" cy="0"/>
            </a:xfrm>
            <a:prstGeom prst="line">
              <a:avLst/>
            </a:prstGeom>
            <a:noFill/>
            <a:ln w="76200">
              <a:solidFill>
                <a:srgbClr val="4D4D4D"/>
              </a:solidFill>
              <a:round/>
              <a:headEnd/>
              <a:tailEnd type="triangle" w="med" len="med"/>
            </a:ln>
          </p:spPr>
          <p:txBody>
            <a:bodyPr/>
            <a:lstStyle/>
            <a:p>
              <a:endParaRPr lang="hu-HU"/>
            </a:p>
          </p:txBody>
        </p:sp>
        <p:sp>
          <p:nvSpPr>
            <p:cNvPr id="375828" name="Line 56"/>
            <p:cNvSpPr>
              <a:spLocks noChangeShapeType="1"/>
            </p:cNvSpPr>
            <p:nvPr/>
          </p:nvSpPr>
          <p:spPr bwMode="auto">
            <a:xfrm flipV="1">
              <a:off x="4599" y="3282"/>
              <a:ext cx="409" cy="0"/>
            </a:xfrm>
            <a:prstGeom prst="line">
              <a:avLst/>
            </a:prstGeom>
            <a:noFill/>
            <a:ln w="76200">
              <a:solidFill>
                <a:srgbClr val="4D4D4D"/>
              </a:solidFill>
              <a:round/>
              <a:headEnd/>
              <a:tailEnd type="triangle" w="med" len="med"/>
            </a:ln>
          </p:spPr>
          <p:txBody>
            <a:bodyPr/>
            <a:lstStyle/>
            <a:p>
              <a:endParaRPr lang="hu-HU"/>
            </a:p>
          </p:txBody>
        </p:sp>
        <p:sp>
          <p:nvSpPr>
            <p:cNvPr id="375829" name="Line 57"/>
            <p:cNvSpPr>
              <a:spLocks noChangeShapeType="1"/>
            </p:cNvSpPr>
            <p:nvPr/>
          </p:nvSpPr>
          <p:spPr bwMode="auto">
            <a:xfrm>
              <a:off x="4423" y="3037"/>
              <a:ext cx="171" cy="1"/>
            </a:xfrm>
            <a:prstGeom prst="line">
              <a:avLst/>
            </a:prstGeom>
            <a:noFill/>
            <a:ln w="57150">
              <a:solidFill>
                <a:srgbClr val="4D4D4D"/>
              </a:solidFill>
              <a:round/>
              <a:headEnd/>
              <a:tailEnd type="triangle" w="med" len="med"/>
            </a:ln>
          </p:spPr>
          <p:txBody>
            <a:bodyPr/>
            <a:lstStyle/>
            <a:p>
              <a:endParaRPr lang="hu-HU"/>
            </a:p>
          </p:txBody>
        </p:sp>
        <p:sp>
          <p:nvSpPr>
            <p:cNvPr id="375830" name="Text Box 60"/>
            <p:cNvSpPr txBox="1">
              <a:spLocks noChangeArrowheads="1"/>
            </p:cNvSpPr>
            <p:nvPr/>
          </p:nvSpPr>
          <p:spPr bwMode="auto">
            <a:xfrm>
              <a:off x="4385" y="3121"/>
              <a:ext cx="227" cy="91"/>
            </a:xfrm>
            <a:prstGeom prst="rect">
              <a:avLst/>
            </a:prstGeom>
            <a:noFill/>
            <a:ln w="9525">
              <a:noFill/>
              <a:miter lim="800000"/>
              <a:headEnd/>
              <a:tailEnd/>
            </a:ln>
          </p:spPr>
          <p:txBody>
            <a:bodyPr lIns="0" tIns="0" rIns="0" bIns="0"/>
            <a:lstStyle/>
            <a:p>
              <a:pPr defTabSz="841375" eaLnBrk="0" hangingPunct="0">
                <a:lnSpc>
                  <a:spcPct val="75000"/>
                </a:lnSpc>
              </a:pPr>
              <a:r>
                <a:rPr kumimoji="1" lang="en-US" altLang="ja-JP" sz="1000">
                  <a:solidFill>
                    <a:srgbClr val="000000"/>
                  </a:solidFill>
                  <a:latin typeface="Tahoma" charset="0"/>
                  <a:ea typeface="ＭＳ Ｐゴシック" pitchFamily="1" charset="-128"/>
                </a:rPr>
                <a:t>1999</a:t>
              </a:r>
            </a:p>
          </p:txBody>
        </p:sp>
        <p:sp>
          <p:nvSpPr>
            <p:cNvPr id="375831" name="Line 62"/>
            <p:cNvSpPr>
              <a:spLocks noChangeShapeType="1"/>
            </p:cNvSpPr>
            <p:nvPr/>
          </p:nvSpPr>
          <p:spPr bwMode="auto">
            <a:xfrm>
              <a:off x="4635" y="3037"/>
              <a:ext cx="171" cy="1"/>
            </a:xfrm>
            <a:prstGeom prst="line">
              <a:avLst/>
            </a:prstGeom>
            <a:noFill/>
            <a:ln w="57150">
              <a:solidFill>
                <a:srgbClr val="4D4D4D"/>
              </a:solidFill>
              <a:round/>
              <a:headEnd/>
              <a:tailEnd type="triangle" w="med" len="med"/>
            </a:ln>
          </p:spPr>
          <p:txBody>
            <a:bodyPr/>
            <a:lstStyle/>
            <a:p>
              <a:endParaRPr lang="hu-HU"/>
            </a:p>
          </p:txBody>
        </p:sp>
        <p:sp>
          <p:nvSpPr>
            <p:cNvPr id="375832" name="Line 63"/>
            <p:cNvSpPr>
              <a:spLocks noChangeShapeType="1"/>
            </p:cNvSpPr>
            <p:nvPr/>
          </p:nvSpPr>
          <p:spPr bwMode="auto">
            <a:xfrm>
              <a:off x="4849" y="3037"/>
              <a:ext cx="171" cy="1"/>
            </a:xfrm>
            <a:prstGeom prst="line">
              <a:avLst/>
            </a:prstGeom>
            <a:noFill/>
            <a:ln w="57150">
              <a:solidFill>
                <a:srgbClr val="4D4D4D"/>
              </a:solidFill>
              <a:round/>
              <a:headEnd/>
              <a:tailEnd type="triangle" w="med" len="med"/>
            </a:ln>
          </p:spPr>
          <p:txBody>
            <a:bodyPr/>
            <a:lstStyle/>
            <a:p>
              <a:endParaRPr lang="hu-HU"/>
            </a:p>
          </p:txBody>
        </p:sp>
        <p:sp>
          <p:nvSpPr>
            <p:cNvPr id="375833" name="Text Box 61"/>
            <p:cNvSpPr txBox="1">
              <a:spLocks noChangeArrowheads="1"/>
            </p:cNvSpPr>
            <p:nvPr/>
          </p:nvSpPr>
          <p:spPr bwMode="auto">
            <a:xfrm>
              <a:off x="4589" y="3365"/>
              <a:ext cx="227" cy="91"/>
            </a:xfrm>
            <a:prstGeom prst="rect">
              <a:avLst/>
            </a:prstGeom>
            <a:noFill/>
            <a:ln w="9525">
              <a:noFill/>
              <a:miter lim="800000"/>
              <a:headEnd/>
              <a:tailEnd/>
            </a:ln>
          </p:spPr>
          <p:txBody>
            <a:bodyPr lIns="0" tIns="0" rIns="0" bIns="0"/>
            <a:lstStyle/>
            <a:p>
              <a:pPr defTabSz="841375" eaLnBrk="0" hangingPunct="0">
                <a:lnSpc>
                  <a:spcPct val="75000"/>
                </a:lnSpc>
              </a:pPr>
              <a:r>
                <a:rPr kumimoji="1" lang="en-US" altLang="ja-JP" sz="1000">
                  <a:solidFill>
                    <a:srgbClr val="000000"/>
                  </a:solidFill>
                  <a:latin typeface="Tahoma" charset="0"/>
                  <a:ea typeface="ＭＳ Ｐゴシック" pitchFamily="1" charset="-128"/>
                </a:rPr>
                <a:t>2003</a:t>
              </a:r>
            </a:p>
          </p:txBody>
        </p:sp>
        <p:grpSp>
          <p:nvGrpSpPr>
            <p:cNvPr id="375834" name="Group 25"/>
            <p:cNvGrpSpPr>
              <a:grpSpLocks/>
            </p:cNvGrpSpPr>
            <p:nvPr/>
          </p:nvGrpSpPr>
          <p:grpSpPr bwMode="auto">
            <a:xfrm>
              <a:off x="2041" y="3685"/>
              <a:ext cx="3098" cy="277"/>
              <a:chOff x="2041" y="3685"/>
              <a:chExt cx="3098" cy="277"/>
            </a:xfrm>
          </p:grpSpPr>
          <p:grpSp>
            <p:nvGrpSpPr>
              <p:cNvPr id="375835" name="Group 26"/>
              <p:cNvGrpSpPr>
                <a:grpSpLocks/>
              </p:cNvGrpSpPr>
              <p:nvPr/>
            </p:nvGrpSpPr>
            <p:grpSpPr bwMode="auto">
              <a:xfrm>
                <a:off x="2110" y="3685"/>
                <a:ext cx="2669" cy="277"/>
                <a:chOff x="2110" y="3685"/>
                <a:chExt cx="2669" cy="277"/>
              </a:xfrm>
            </p:grpSpPr>
            <p:sp>
              <p:nvSpPr>
                <p:cNvPr id="375836" name="Text Box 40"/>
                <p:cNvSpPr txBox="1">
                  <a:spLocks noChangeArrowheads="1"/>
                </p:cNvSpPr>
                <p:nvPr/>
              </p:nvSpPr>
              <p:spPr bwMode="auto">
                <a:xfrm>
                  <a:off x="2425" y="380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200">
                      <a:solidFill>
                        <a:srgbClr val="000000"/>
                      </a:solidFill>
                      <a:latin typeface="Tahoma" charset="0"/>
                      <a:ea typeface="ＭＳ Ｐゴシック" pitchFamily="1" charset="-128"/>
                    </a:rPr>
                    <a:t>1955</a:t>
                  </a:r>
                </a:p>
              </p:txBody>
            </p:sp>
            <p:sp>
              <p:nvSpPr>
                <p:cNvPr id="375837" name="Text Box 41"/>
                <p:cNvSpPr txBox="1">
                  <a:spLocks noChangeArrowheads="1"/>
                </p:cNvSpPr>
                <p:nvPr/>
              </p:nvSpPr>
              <p:spPr bwMode="auto">
                <a:xfrm>
                  <a:off x="2854" y="380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200">
                      <a:solidFill>
                        <a:srgbClr val="000000"/>
                      </a:solidFill>
                      <a:latin typeface="Tahoma" charset="0"/>
                      <a:ea typeface="ＭＳ Ｐゴシック" pitchFamily="1" charset="-128"/>
                    </a:rPr>
                    <a:t>1965</a:t>
                  </a:r>
                </a:p>
              </p:txBody>
            </p:sp>
            <p:sp>
              <p:nvSpPr>
                <p:cNvPr id="375838" name="Text Box 42"/>
                <p:cNvSpPr txBox="1">
                  <a:spLocks noChangeArrowheads="1"/>
                </p:cNvSpPr>
                <p:nvPr/>
              </p:nvSpPr>
              <p:spPr bwMode="auto">
                <a:xfrm>
                  <a:off x="3278" y="380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200">
                      <a:solidFill>
                        <a:srgbClr val="000000"/>
                      </a:solidFill>
                      <a:latin typeface="Tahoma" charset="0"/>
                      <a:ea typeface="ＭＳ Ｐゴシック" pitchFamily="1" charset="-128"/>
                    </a:rPr>
                    <a:t>1975</a:t>
                  </a:r>
                </a:p>
              </p:txBody>
            </p:sp>
            <p:sp>
              <p:nvSpPr>
                <p:cNvPr id="375839" name="Text Box 43"/>
                <p:cNvSpPr txBox="1">
                  <a:spLocks noChangeArrowheads="1"/>
                </p:cNvSpPr>
                <p:nvPr/>
              </p:nvSpPr>
              <p:spPr bwMode="auto">
                <a:xfrm>
                  <a:off x="3704" y="380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200">
                      <a:solidFill>
                        <a:srgbClr val="000000"/>
                      </a:solidFill>
                      <a:latin typeface="Tahoma" charset="0"/>
                      <a:ea typeface="ＭＳ Ｐゴシック" pitchFamily="1" charset="-128"/>
                    </a:rPr>
                    <a:t>1985</a:t>
                  </a:r>
                </a:p>
              </p:txBody>
            </p:sp>
            <p:sp>
              <p:nvSpPr>
                <p:cNvPr id="375840" name="Text Box 44"/>
                <p:cNvSpPr txBox="1">
                  <a:spLocks noChangeArrowheads="1"/>
                </p:cNvSpPr>
                <p:nvPr/>
              </p:nvSpPr>
              <p:spPr bwMode="auto">
                <a:xfrm>
                  <a:off x="4146" y="380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200">
                      <a:solidFill>
                        <a:srgbClr val="000000"/>
                      </a:solidFill>
                      <a:latin typeface="Tahoma" charset="0"/>
                      <a:ea typeface="ＭＳ Ｐゴシック" pitchFamily="1" charset="-128"/>
                    </a:rPr>
                    <a:t>1995</a:t>
                  </a:r>
                </a:p>
              </p:txBody>
            </p:sp>
            <p:sp>
              <p:nvSpPr>
                <p:cNvPr id="375841" name="Text Box 45"/>
                <p:cNvSpPr txBox="1">
                  <a:spLocks noChangeArrowheads="1"/>
                </p:cNvSpPr>
                <p:nvPr/>
              </p:nvSpPr>
              <p:spPr bwMode="auto">
                <a:xfrm>
                  <a:off x="4566" y="380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200">
                      <a:solidFill>
                        <a:srgbClr val="000000"/>
                      </a:solidFill>
                      <a:latin typeface="Tahoma" charset="0"/>
                      <a:ea typeface="ＭＳ Ｐゴシック" pitchFamily="1" charset="-128"/>
                    </a:rPr>
                    <a:t>2005</a:t>
                  </a:r>
                </a:p>
              </p:txBody>
            </p:sp>
            <p:grpSp>
              <p:nvGrpSpPr>
                <p:cNvPr id="375842" name="Group 33"/>
                <p:cNvGrpSpPr>
                  <a:grpSpLocks/>
                </p:cNvGrpSpPr>
                <p:nvPr/>
              </p:nvGrpSpPr>
              <p:grpSpPr bwMode="auto">
                <a:xfrm>
                  <a:off x="2110" y="3685"/>
                  <a:ext cx="2563" cy="133"/>
                  <a:chOff x="2116" y="1537"/>
                  <a:chExt cx="2563" cy="133"/>
                </a:xfrm>
              </p:grpSpPr>
              <p:sp>
                <p:nvSpPr>
                  <p:cNvPr id="375843" name="Line 18"/>
                  <p:cNvSpPr>
                    <a:spLocks noChangeShapeType="1"/>
                  </p:cNvSpPr>
                  <p:nvPr/>
                </p:nvSpPr>
                <p:spPr bwMode="auto">
                  <a:xfrm>
                    <a:off x="4262" y="1537"/>
                    <a:ext cx="0" cy="126"/>
                  </a:xfrm>
                  <a:prstGeom prst="line">
                    <a:avLst/>
                  </a:prstGeom>
                  <a:noFill/>
                  <a:ln w="28575">
                    <a:solidFill>
                      <a:srgbClr val="4D4D4D"/>
                    </a:solidFill>
                    <a:round/>
                    <a:headEnd type="none" w="sm" len="sm"/>
                    <a:tailEnd type="none" w="sm" len="sm"/>
                  </a:ln>
                </p:spPr>
                <p:txBody>
                  <a:bodyPr/>
                  <a:lstStyle/>
                  <a:p>
                    <a:endParaRPr lang="hu-HU"/>
                  </a:p>
                </p:txBody>
              </p:sp>
              <p:sp>
                <p:nvSpPr>
                  <p:cNvPr id="375844" name="Line 21"/>
                  <p:cNvSpPr>
                    <a:spLocks noChangeShapeType="1"/>
                  </p:cNvSpPr>
                  <p:nvPr/>
                </p:nvSpPr>
                <p:spPr bwMode="auto">
                  <a:xfrm>
                    <a:off x="3819" y="1537"/>
                    <a:ext cx="0" cy="126"/>
                  </a:xfrm>
                  <a:prstGeom prst="line">
                    <a:avLst/>
                  </a:prstGeom>
                  <a:noFill/>
                  <a:ln w="28575">
                    <a:solidFill>
                      <a:srgbClr val="4D4D4D"/>
                    </a:solidFill>
                    <a:round/>
                    <a:headEnd type="none" w="sm" len="sm"/>
                    <a:tailEnd type="none" w="sm" len="sm"/>
                  </a:ln>
                </p:spPr>
                <p:txBody>
                  <a:bodyPr/>
                  <a:lstStyle/>
                  <a:p>
                    <a:endParaRPr lang="hu-HU"/>
                  </a:p>
                </p:txBody>
              </p:sp>
              <p:sp>
                <p:nvSpPr>
                  <p:cNvPr id="375845" name="Line 22"/>
                  <p:cNvSpPr>
                    <a:spLocks noChangeShapeType="1"/>
                  </p:cNvSpPr>
                  <p:nvPr/>
                </p:nvSpPr>
                <p:spPr bwMode="auto">
                  <a:xfrm>
                    <a:off x="3390" y="1541"/>
                    <a:ext cx="0" cy="126"/>
                  </a:xfrm>
                  <a:prstGeom prst="line">
                    <a:avLst/>
                  </a:prstGeom>
                  <a:noFill/>
                  <a:ln w="28575">
                    <a:solidFill>
                      <a:srgbClr val="4D4D4D"/>
                    </a:solidFill>
                    <a:round/>
                    <a:headEnd type="none" w="sm" len="sm"/>
                    <a:tailEnd type="none" w="sm" len="sm"/>
                  </a:ln>
                </p:spPr>
                <p:txBody>
                  <a:bodyPr/>
                  <a:lstStyle/>
                  <a:p>
                    <a:endParaRPr lang="hu-HU"/>
                  </a:p>
                </p:txBody>
              </p:sp>
              <p:sp>
                <p:nvSpPr>
                  <p:cNvPr id="375846" name="Line 24"/>
                  <p:cNvSpPr>
                    <a:spLocks noChangeShapeType="1"/>
                  </p:cNvSpPr>
                  <p:nvPr/>
                </p:nvSpPr>
                <p:spPr bwMode="auto">
                  <a:xfrm>
                    <a:off x="2116" y="1537"/>
                    <a:ext cx="0" cy="126"/>
                  </a:xfrm>
                  <a:prstGeom prst="line">
                    <a:avLst/>
                  </a:prstGeom>
                  <a:noFill/>
                  <a:ln w="28575">
                    <a:solidFill>
                      <a:srgbClr val="4D4D4D"/>
                    </a:solidFill>
                    <a:round/>
                    <a:headEnd type="none" w="sm" len="sm"/>
                    <a:tailEnd type="none" w="sm" len="sm"/>
                  </a:ln>
                </p:spPr>
                <p:txBody>
                  <a:bodyPr/>
                  <a:lstStyle/>
                  <a:p>
                    <a:endParaRPr lang="hu-HU"/>
                  </a:p>
                </p:txBody>
              </p:sp>
              <p:sp>
                <p:nvSpPr>
                  <p:cNvPr id="375847" name="Line 25"/>
                  <p:cNvSpPr>
                    <a:spLocks noChangeShapeType="1"/>
                  </p:cNvSpPr>
                  <p:nvPr/>
                </p:nvSpPr>
                <p:spPr bwMode="auto">
                  <a:xfrm>
                    <a:off x="2544" y="1537"/>
                    <a:ext cx="0" cy="126"/>
                  </a:xfrm>
                  <a:prstGeom prst="line">
                    <a:avLst/>
                  </a:prstGeom>
                  <a:noFill/>
                  <a:ln w="28575">
                    <a:solidFill>
                      <a:srgbClr val="4D4D4D"/>
                    </a:solidFill>
                    <a:round/>
                    <a:headEnd type="none" w="sm" len="sm"/>
                    <a:tailEnd type="none" w="sm" len="sm"/>
                  </a:ln>
                </p:spPr>
                <p:txBody>
                  <a:bodyPr/>
                  <a:lstStyle/>
                  <a:p>
                    <a:endParaRPr lang="hu-HU"/>
                  </a:p>
                </p:txBody>
              </p:sp>
              <p:sp>
                <p:nvSpPr>
                  <p:cNvPr id="375848" name="Line 26"/>
                  <p:cNvSpPr>
                    <a:spLocks noChangeShapeType="1"/>
                  </p:cNvSpPr>
                  <p:nvPr/>
                </p:nvSpPr>
                <p:spPr bwMode="auto">
                  <a:xfrm>
                    <a:off x="2971" y="1543"/>
                    <a:ext cx="0" cy="127"/>
                  </a:xfrm>
                  <a:prstGeom prst="line">
                    <a:avLst/>
                  </a:prstGeom>
                  <a:noFill/>
                  <a:ln w="28575">
                    <a:solidFill>
                      <a:srgbClr val="4D4D4D"/>
                    </a:solidFill>
                    <a:round/>
                    <a:headEnd type="none" w="sm" len="sm"/>
                    <a:tailEnd type="none" w="sm" len="sm"/>
                  </a:ln>
                </p:spPr>
                <p:txBody>
                  <a:bodyPr/>
                  <a:lstStyle/>
                  <a:p>
                    <a:endParaRPr lang="hu-HU"/>
                  </a:p>
                </p:txBody>
              </p:sp>
              <p:sp>
                <p:nvSpPr>
                  <p:cNvPr id="375849" name="Line 27"/>
                  <p:cNvSpPr>
                    <a:spLocks noChangeShapeType="1"/>
                  </p:cNvSpPr>
                  <p:nvPr/>
                </p:nvSpPr>
                <p:spPr bwMode="auto">
                  <a:xfrm>
                    <a:off x="4679" y="1537"/>
                    <a:ext cx="0" cy="126"/>
                  </a:xfrm>
                  <a:prstGeom prst="line">
                    <a:avLst/>
                  </a:prstGeom>
                  <a:noFill/>
                  <a:ln w="28575">
                    <a:solidFill>
                      <a:srgbClr val="4D4D4D"/>
                    </a:solidFill>
                    <a:round/>
                    <a:headEnd type="none" w="sm" len="sm"/>
                    <a:tailEnd type="none" w="sm" len="sm"/>
                  </a:ln>
                </p:spPr>
                <p:txBody>
                  <a:bodyPr/>
                  <a:lstStyle/>
                  <a:p>
                    <a:endParaRPr lang="hu-HU"/>
                  </a:p>
                </p:txBody>
              </p:sp>
            </p:grpSp>
          </p:grpSp>
          <p:grpSp>
            <p:nvGrpSpPr>
              <p:cNvPr id="375850" name="Group 41"/>
              <p:cNvGrpSpPr>
                <a:grpSpLocks/>
              </p:cNvGrpSpPr>
              <p:nvPr/>
            </p:nvGrpSpPr>
            <p:grpSpPr bwMode="auto">
              <a:xfrm>
                <a:off x="2041" y="3775"/>
                <a:ext cx="3098" cy="0"/>
                <a:chOff x="2047" y="1627"/>
                <a:chExt cx="3098" cy="0"/>
              </a:xfrm>
            </p:grpSpPr>
            <p:sp>
              <p:nvSpPr>
                <p:cNvPr id="375851" name="Line 42"/>
                <p:cNvSpPr>
                  <a:spLocks noChangeShapeType="1"/>
                </p:cNvSpPr>
                <p:nvPr/>
              </p:nvSpPr>
              <p:spPr bwMode="auto">
                <a:xfrm>
                  <a:off x="2047" y="1627"/>
                  <a:ext cx="453" cy="0"/>
                </a:xfrm>
                <a:prstGeom prst="line">
                  <a:avLst/>
                </a:prstGeom>
                <a:noFill/>
                <a:ln w="38100">
                  <a:solidFill>
                    <a:srgbClr val="4D4D4D"/>
                  </a:solidFill>
                  <a:prstDash val="sysDot"/>
                  <a:round/>
                  <a:headEnd/>
                  <a:tailEnd/>
                </a:ln>
              </p:spPr>
              <p:txBody>
                <a:bodyPr lIns="0" tIns="0" rIns="0" bIns="0"/>
                <a:lstStyle/>
                <a:p>
                  <a:endParaRPr lang="hu-HU"/>
                </a:p>
              </p:txBody>
            </p:sp>
            <p:sp>
              <p:nvSpPr>
                <p:cNvPr id="375852" name="Line 43"/>
                <p:cNvSpPr>
                  <a:spLocks noChangeShapeType="1"/>
                </p:cNvSpPr>
                <p:nvPr/>
              </p:nvSpPr>
              <p:spPr bwMode="auto">
                <a:xfrm>
                  <a:off x="2515" y="1627"/>
                  <a:ext cx="2630" cy="0"/>
                </a:xfrm>
                <a:prstGeom prst="line">
                  <a:avLst/>
                </a:prstGeom>
                <a:noFill/>
                <a:ln w="38100">
                  <a:solidFill>
                    <a:srgbClr val="4D4D4D"/>
                  </a:solidFill>
                  <a:round/>
                  <a:headEnd/>
                  <a:tailEnd type="triangle" w="med" len="med"/>
                </a:ln>
              </p:spPr>
              <p:txBody>
                <a:bodyPr lIns="0" tIns="0" rIns="0" bIns="0"/>
                <a:lstStyle/>
                <a:p>
                  <a:endParaRPr lang="hu-HU"/>
                </a:p>
              </p:txBody>
            </p:sp>
          </p:grpSp>
        </p:grpSp>
      </p:grpSp>
      <p:grpSp>
        <p:nvGrpSpPr>
          <p:cNvPr id="375853" name="Group 44"/>
          <p:cNvGrpSpPr>
            <a:grpSpLocks/>
          </p:cNvGrpSpPr>
          <p:nvPr/>
        </p:nvGrpSpPr>
        <p:grpSpPr bwMode="auto">
          <a:xfrm>
            <a:off x="6862763" y="442913"/>
            <a:ext cx="423862" cy="439737"/>
            <a:chOff x="4323" y="279"/>
            <a:chExt cx="267" cy="277"/>
          </a:xfrm>
        </p:grpSpPr>
        <p:sp>
          <p:nvSpPr>
            <p:cNvPr id="375854" name="Freeform 45"/>
            <p:cNvSpPr>
              <a:spLocks/>
            </p:cNvSpPr>
            <p:nvPr/>
          </p:nvSpPr>
          <p:spPr bwMode="auto">
            <a:xfrm>
              <a:off x="4323" y="300"/>
              <a:ext cx="267" cy="256"/>
            </a:xfrm>
            <a:custGeom>
              <a:avLst/>
              <a:gdLst>
                <a:gd name="T0" fmla="*/ 206 w 267"/>
                <a:gd name="T1" fmla="*/ 11 h 256"/>
                <a:gd name="T2" fmla="*/ 225 w 267"/>
                <a:gd name="T3" fmla="*/ 1 h 256"/>
                <a:gd name="T4" fmla="*/ 253 w 267"/>
                <a:gd name="T5" fmla="*/ 7 h 256"/>
                <a:gd name="T6" fmla="*/ 265 w 267"/>
                <a:gd name="T7" fmla="*/ 27 h 256"/>
                <a:gd name="T8" fmla="*/ 267 w 267"/>
                <a:gd name="T9" fmla="*/ 65 h 256"/>
                <a:gd name="T10" fmla="*/ 263 w 267"/>
                <a:gd name="T11" fmla="*/ 101 h 256"/>
                <a:gd name="T12" fmla="*/ 250 w 267"/>
                <a:gd name="T13" fmla="*/ 142 h 256"/>
                <a:gd name="T14" fmla="*/ 227 w 267"/>
                <a:gd name="T15" fmla="*/ 181 h 256"/>
                <a:gd name="T16" fmla="*/ 199 w 267"/>
                <a:gd name="T17" fmla="*/ 211 h 256"/>
                <a:gd name="T18" fmla="*/ 169 w 267"/>
                <a:gd name="T19" fmla="*/ 231 h 256"/>
                <a:gd name="T20" fmla="*/ 137 w 267"/>
                <a:gd name="T21" fmla="*/ 246 h 256"/>
                <a:gd name="T22" fmla="*/ 105 w 267"/>
                <a:gd name="T23" fmla="*/ 255 h 256"/>
                <a:gd name="T24" fmla="*/ 75 w 267"/>
                <a:gd name="T25" fmla="*/ 254 h 256"/>
                <a:gd name="T26" fmla="*/ 43 w 267"/>
                <a:gd name="T27" fmla="*/ 244 h 256"/>
                <a:gd name="T28" fmla="*/ 22 w 267"/>
                <a:gd name="T29" fmla="*/ 230 h 256"/>
                <a:gd name="T30" fmla="*/ 4 w 267"/>
                <a:gd name="T31" fmla="*/ 203 h 256"/>
                <a:gd name="T32" fmla="*/ 1 w 267"/>
                <a:gd name="T33" fmla="*/ 167 h 256"/>
                <a:gd name="T34" fmla="*/ 9 w 267"/>
                <a:gd name="T35" fmla="*/ 139 h 256"/>
                <a:gd name="T36" fmla="*/ 29 w 267"/>
                <a:gd name="T37" fmla="*/ 117 h 256"/>
                <a:gd name="T38" fmla="*/ 55 w 267"/>
                <a:gd name="T39" fmla="*/ 105 h 256"/>
                <a:gd name="T40" fmla="*/ 83 w 267"/>
                <a:gd name="T41" fmla="*/ 105 h 256"/>
                <a:gd name="T42" fmla="*/ 113 w 267"/>
                <a:gd name="T43" fmla="*/ 110 h 256"/>
                <a:gd name="T44" fmla="*/ 143 w 267"/>
                <a:gd name="T45" fmla="*/ 105 h 256"/>
                <a:gd name="T46" fmla="*/ 165 w 267"/>
                <a:gd name="T47" fmla="*/ 95 h 256"/>
                <a:gd name="T48" fmla="*/ 181 w 267"/>
                <a:gd name="T49" fmla="*/ 81 h 256"/>
                <a:gd name="T50" fmla="*/ 193 w 267"/>
                <a:gd name="T51" fmla="*/ 55 h 256"/>
                <a:gd name="T52" fmla="*/ 195 w 267"/>
                <a:gd name="T53" fmla="*/ 27 h 256"/>
                <a:gd name="T54" fmla="*/ 206 w 267"/>
                <a:gd name="T55" fmla="*/ 11 h 2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7"/>
                <a:gd name="T85" fmla="*/ 0 h 256"/>
                <a:gd name="T86" fmla="*/ 267 w 267"/>
                <a:gd name="T87" fmla="*/ 256 h 2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7" h="256">
                  <a:moveTo>
                    <a:pt x="206" y="11"/>
                  </a:moveTo>
                  <a:cubicBezTo>
                    <a:pt x="211" y="7"/>
                    <a:pt x="217" y="2"/>
                    <a:pt x="225" y="1"/>
                  </a:cubicBezTo>
                  <a:cubicBezTo>
                    <a:pt x="233" y="0"/>
                    <a:pt x="246" y="3"/>
                    <a:pt x="253" y="7"/>
                  </a:cubicBezTo>
                  <a:cubicBezTo>
                    <a:pt x="260" y="11"/>
                    <a:pt x="263" y="17"/>
                    <a:pt x="265" y="27"/>
                  </a:cubicBezTo>
                  <a:cubicBezTo>
                    <a:pt x="267" y="37"/>
                    <a:pt x="267" y="53"/>
                    <a:pt x="267" y="65"/>
                  </a:cubicBezTo>
                  <a:cubicBezTo>
                    <a:pt x="267" y="77"/>
                    <a:pt x="266" y="88"/>
                    <a:pt x="263" y="101"/>
                  </a:cubicBezTo>
                  <a:cubicBezTo>
                    <a:pt x="260" y="114"/>
                    <a:pt x="256" y="129"/>
                    <a:pt x="250" y="142"/>
                  </a:cubicBezTo>
                  <a:cubicBezTo>
                    <a:pt x="244" y="155"/>
                    <a:pt x="235" y="169"/>
                    <a:pt x="227" y="181"/>
                  </a:cubicBezTo>
                  <a:cubicBezTo>
                    <a:pt x="219" y="193"/>
                    <a:pt x="209" y="203"/>
                    <a:pt x="199" y="211"/>
                  </a:cubicBezTo>
                  <a:cubicBezTo>
                    <a:pt x="189" y="219"/>
                    <a:pt x="179" y="225"/>
                    <a:pt x="169" y="231"/>
                  </a:cubicBezTo>
                  <a:cubicBezTo>
                    <a:pt x="159" y="237"/>
                    <a:pt x="148" y="242"/>
                    <a:pt x="137" y="246"/>
                  </a:cubicBezTo>
                  <a:cubicBezTo>
                    <a:pt x="126" y="250"/>
                    <a:pt x="115" y="254"/>
                    <a:pt x="105" y="255"/>
                  </a:cubicBezTo>
                  <a:cubicBezTo>
                    <a:pt x="95" y="256"/>
                    <a:pt x="85" y="256"/>
                    <a:pt x="75" y="254"/>
                  </a:cubicBezTo>
                  <a:cubicBezTo>
                    <a:pt x="65" y="252"/>
                    <a:pt x="52" y="248"/>
                    <a:pt x="43" y="244"/>
                  </a:cubicBezTo>
                  <a:cubicBezTo>
                    <a:pt x="34" y="240"/>
                    <a:pt x="29" y="237"/>
                    <a:pt x="22" y="230"/>
                  </a:cubicBezTo>
                  <a:cubicBezTo>
                    <a:pt x="15" y="223"/>
                    <a:pt x="7" y="213"/>
                    <a:pt x="4" y="203"/>
                  </a:cubicBezTo>
                  <a:cubicBezTo>
                    <a:pt x="1" y="193"/>
                    <a:pt x="0" y="178"/>
                    <a:pt x="1" y="167"/>
                  </a:cubicBezTo>
                  <a:cubicBezTo>
                    <a:pt x="2" y="156"/>
                    <a:pt x="4" y="147"/>
                    <a:pt x="9" y="139"/>
                  </a:cubicBezTo>
                  <a:cubicBezTo>
                    <a:pt x="14" y="131"/>
                    <a:pt x="21" y="123"/>
                    <a:pt x="29" y="117"/>
                  </a:cubicBezTo>
                  <a:cubicBezTo>
                    <a:pt x="37" y="111"/>
                    <a:pt x="46" y="107"/>
                    <a:pt x="55" y="105"/>
                  </a:cubicBezTo>
                  <a:cubicBezTo>
                    <a:pt x="64" y="103"/>
                    <a:pt x="73" y="104"/>
                    <a:pt x="83" y="105"/>
                  </a:cubicBezTo>
                  <a:cubicBezTo>
                    <a:pt x="93" y="106"/>
                    <a:pt x="103" y="110"/>
                    <a:pt x="113" y="110"/>
                  </a:cubicBezTo>
                  <a:cubicBezTo>
                    <a:pt x="123" y="110"/>
                    <a:pt x="134" y="107"/>
                    <a:pt x="143" y="105"/>
                  </a:cubicBezTo>
                  <a:cubicBezTo>
                    <a:pt x="152" y="103"/>
                    <a:pt x="159" y="99"/>
                    <a:pt x="165" y="95"/>
                  </a:cubicBezTo>
                  <a:cubicBezTo>
                    <a:pt x="171" y="91"/>
                    <a:pt x="176" y="88"/>
                    <a:pt x="181" y="81"/>
                  </a:cubicBezTo>
                  <a:cubicBezTo>
                    <a:pt x="186" y="74"/>
                    <a:pt x="191" y="64"/>
                    <a:pt x="193" y="55"/>
                  </a:cubicBezTo>
                  <a:cubicBezTo>
                    <a:pt x="195" y="46"/>
                    <a:pt x="193" y="34"/>
                    <a:pt x="195" y="27"/>
                  </a:cubicBezTo>
                  <a:cubicBezTo>
                    <a:pt x="197" y="20"/>
                    <a:pt x="201" y="15"/>
                    <a:pt x="206" y="11"/>
                  </a:cubicBezTo>
                  <a:close/>
                </a:path>
              </a:pathLst>
            </a:custGeom>
            <a:solidFill>
              <a:srgbClr val="336699"/>
            </a:solidFill>
            <a:ln w="9525">
              <a:solidFill>
                <a:srgbClr val="336699"/>
              </a:solidFill>
              <a:round/>
              <a:headEnd/>
              <a:tailEnd/>
            </a:ln>
          </p:spPr>
          <p:txBody>
            <a:bodyPr lIns="0" tIns="0" rIns="0" bIns="0"/>
            <a:lstStyle/>
            <a:p>
              <a:pPr algn="ctr">
                <a:lnSpc>
                  <a:spcPct val="90000"/>
                </a:lnSpc>
              </a:pPr>
              <a:endParaRPr lang="en-US" sz="3200" b="1">
                <a:solidFill>
                  <a:srgbClr val="000000"/>
                </a:solidFill>
                <a:latin typeface="Tahoma" charset="0"/>
              </a:endParaRPr>
            </a:p>
          </p:txBody>
        </p:sp>
        <p:sp>
          <p:nvSpPr>
            <p:cNvPr id="375855" name="AutoShape 46"/>
            <p:cNvSpPr>
              <a:spLocks noChangeArrowheads="1"/>
            </p:cNvSpPr>
            <p:nvPr/>
          </p:nvSpPr>
          <p:spPr bwMode="auto">
            <a:xfrm>
              <a:off x="4383" y="279"/>
              <a:ext cx="112" cy="99"/>
            </a:xfrm>
            <a:prstGeom prst="hexagon">
              <a:avLst>
                <a:gd name="adj" fmla="val 28283"/>
                <a:gd name="vf" fmla="val 115470"/>
              </a:avLst>
            </a:prstGeom>
            <a:solidFill>
              <a:schemeClr val="tx1"/>
            </a:solidFill>
            <a:ln w="9525" algn="ctr">
              <a:solidFill>
                <a:schemeClr val="tx1"/>
              </a:solidFill>
              <a:miter lim="800000"/>
              <a:headEnd/>
              <a:tailEnd/>
            </a:ln>
          </p:spPr>
          <p:txBody>
            <a:bodyPr wrap="none" lIns="0" tIns="0" rIns="0" bIns="0" anchor="ctr"/>
            <a:lstStyle/>
            <a:p>
              <a:pPr algn="ctr">
                <a:lnSpc>
                  <a:spcPct val="90000"/>
                </a:lnSpc>
              </a:pPr>
              <a:endParaRPr lang="en-US" sz="3200" b="1">
                <a:solidFill>
                  <a:srgbClr val="000000"/>
                </a:solidFill>
                <a:latin typeface="Tahoma" charset="0"/>
              </a:endParaRPr>
            </a:p>
          </p:txBody>
        </p:sp>
      </p:grpSp>
      <p:grpSp>
        <p:nvGrpSpPr>
          <p:cNvPr id="8" name="Group 47"/>
          <p:cNvGrpSpPr>
            <a:grpSpLocks/>
          </p:cNvGrpSpPr>
          <p:nvPr/>
        </p:nvGrpSpPr>
        <p:grpSpPr bwMode="auto">
          <a:xfrm>
            <a:off x="5588000" y="1825625"/>
            <a:ext cx="2519363" cy="450850"/>
            <a:chOff x="3526" y="2500"/>
            <a:chExt cx="1587" cy="284"/>
          </a:xfrm>
        </p:grpSpPr>
        <p:sp>
          <p:nvSpPr>
            <p:cNvPr id="375857" name="Line 46"/>
            <p:cNvSpPr>
              <a:spLocks noChangeShapeType="1"/>
            </p:cNvSpPr>
            <p:nvPr/>
          </p:nvSpPr>
          <p:spPr bwMode="auto">
            <a:xfrm>
              <a:off x="3526" y="2772"/>
              <a:ext cx="1587" cy="0"/>
            </a:xfrm>
            <a:prstGeom prst="line">
              <a:avLst/>
            </a:prstGeom>
            <a:noFill/>
            <a:ln w="76200">
              <a:solidFill>
                <a:schemeClr val="folHlink"/>
              </a:solidFill>
              <a:round/>
              <a:headEnd/>
              <a:tailEnd type="triangle" w="med" len="med"/>
            </a:ln>
          </p:spPr>
          <p:txBody>
            <a:bodyPr/>
            <a:lstStyle/>
            <a:p>
              <a:endParaRPr lang="hu-HU"/>
            </a:p>
          </p:txBody>
        </p:sp>
        <p:sp>
          <p:nvSpPr>
            <p:cNvPr id="375858" name="Rectangle 7"/>
            <p:cNvSpPr>
              <a:spLocks noChangeArrowheads="1"/>
            </p:cNvSpPr>
            <p:nvPr/>
          </p:nvSpPr>
          <p:spPr bwMode="auto">
            <a:xfrm>
              <a:off x="4273" y="2500"/>
              <a:ext cx="645" cy="284"/>
            </a:xfrm>
            <a:prstGeom prst="rect">
              <a:avLst/>
            </a:prstGeom>
            <a:noFill/>
            <a:ln w="9525">
              <a:noFill/>
              <a:miter lim="800000"/>
              <a:headEnd/>
              <a:tailEnd/>
            </a:ln>
          </p:spPr>
          <p:txBody>
            <a:bodyPr wrap="none" lIns="84795" tIns="42398" rIns="84795" bIns="42398">
              <a:spAutoFit/>
            </a:bodyPr>
            <a:lstStyle/>
            <a:p>
              <a:pPr defTabSz="841375" eaLnBrk="0" hangingPunct="0"/>
              <a:r>
                <a:rPr kumimoji="1" lang="en-US" altLang="ja-JP" sz="2400" b="1">
                  <a:solidFill>
                    <a:srgbClr val="000000"/>
                  </a:solidFill>
                  <a:latin typeface="Tahoma" charset="0"/>
                  <a:ea typeface="ＭＳ Ｐゴシック" pitchFamily="1" charset="-128"/>
                </a:rPr>
                <a:t>H1N1</a:t>
              </a:r>
            </a:p>
          </p:txBody>
        </p:sp>
      </p:grpSp>
      <p:grpSp>
        <p:nvGrpSpPr>
          <p:cNvPr id="9" name="Group 50"/>
          <p:cNvGrpSpPr>
            <a:grpSpLocks/>
          </p:cNvGrpSpPr>
          <p:nvPr/>
        </p:nvGrpSpPr>
        <p:grpSpPr bwMode="auto">
          <a:xfrm>
            <a:off x="207963" y="1389063"/>
            <a:ext cx="1052512" cy="677862"/>
            <a:chOff x="371" y="875"/>
            <a:chExt cx="663" cy="427"/>
          </a:xfrm>
        </p:grpSpPr>
        <p:sp>
          <p:nvSpPr>
            <p:cNvPr id="375860" name="Rectangle 7"/>
            <p:cNvSpPr>
              <a:spLocks noChangeArrowheads="1"/>
            </p:cNvSpPr>
            <p:nvPr/>
          </p:nvSpPr>
          <p:spPr bwMode="auto">
            <a:xfrm>
              <a:off x="479" y="875"/>
              <a:ext cx="555" cy="246"/>
            </a:xfrm>
            <a:prstGeom prst="rect">
              <a:avLst/>
            </a:prstGeom>
            <a:noFill/>
            <a:ln w="9525">
              <a:noFill/>
              <a:miter lim="800000"/>
              <a:headEnd/>
              <a:tailEnd/>
            </a:ln>
          </p:spPr>
          <p:txBody>
            <a:bodyPr wrap="none" lIns="84795" tIns="42398" rIns="84795" bIns="42398">
              <a:spAutoFit/>
            </a:bodyPr>
            <a:lstStyle/>
            <a:p>
              <a:pPr defTabSz="841375" eaLnBrk="0" hangingPunct="0"/>
              <a:r>
                <a:rPr kumimoji="1" lang="en-US" altLang="ja-JP" sz="2000" b="1">
                  <a:solidFill>
                    <a:srgbClr val="000000"/>
                  </a:solidFill>
                  <a:latin typeface="Tahoma" charset="0"/>
                  <a:ea typeface="ＭＳ Ｐゴシック" pitchFamily="1" charset="-128"/>
                </a:rPr>
                <a:t>H2N2</a:t>
              </a:r>
            </a:p>
          </p:txBody>
        </p:sp>
        <p:grpSp>
          <p:nvGrpSpPr>
            <p:cNvPr id="375861" name="Group 52"/>
            <p:cNvGrpSpPr>
              <a:grpSpLocks/>
            </p:cNvGrpSpPr>
            <p:nvPr/>
          </p:nvGrpSpPr>
          <p:grpSpPr bwMode="auto">
            <a:xfrm>
              <a:off x="371" y="1030"/>
              <a:ext cx="635" cy="272"/>
              <a:chOff x="209" y="2356"/>
              <a:chExt cx="635" cy="272"/>
            </a:xfrm>
          </p:grpSpPr>
          <p:sp>
            <p:nvSpPr>
              <p:cNvPr id="375862" name="Line 47"/>
              <p:cNvSpPr>
                <a:spLocks noChangeShapeType="1"/>
              </p:cNvSpPr>
              <p:nvPr/>
            </p:nvSpPr>
            <p:spPr bwMode="auto">
              <a:xfrm>
                <a:off x="346" y="2492"/>
                <a:ext cx="498" cy="0"/>
              </a:xfrm>
              <a:prstGeom prst="line">
                <a:avLst/>
              </a:prstGeom>
              <a:noFill/>
              <a:ln w="76200">
                <a:solidFill>
                  <a:srgbClr val="006600"/>
                </a:solidFill>
                <a:round/>
                <a:headEnd/>
                <a:tailEnd type="triangle" w="med" len="med"/>
              </a:ln>
            </p:spPr>
            <p:txBody>
              <a:bodyPr/>
              <a:lstStyle/>
              <a:p>
                <a:endParaRPr lang="hu-HU"/>
              </a:p>
            </p:txBody>
          </p:sp>
          <p:sp>
            <p:nvSpPr>
              <p:cNvPr id="375863" name="AutoShape 76"/>
              <p:cNvSpPr>
                <a:spLocks noChangeArrowheads="1"/>
              </p:cNvSpPr>
              <p:nvPr/>
            </p:nvSpPr>
            <p:spPr bwMode="auto">
              <a:xfrm rot="-480341">
                <a:off x="209" y="2356"/>
                <a:ext cx="227" cy="272"/>
              </a:xfrm>
              <a:prstGeom prst="irregularSeal1">
                <a:avLst/>
              </a:prstGeom>
              <a:solidFill>
                <a:srgbClr val="006600"/>
              </a:solidFill>
              <a:ln w="9525">
                <a:solidFill>
                  <a:srgbClr val="006600"/>
                </a:solidFill>
                <a:miter lim="800000"/>
                <a:headEnd/>
                <a:tailEnd/>
              </a:ln>
            </p:spPr>
            <p:txBody>
              <a:bodyPr wrap="none" anchor="ctr"/>
              <a:lstStyle/>
              <a:p>
                <a:endParaRPr kumimoji="1" lang="ja-JP" altLang="en-US" sz="3200">
                  <a:solidFill>
                    <a:srgbClr val="000000"/>
                  </a:solidFill>
                  <a:latin typeface="Tahoma" charset="0"/>
                  <a:ea typeface="ＭＳ Ｐゴシック" pitchFamily="1" charset="-128"/>
                </a:endParaRPr>
              </a:p>
            </p:txBody>
          </p:sp>
        </p:grpSp>
      </p:grpSp>
      <p:sp>
        <p:nvSpPr>
          <p:cNvPr id="518199" name="Rectangle 14"/>
          <p:cNvSpPr>
            <a:spLocks noChangeArrowheads="1"/>
          </p:cNvSpPr>
          <p:nvPr/>
        </p:nvSpPr>
        <p:spPr bwMode="auto">
          <a:xfrm>
            <a:off x="333375" y="3649663"/>
            <a:ext cx="1027113" cy="935037"/>
          </a:xfrm>
          <a:prstGeom prst="wedgeRoundRectCallout">
            <a:avLst>
              <a:gd name="adj1" fmla="val -63139"/>
              <a:gd name="adj2" fmla="val -103310"/>
              <a:gd name="adj3" fmla="val 16667"/>
            </a:avLst>
          </a:prstGeom>
          <a:solidFill>
            <a:srgbClr val="006600"/>
          </a:solidFill>
          <a:ln w="9525">
            <a:solidFill>
              <a:schemeClr val="bg1"/>
            </a:solidFill>
            <a:miter lim="800000"/>
            <a:headEnd/>
            <a:tailEnd/>
          </a:ln>
        </p:spPr>
        <p:txBody>
          <a:bodyPr lIns="14400" tIns="7200" rIns="14400" bIns="7200"/>
          <a:lstStyle/>
          <a:p>
            <a:pPr algn="ctr" defTabSz="841375" eaLnBrk="0" hangingPunct="0">
              <a:lnSpc>
                <a:spcPct val="85000"/>
              </a:lnSpc>
            </a:pPr>
            <a:r>
              <a:rPr kumimoji="1" lang="en-US" altLang="ja-JP" sz="1600" b="1">
                <a:solidFill>
                  <a:srgbClr val="FFFFFF"/>
                </a:solidFill>
                <a:latin typeface="Tahoma" charset="0"/>
                <a:ea typeface="ＭＳ Ｐゴシック" pitchFamily="1" charset="-128"/>
              </a:rPr>
              <a:t>1889</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Russian</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influenza</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H2N2</a:t>
            </a:r>
          </a:p>
        </p:txBody>
      </p:sp>
      <p:grpSp>
        <p:nvGrpSpPr>
          <p:cNvPr id="11" name="Group 56"/>
          <p:cNvGrpSpPr>
            <a:grpSpLocks/>
          </p:cNvGrpSpPr>
          <p:nvPr/>
        </p:nvGrpSpPr>
        <p:grpSpPr bwMode="auto">
          <a:xfrm>
            <a:off x="4011613" y="1298575"/>
            <a:ext cx="1198562" cy="757238"/>
            <a:chOff x="2527" y="818"/>
            <a:chExt cx="755" cy="477"/>
          </a:xfrm>
        </p:grpSpPr>
        <p:sp>
          <p:nvSpPr>
            <p:cNvPr id="375866" name="Rectangle 7"/>
            <p:cNvSpPr>
              <a:spLocks noChangeArrowheads="1"/>
            </p:cNvSpPr>
            <p:nvPr/>
          </p:nvSpPr>
          <p:spPr bwMode="auto">
            <a:xfrm>
              <a:off x="2637" y="818"/>
              <a:ext cx="645" cy="284"/>
            </a:xfrm>
            <a:prstGeom prst="rect">
              <a:avLst/>
            </a:prstGeom>
            <a:noFill/>
            <a:ln w="9525">
              <a:noFill/>
              <a:miter lim="800000"/>
              <a:headEnd/>
              <a:tailEnd/>
            </a:ln>
          </p:spPr>
          <p:txBody>
            <a:bodyPr wrap="none" lIns="84795" tIns="42398" rIns="84795" bIns="42398">
              <a:spAutoFit/>
            </a:bodyPr>
            <a:lstStyle/>
            <a:p>
              <a:pPr defTabSz="841375" eaLnBrk="0" hangingPunct="0"/>
              <a:r>
                <a:rPr kumimoji="1" lang="en-US" altLang="ja-JP" sz="2400" b="1">
                  <a:solidFill>
                    <a:srgbClr val="000000"/>
                  </a:solidFill>
                  <a:latin typeface="Tahoma" charset="0"/>
                  <a:ea typeface="ＭＳ Ｐゴシック" pitchFamily="1" charset="-128"/>
                </a:rPr>
                <a:t>H2N2</a:t>
              </a:r>
            </a:p>
          </p:txBody>
        </p:sp>
        <p:grpSp>
          <p:nvGrpSpPr>
            <p:cNvPr id="375867" name="Group 58"/>
            <p:cNvGrpSpPr>
              <a:grpSpLocks/>
            </p:cNvGrpSpPr>
            <p:nvPr/>
          </p:nvGrpSpPr>
          <p:grpSpPr bwMode="auto">
            <a:xfrm>
              <a:off x="2527" y="1023"/>
              <a:ext cx="647" cy="272"/>
              <a:chOff x="2365" y="2229"/>
              <a:chExt cx="647" cy="272"/>
            </a:xfrm>
          </p:grpSpPr>
          <p:sp>
            <p:nvSpPr>
              <p:cNvPr id="375868" name="Line 47"/>
              <p:cNvSpPr>
                <a:spLocks noChangeShapeType="1"/>
              </p:cNvSpPr>
              <p:nvPr/>
            </p:nvSpPr>
            <p:spPr bwMode="auto">
              <a:xfrm>
                <a:off x="2482" y="2365"/>
                <a:ext cx="530" cy="0"/>
              </a:xfrm>
              <a:prstGeom prst="line">
                <a:avLst/>
              </a:prstGeom>
              <a:noFill/>
              <a:ln w="76200">
                <a:solidFill>
                  <a:srgbClr val="006600"/>
                </a:solidFill>
                <a:round/>
                <a:headEnd/>
                <a:tailEnd type="triangle" w="med" len="med"/>
              </a:ln>
            </p:spPr>
            <p:txBody>
              <a:bodyPr/>
              <a:lstStyle/>
              <a:p>
                <a:endParaRPr lang="hu-HU"/>
              </a:p>
            </p:txBody>
          </p:sp>
          <p:sp>
            <p:nvSpPr>
              <p:cNvPr id="375869" name="AutoShape 78"/>
              <p:cNvSpPr>
                <a:spLocks noChangeArrowheads="1"/>
              </p:cNvSpPr>
              <p:nvPr/>
            </p:nvSpPr>
            <p:spPr bwMode="auto">
              <a:xfrm rot="-737391">
                <a:off x="2365" y="2229"/>
                <a:ext cx="273" cy="272"/>
              </a:xfrm>
              <a:prstGeom prst="irregularSeal1">
                <a:avLst/>
              </a:prstGeom>
              <a:solidFill>
                <a:srgbClr val="006600"/>
              </a:solidFill>
              <a:ln w="19050">
                <a:solidFill>
                  <a:srgbClr val="006600"/>
                </a:solidFill>
                <a:miter lim="800000"/>
                <a:headEnd/>
                <a:tailEnd/>
              </a:ln>
            </p:spPr>
            <p:txBody>
              <a:bodyPr wrap="none" anchor="ctr"/>
              <a:lstStyle/>
              <a:p>
                <a:endParaRPr kumimoji="1" lang="ja-JP" altLang="en-US" sz="3200">
                  <a:solidFill>
                    <a:srgbClr val="000000"/>
                  </a:solidFill>
                  <a:latin typeface="Tahoma" charset="0"/>
                  <a:ea typeface="ＭＳ Ｐゴシック" pitchFamily="1" charset="-128"/>
                </a:endParaRPr>
              </a:p>
            </p:txBody>
          </p:sp>
        </p:grpSp>
      </p:grpSp>
      <p:sp>
        <p:nvSpPr>
          <p:cNvPr id="518205" name="Rectangle 14"/>
          <p:cNvSpPr>
            <a:spLocks noChangeArrowheads="1"/>
          </p:cNvSpPr>
          <p:nvPr/>
        </p:nvSpPr>
        <p:spPr bwMode="auto">
          <a:xfrm>
            <a:off x="4157663" y="3657600"/>
            <a:ext cx="1116012" cy="935038"/>
          </a:xfrm>
          <a:prstGeom prst="wedgeRoundRectCallout">
            <a:avLst>
              <a:gd name="adj1" fmla="val -44454"/>
              <a:gd name="adj2" fmla="val -91597"/>
              <a:gd name="adj3" fmla="val 16667"/>
            </a:avLst>
          </a:prstGeom>
          <a:solidFill>
            <a:srgbClr val="006600"/>
          </a:solidFill>
          <a:ln w="9525">
            <a:solidFill>
              <a:schemeClr val="bg1"/>
            </a:solidFill>
            <a:miter lim="800000"/>
            <a:headEnd/>
            <a:tailEnd/>
          </a:ln>
        </p:spPr>
        <p:txBody>
          <a:bodyPr lIns="14400" tIns="7200" rIns="14400" bIns="7200"/>
          <a:lstStyle/>
          <a:p>
            <a:pPr algn="ctr" defTabSz="841375" eaLnBrk="0" hangingPunct="0">
              <a:lnSpc>
                <a:spcPct val="85000"/>
              </a:lnSpc>
            </a:pPr>
            <a:r>
              <a:rPr kumimoji="1" lang="en-US" altLang="ja-JP" sz="1600" b="1">
                <a:solidFill>
                  <a:srgbClr val="FFFFFF"/>
                </a:solidFill>
                <a:latin typeface="Tahoma" charset="0"/>
                <a:ea typeface="ＭＳ Ｐゴシック" pitchFamily="1" charset="-128"/>
              </a:rPr>
              <a:t>1957</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Asian</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influenza</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H2N2</a:t>
            </a:r>
          </a:p>
        </p:txBody>
      </p:sp>
      <p:grpSp>
        <p:nvGrpSpPr>
          <p:cNvPr id="13" name="Group 62"/>
          <p:cNvGrpSpPr>
            <a:grpSpLocks/>
          </p:cNvGrpSpPr>
          <p:nvPr/>
        </p:nvGrpSpPr>
        <p:grpSpPr bwMode="auto">
          <a:xfrm>
            <a:off x="4824413" y="2459038"/>
            <a:ext cx="1925637" cy="571500"/>
            <a:chOff x="3039" y="1549"/>
            <a:chExt cx="1213" cy="360"/>
          </a:xfrm>
        </p:grpSpPr>
        <p:sp>
          <p:nvSpPr>
            <p:cNvPr id="375872" name="Line 48"/>
            <p:cNvSpPr>
              <a:spLocks noChangeShapeType="1"/>
            </p:cNvSpPr>
            <p:nvPr/>
          </p:nvSpPr>
          <p:spPr bwMode="auto">
            <a:xfrm>
              <a:off x="3118" y="1818"/>
              <a:ext cx="1134" cy="1"/>
            </a:xfrm>
            <a:prstGeom prst="line">
              <a:avLst/>
            </a:prstGeom>
            <a:noFill/>
            <a:ln w="76200">
              <a:solidFill>
                <a:srgbClr val="339966"/>
              </a:solidFill>
              <a:round/>
              <a:headEnd/>
              <a:tailEnd type="triangle" w="med" len="med"/>
            </a:ln>
          </p:spPr>
          <p:txBody>
            <a:bodyPr/>
            <a:lstStyle/>
            <a:p>
              <a:endParaRPr lang="hu-HU"/>
            </a:p>
          </p:txBody>
        </p:sp>
        <p:sp>
          <p:nvSpPr>
            <p:cNvPr id="375873" name="Rectangle 7"/>
            <p:cNvSpPr>
              <a:spLocks noChangeArrowheads="1"/>
            </p:cNvSpPr>
            <p:nvPr/>
          </p:nvSpPr>
          <p:spPr bwMode="auto">
            <a:xfrm>
              <a:off x="3193" y="1549"/>
              <a:ext cx="645" cy="284"/>
            </a:xfrm>
            <a:prstGeom prst="rect">
              <a:avLst/>
            </a:prstGeom>
            <a:noFill/>
            <a:ln w="9525">
              <a:noFill/>
              <a:miter lim="800000"/>
              <a:headEnd/>
              <a:tailEnd/>
            </a:ln>
          </p:spPr>
          <p:txBody>
            <a:bodyPr wrap="none" lIns="84795" tIns="42398" rIns="84795" bIns="42398">
              <a:spAutoFit/>
            </a:bodyPr>
            <a:lstStyle/>
            <a:p>
              <a:pPr defTabSz="841375" eaLnBrk="0" hangingPunct="0"/>
              <a:r>
                <a:rPr kumimoji="1" lang="en-US" altLang="ja-JP" sz="2400" b="1">
                  <a:solidFill>
                    <a:srgbClr val="000000"/>
                  </a:solidFill>
                  <a:latin typeface="Tahoma" charset="0"/>
                  <a:ea typeface="ＭＳ Ｐゴシック" pitchFamily="1" charset="-128"/>
                </a:rPr>
                <a:t>H3N2</a:t>
              </a:r>
            </a:p>
          </p:txBody>
        </p:sp>
        <p:sp>
          <p:nvSpPr>
            <p:cNvPr id="375874" name="AutoShape 77"/>
            <p:cNvSpPr>
              <a:spLocks noChangeArrowheads="1"/>
            </p:cNvSpPr>
            <p:nvPr/>
          </p:nvSpPr>
          <p:spPr bwMode="auto">
            <a:xfrm rot="-567740">
              <a:off x="3039" y="1727"/>
              <a:ext cx="182" cy="182"/>
            </a:xfrm>
            <a:prstGeom prst="irregularSeal1">
              <a:avLst/>
            </a:prstGeom>
            <a:solidFill>
              <a:srgbClr val="339966"/>
            </a:solidFill>
            <a:ln w="19050">
              <a:solidFill>
                <a:srgbClr val="339966"/>
              </a:solidFill>
              <a:miter lim="800000"/>
              <a:headEnd/>
              <a:tailEnd/>
            </a:ln>
          </p:spPr>
          <p:txBody>
            <a:bodyPr wrap="none" anchor="ctr"/>
            <a:lstStyle/>
            <a:p>
              <a:endParaRPr kumimoji="1" lang="ja-JP" altLang="en-US" sz="3200">
                <a:solidFill>
                  <a:srgbClr val="000000"/>
                </a:solidFill>
                <a:latin typeface="Tahoma" charset="0"/>
                <a:ea typeface="ＭＳ Ｐゴシック" pitchFamily="1" charset="-128"/>
              </a:endParaRPr>
            </a:p>
          </p:txBody>
        </p:sp>
      </p:grpSp>
      <p:sp>
        <p:nvSpPr>
          <p:cNvPr id="518210" name="Rectangle 14"/>
          <p:cNvSpPr>
            <a:spLocks noChangeArrowheads="1"/>
          </p:cNvSpPr>
          <p:nvPr/>
        </p:nvSpPr>
        <p:spPr bwMode="auto">
          <a:xfrm>
            <a:off x="5318125" y="3649663"/>
            <a:ext cx="1244600" cy="944562"/>
          </a:xfrm>
          <a:prstGeom prst="wedgeRoundRectCallout">
            <a:avLst>
              <a:gd name="adj1" fmla="val -78829"/>
              <a:gd name="adj2" fmla="val -88824"/>
              <a:gd name="adj3" fmla="val 16667"/>
            </a:avLst>
          </a:prstGeom>
          <a:solidFill>
            <a:srgbClr val="339966"/>
          </a:solidFill>
          <a:ln w="9525">
            <a:solidFill>
              <a:schemeClr val="bg1"/>
            </a:solidFill>
            <a:miter lim="800000"/>
            <a:headEnd/>
            <a:tailEnd/>
          </a:ln>
        </p:spPr>
        <p:txBody>
          <a:bodyPr lIns="14400" tIns="7200" rIns="14400" bIns="7200"/>
          <a:lstStyle/>
          <a:p>
            <a:pPr algn="ctr" defTabSz="841375" eaLnBrk="0" hangingPunct="0">
              <a:lnSpc>
                <a:spcPct val="85000"/>
              </a:lnSpc>
            </a:pPr>
            <a:r>
              <a:rPr kumimoji="1" lang="en-US" altLang="ja-JP" sz="1600" b="1">
                <a:solidFill>
                  <a:srgbClr val="FFFFFF"/>
                </a:solidFill>
                <a:latin typeface="Tahoma" charset="0"/>
                <a:ea typeface="ＭＳ Ｐゴシック" pitchFamily="1" charset="-128"/>
              </a:rPr>
              <a:t>1968</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Hong Kong</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influenza</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H3N2</a:t>
            </a:r>
          </a:p>
        </p:txBody>
      </p:sp>
      <p:grpSp>
        <p:nvGrpSpPr>
          <p:cNvPr id="14" name="Group 67"/>
          <p:cNvGrpSpPr>
            <a:grpSpLocks/>
          </p:cNvGrpSpPr>
          <p:nvPr/>
        </p:nvGrpSpPr>
        <p:grpSpPr bwMode="auto">
          <a:xfrm>
            <a:off x="733425" y="2457450"/>
            <a:ext cx="1439863" cy="561975"/>
            <a:chOff x="774" y="1548"/>
            <a:chExt cx="907" cy="354"/>
          </a:xfrm>
        </p:grpSpPr>
        <p:sp>
          <p:nvSpPr>
            <p:cNvPr id="375877" name="Line 48"/>
            <p:cNvSpPr>
              <a:spLocks noChangeShapeType="1"/>
            </p:cNvSpPr>
            <p:nvPr/>
          </p:nvSpPr>
          <p:spPr bwMode="auto">
            <a:xfrm>
              <a:off x="865" y="1817"/>
              <a:ext cx="816" cy="0"/>
            </a:xfrm>
            <a:prstGeom prst="line">
              <a:avLst/>
            </a:prstGeom>
            <a:noFill/>
            <a:ln w="76200">
              <a:solidFill>
                <a:srgbClr val="339966"/>
              </a:solidFill>
              <a:round/>
              <a:headEnd/>
              <a:tailEnd type="triangle" w="med" len="med"/>
            </a:ln>
          </p:spPr>
          <p:txBody>
            <a:bodyPr/>
            <a:lstStyle/>
            <a:p>
              <a:endParaRPr lang="hu-HU"/>
            </a:p>
          </p:txBody>
        </p:sp>
        <p:grpSp>
          <p:nvGrpSpPr>
            <p:cNvPr id="375878" name="Group 69"/>
            <p:cNvGrpSpPr>
              <a:grpSpLocks/>
            </p:cNvGrpSpPr>
            <p:nvPr/>
          </p:nvGrpSpPr>
          <p:grpSpPr bwMode="auto">
            <a:xfrm>
              <a:off x="774" y="1548"/>
              <a:ext cx="793" cy="354"/>
              <a:chOff x="774" y="702"/>
              <a:chExt cx="793" cy="354"/>
            </a:xfrm>
          </p:grpSpPr>
          <p:sp>
            <p:nvSpPr>
              <p:cNvPr id="375879" name="Rectangle 7"/>
              <p:cNvSpPr>
                <a:spLocks noChangeArrowheads="1"/>
              </p:cNvSpPr>
              <p:nvPr/>
            </p:nvSpPr>
            <p:spPr bwMode="auto">
              <a:xfrm>
                <a:off x="922" y="702"/>
                <a:ext cx="645" cy="284"/>
              </a:xfrm>
              <a:prstGeom prst="rect">
                <a:avLst/>
              </a:prstGeom>
              <a:noFill/>
              <a:ln w="9525">
                <a:noFill/>
                <a:miter lim="800000"/>
                <a:headEnd/>
                <a:tailEnd/>
              </a:ln>
            </p:spPr>
            <p:txBody>
              <a:bodyPr wrap="none" lIns="84795" tIns="42398" rIns="84795" bIns="42398">
                <a:spAutoFit/>
              </a:bodyPr>
              <a:lstStyle/>
              <a:p>
                <a:pPr defTabSz="841375" eaLnBrk="0" hangingPunct="0"/>
                <a:r>
                  <a:rPr kumimoji="1" lang="en-US" altLang="ja-JP" sz="2400" b="1">
                    <a:solidFill>
                      <a:srgbClr val="000000"/>
                    </a:solidFill>
                    <a:latin typeface="Tahoma" charset="0"/>
                    <a:ea typeface="ＭＳ Ｐゴシック" pitchFamily="1" charset="-128"/>
                  </a:rPr>
                  <a:t>H3N8</a:t>
                </a:r>
              </a:p>
            </p:txBody>
          </p:sp>
          <p:sp>
            <p:nvSpPr>
              <p:cNvPr id="375880" name="AutoShape 79"/>
              <p:cNvSpPr>
                <a:spLocks noChangeArrowheads="1"/>
              </p:cNvSpPr>
              <p:nvPr/>
            </p:nvSpPr>
            <p:spPr bwMode="auto">
              <a:xfrm rot="-376264">
                <a:off x="774" y="875"/>
                <a:ext cx="182" cy="181"/>
              </a:xfrm>
              <a:prstGeom prst="irregularSeal1">
                <a:avLst/>
              </a:prstGeom>
              <a:solidFill>
                <a:srgbClr val="339966"/>
              </a:solidFill>
              <a:ln w="19050">
                <a:solidFill>
                  <a:srgbClr val="339966"/>
                </a:solidFill>
                <a:miter lim="800000"/>
                <a:headEnd/>
                <a:tailEnd/>
              </a:ln>
            </p:spPr>
            <p:txBody>
              <a:bodyPr wrap="none" anchor="ctr"/>
              <a:lstStyle/>
              <a:p>
                <a:endParaRPr kumimoji="1" lang="ja-JP" altLang="en-US" sz="3200">
                  <a:solidFill>
                    <a:srgbClr val="000000"/>
                  </a:solidFill>
                  <a:latin typeface="Tahoma" charset="0"/>
                  <a:ea typeface="ＭＳ Ｐゴシック" pitchFamily="1" charset="-128"/>
                </a:endParaRPr>
              </a:p>
            </p:txBody>
          </p:sp>
        </p:grpSp>
      </p:grpSp>
      <p:sp>
        <p:nvSpPr>
          <p:cNvPr id="518216" name="Rectangle 14"/>
          <p:cNvSpPr>
            <a:spLocks noChangeArrowheads="1"/>
          </p:cNvSpPr>
          <p:nvPr/>
        </p:nvSpPr>
        <p:spPr bwMode="auto">
          <a:xfrm>
            <a:off x="1409700" y="3652838"/>
            <a:ext cx="1493838" cy="935037"/>
          </a:xfrm>
          <a:prstGeom prst="wedgeRoundRectCallout">
            <a:avLst>
              <a:gd name="adj1" fmla="val -87940"/>
              <a:gd name="adj2" fmla="val -93634"/>
              <a:gd name="adj3" fmla="val 16667"/>
            </a:avLst>
          </a:prstGeom>
          <a:solidFill>
            <a:srgbClr val="339966"/>
          </a:solidFill>
          <a:ln w="9525">
            <a:solidFill>
              <a:schemeClr val="bg1"/>
            </a:solidFill>
            <a:miter lim="800000"/>
            <a:headEnd/>
            <a:tailEnd/>
          </a:ln>
        </p:spPr>
        <p:txBody>
          <a:bodyPr lIns="14400" tIns="7200" rIns="14400" bIns="7200"/>
          <a:lstStyle/>
          <a:p>
            <a:pPr algn="ctr" defTabSz="841375" eaLnBrk="0" hangingPunct="0">
              <a:lnSpc>
                <a:spcPct val="85000"/>
              </a:lnSpc>
            </a:pPr>
            <a:r>
              <a:rPr kumimoji="1" lang="en-US" altLang="ja-JP" sz="1600" b="1">
                <a:solidFill>
                  <a:srgbClr val="FFFFFF"/>
                </a:solidFill>
                <a:latin typeface="Tahoma" charset="0"/>
                <a:ea typeface="ＭＳ Ｐゴシック" pitchFamily="1" charset="-128"/>
              </a:rPr>
              <a:t>1900</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Old Hong Kong influenza</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H3N8</a:t>
            </a:r>
          </a:p>
        </p:txBody>
      </p:sp>
      <p:sp>
        <p:nvSpPr>
          <p:cNvPr id="518217" name="Rectangle 14"/>
          <p:cNvSpPr>
            <a:spLocks noChangeArrowheads="1"/>
          </p:cNvSpPr>
          <p:nvPr/>
        </p:nvSpPr>
        <p:spPr bwMode="auto">
          <a:xfrm>
            <a:off x="2954338" y="3651250"/>
            <a:ext cx="1116012" cy="935038"/>
          </a:xfrm>
          <a:prstGeom prst="wedgeRoundRectCallout">
            <a:avLst>
              <a:gd name="adj1" fmla="val -123968"/>
              <a:gd name="adj2" fmla="val -91597"/>
              <a:gd name="adj3" fmla="val 16667"/>
            </a:avLst>
          </a:prstGeom>
          <a:solidFill>
            <a:schemeClr val="folHlink"/>
          </a:solidFill>
          <a:ln w="9525">
            <a:solidFill>
              <a:schemeClr val="bg1"/>
            </a:solidFill>
            <a:miter lim="800000"/>
            <a:headEnd/>
            <a:tailEnd/>
          </a:ln>
        </p:spPr>
        <p:txBody>
          <a:bodyPr lIns="14400" tIns="7200" rIns="14400" bIns="7200"/>
          <a:lstStyle/>
          <a:p>
            <a:pPr algn="ctr" defTabSz="841375" eaLnBrk="0" hangingPunct="0">
              <a:lnSpc>
                <a:spcPct val="85000"/>
              </a:lnSpc>
            </a:pPr>
            <a:r>
              <a:rPr kumimoji="1" lang="en-US" altLang="ja-JP" sz="1600" b="1">
                <a:solidFill>
                  <a:srgbClr val="FFFFFF"/>
                </a:solidFill>
                <a:latin typeface="Tahoma" charset="0"/>
                <a:ea typeface="ＭＳ Ｐゴシック" pitchFamily="1" charset="-128"/>
              </a:rPr>
              <a:t>1918</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Spanish</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influenza</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H1N1</a:t>
            </a:r>
            <a:endParaRPr lang="en-US" altLang="ja-JP" sz="1800">
              <a:solidFill>
                <a:srgbClr val="FF0000"/>
              </a:solidFill>
              <a:latin typeface="Book Antiqua" pitchFamily="18" charset="0"/>
              <a:ea typeface="ＭＳ Ｐゴシック" pitchFamily="1" charset="-128"/>
            </a:endParaRPr>
          </a:p>
        </p:txBody>
      </p:sp>
      <p:grpSp>
        <p:nvGrpSpPr>
          <p:cNvPr id="375883" name="Group 74"/>
          <p:cNvGrpSpPr>
            <a:grpSpLocks/>
          </p:cNvGrpSpPr>
          <p:nvPr/>
        </p:nvGrpSpPr>
        <p:grpSpPr bwMode="auto">
          <a:xfrm>
            <a:off x="447675" y="2971800"/>
            <a:ext cx="8639175" cy="498475"/>
            <a:chOff x="282" y="1872"/>
            <a:chExt cx="5442" cy="314"/>
          </a:xfrm>
        </p:grpSpPr>
        <p:grpSp>
          <p:nvGrpSpPr>
            <p:cNvPr id="375884" name="Group 75"/>
            <p:cNvGrpSpPr>
              <a:grpSpLocks/>
            </p:cNvGrpSpPr>
            <p:nvPr/>
          </p:nvGrpSpPr>
          <p:grpSpPr bwMode="auto">
            <a:xfrm>
              <a:off x="282" y="1872"/>
              <a:ext cx="5320" cy="314"/>
              <a:chOff x="282" y="1872"/>
              <a:chExt cx="5320" cy="314"/>
            </a:xfrm>
          </p:grpSpPr>
          <p:sp>
            <p:nvSpPr>
              <p:cNvPr id="375885" name="Text Box 30"/>
              <p:cNvSpPr txBox="1">
                <a:spLocks noChangeArrowheads="1"/>
              </p:cNvSpPr>
              <p:nvPr/>
            </p:nvSpPr>
            <p:spPr bwMode="auto">
              <a:xfrm>
                <a:off x="1063" y="202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1915</a:t>
                </a:r>
              </a:p>
            </p:txBody>
          </p:sp>
          <p:sp>
            <p:nvSpPr>
              <p:cNvPr id="375886" name="Text Box 37"/>
              <p:cNvSpPr txBox="1">
                <a:spLocks noChangeArrowheads="1"/>
              </p:cNvSpPr>
              <p:nvPr/>
            </p:nvSpPr>
            <p:spPr bwMode="auto">
              <a:xfrm>
                <a:off x="1513" y="202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1925</a:t>
                </a:r>
              </a:p>
            </p:txBody>
          </p:sp>
          <p:sp>
            <p:nvSpPr>
              <p:cNvPr id="375887" name="Text Box 40"/>
              <p:cNvSpPr txBox="1">
                <a:spLocks noChangeArrowheads="1"/>
              </p:cNvSpPr>
              <p:nvPr/>
            </p:nvSpPr>
            <p:spPr bwMode="auto">
              <a:xfrm>
                <a:off x="2421" y="202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1955</a:t>
                </a:r>
              </a:p>
            </p:txBody>
          </p:sp>
          <p:sp>
            <p:nvSpPr>
              <p:cNvPr id="375888" name="Text Box 41"/>
              <p:cNvSpPr txBox="1">
                <a:spLocks noChangeArrowheads="1"/>
              </p:cNvSpPr>
              <p:nvPr/>
            </p:nvSpPr>
            <p:spPr bwMode="auto">
              <a:xfrm>
                <a:off x="2832" y="202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1965</a:t>
                </a:r>
              </a:p>
            </p:txBody>
          </p:sp>
          <p:sp>
            <p:nvSpPr>
              <p:cNvPr id="375889" name="Text Box 42"/>
              <p:cNvSpPr txBox="1">
                <a:spLocks noChangeArrowheads="1"/>
              </p:cNvSpPr>
              <p:nvPr/>
            </p:nvSpPr>
            <p:spPr bwMode="auto">
              <a:xfrm>
                <a:off x="3286" y="202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1975</a:t>
                </a:r>
              </a:p>
            </p:txBody>
          </p:sp>
          <p:sp>
            <p:nvSpPr>
              <p:cNvPr id="375890" name="Text Box 43"/>
              <p:cNvSpPr txBox="1">
                <a:spLocks noChangeArrowheads="1"/>
              </p:cNvSpPr>
              <p:nvPr/>
            </p:nvSpPr>
            <p:spPr bwMode="auto">
              <a:xfrm>
                <a:off x="3694" y="202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1985</a:t>
                </a:r>
              </a:p>
            </p:txBody>
          </p:sp>
          <p:sp>
            <p:nvSpPr>
              <p:cNvPr id="375891" name="Text Box 44"/>
              <p:cNvSpPr txBox="1">
                <a:spLocks noChangeArrowheads="1"/>
              </p:cNvSpPr>
              <p:nvPr/>
            </p:nvSpPr>
            <p:spPr bwMode="auto">
              <a:xfrm>
                <a:off x="4136" y="202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1995</a:t>
                </a:r>
              </a:p>
            </p:txBody>
          </p:sp>
          <p:sp>
            <p:nvSpPr>
              <p:cNvPr id="375892" name="Text Box 45"/>
              <p:cNvSpPr txBox="1">
                <a:spLocks noChangeArrowheads="1"/>
              </p:cNvSpPr>
              <p:nvPr/>
            </p:nvSpPr>
            <p:spPr bwMode="auto">
              <a:xfrm>
                <a:off x="4556" y="2027"/>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2005</a:t>
                </a:r>
              </a:p>
            </p:txBody>
          </p:sp>
          <p:sp>
            <p:nvSpPr>
              <p:cNvPr id="375893" name="Text Box 30"/>
              <p:cNvSpPr txBox="1">
                <a:spLocks noChangeArrowheads="1"/>
              </p:cNvSpPr>
              <p:nvPr/>
            </p:nvSpPr>
            <p:spPr bwMode="auto">
              <a:xfrm>
                <a:off x="282" y="2031"/>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1895</a:t>
                </a:r>
              </a:p>
            </p:txBody>
          </p:sp>
          <p:sp>
            <p:nvSpPr>
              <p:cNvPr id="375894" name="Text Box 30"/>
              <p:cNvSpPr txBox="1">
                <a:spLocks noChangeArrowheads="1"/>
              </p:cNvSpPr>
              <p:nvPr/>
            </p:nvSpPr>
            <p:spPr bwMode="auto">
              <a:xfrm>
                <a:off x="606" y="2031"/>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1905</a:t>
                </a:r>
              </a:p>
            </p:txBody>
          </p:sp>
          <p:grpSp>
            <p:nvGrpSpPr>
              <p:cNvPr id="375895" name="Group 86"/>
              <p:cNvGrpSpPr>
                <a:grpSpLocks/>
              </p:cNvGrpSpPr>
              <p:nvPr/>
            </p:nvGrpSpPr>
            <p:grpSpPr bwMode="auto">
              <a:xfrm>
                <a:off x="341" y="1872"/>
                <a:ext cx="5261" cy="136"/>
                <a:chOff x="179" y="2862"/>
                <a:chExt cx="5261" cy="136"/>
              </a:xfrm>
            </p:grpSpPr>
            <p:sp>
              <p:nvSpPr>
                <p:cNvPr id="375896" name="Line 18"/>
                <p:cNvSpPr>
                  <a:spLocks noChangeShapeType="1"/>
                </p:cNvSpPr>
                <p:nvPr/>
              </p:nvSpPr>
              <p:spPr bwMode="auto">
                <a:xfrm>
                  <a:off x="4090" y="2865"/>
                  <a:ext cx="0" cy="126"/>
                </a:xfrm>
                <a:prstGeom prst="line">
                  <a:avLst/>
                </a:prstGeom>
                <a:noFill/>
                <a:ln w="28575">
                  <a:solidFill>
                    <a:srgbClr val="99CC00"/>
                  </a:solidFill>
                  <a:round/>
                  <a:headEnd type="none" w="sm" len="sm"/>
                  <a:tailEnd type="none" w="sm" len="sm"/>
                </a:ln>
              </p:spPr>
              <p:txBody>
                <a:bodyPr/>
                <a:lstStyle/>
                <a:p>
                  <a:endParaRPr lang="hu-HU"/>
                </a:p>
              </p:txBody>
            </p:sp>
            <p:sp>
              <p:nvSpPr>
                <p:cNvPr id="375897" name="Line 19"/>
                <p:cNvSpPr>
                  <a:spLocks noChangeShapeType="1"/>
                </p:cNvSpPr>
                <p:nvPr/>
              </p:nvSpPr>
              <p:spPr bwMode="auto">
                <a:xfrm>
                  <a:off x="1494" y="2865"/>
                  <a:ext cx="0" cy="126"/>
                </a:xfrm>
                <a:prstGeom prst="line">
                  <a:avLst/>
                </a:prstGeom>
                <a:noFill/>
                <a:ln w="28575">
                  <a:solidFill>
                    <a:srgbClr val="99CC00"/>
                  </a:solidFill>
                  <a:round/>
                  <a:headEnd type="none" w="sm" len="sm"/>
                  <a:tailEnd type="none" w="sm" len="sm"/>
                </a:ln>
              </p:spPr>
              <p:txBody>
                <a:bodyPr/>
                <a:lstStyle/>
                <a:p>
                  <a:endParaRPr lang="hu-HU"/>
                </a:p>
              </p:txBody>
            </p:sp>
            <p:sp>
              <p:nvSpPr>
                <p:cNvPr id="375898" name="Line 20"/>
                <p:cNvSpPr>
                  <a:spLocks noChangeShapeType="1"/>
                </p:cNvSpPr>
                <p:nvPr/>
              </p:nvSpPr>
              <p:spPr bwMode="auto">
                <a:xfrm>
                  <a:off x="4953" y="2865"/>
                  <a:ext cx="0" cy="126"/>
                </a:xfrm>
                <a:prstGeom prst="line">
                  <a:avLst/>
                </a:prstGeom>
                <a:noFill/>
                <a:ln w="28575">
                  <a:solidFill>
                    <a:srgbClr val="99CC00"/>
                  </a:solidFill>
                  <a:round/>
                  <a:headEnd type="none" w="sm" len="sm"/>
                  <a:tailEnd type="none" w="sm" len="sm"/>
                </a:ln>
              </p:spPr>
              <p:txBody>
                <a:bodyPr/>
                <a:lstStyle/>
                <a:p>
                  <a:endParaRPr lang="hu-HU"/>
                </a:p>
              </p:txBody>
            </p:sp>
            <p:sp>
              <p:nvSpPr>
                <p:cNvPr id="375899" name="Line 21"/>
                <p:cNvSpPr>
                  <a:spLocks noChangeShapeType="1"/>
                </p:cNvSpPr>
                <p:nvPr/>
              </p:nvSpPr>
              <p:spPr bwMode="auto">
                <a:xfrm>
                  <a:off x="3647" y="2865"/>
                  <a:ext cx="0" cy="126"/>
                </a:xfrm>
                <a:prstGeom prst="line">
                  <a:avLst/>
                </a:prstGeom>
                <a:noFill/>
                <a:ln w="28575">
                  <a:solidFill>
                    <a:srgbClr val="99CC00"/>
                  </a:solidFill>
                  <a:round/>
                  <a:headEnd type="none" w="sm" len="sm"/>
                  <a:tailEnd type="none" w="sm" len="sm"/>
                </a:ln>
              </p:spPr>
              <p:txBody>
                <a:bodyPr/>
                <a:lstStyle/>
                <a:p>
                  <a:endParaRPr lang="hu-HU"/>
                </a:p>
              </p:txBody>
            </p:sp>
            <p:sp>
              <p:nvSpPr>
                <p:cNvPr id="375900" name="Line 22"/>
                <p:cNvSpPr>
                  <a:spLocks noChangeShapeType="1"/>
                </p:cNvSpPr>
                <p:nvPr/>
              </p:nvSpPr>
              <p:spPr bwMode="auto">
                <a:xfrm>
                  <a:off x="3218" y="2869"/>
                  <a:ext cx="0" cy="126"/>
                </a:xfrm>
                <a:prstGeom prst="line">
                  <a:avLst/>
                </a:prstGeom>
                <a:noFill/>
                <a:ln w="28575">
                  <a:solidFill>
                    <a:srgbClr val="99CC00"/>
                  </a:solidFill>
                  <a:round/>
                  <a:headEnd type="none" w="sm" len="sm"/>
                  <a:tailEnd type="none" w="sm" len="sm"/>
                </a:ln>
              </p:spPr>
              <p:txBody>
                <a:bodyPr/>
                <a:lstStyle/>
                <a:p>
                  <a:endParaRPr lang="hu-HU"/>
                </a:p>
              </p:txBody>
            </p:sp>
            <p:sp>
              <p:nvSpPr>
                <p:cNvPr id="375901" name="Line 23"/>
                <p:cNvSpPr>
                  <a:spLocks noChangeShapeType="1"/>
                </p:cNvSpPr>
                <p:nvPr/>
              </p:nvSpPr>
              <p:spPr bwMode="auto">
                <a:xfrm>
                  <a:off x="5440" y="2862"/>
                  <a:ext cx="0" cy="127"/>
                </a:xfrm>
                <a:prstGeom prst="line">
                  <a:avLst/>
                </a:prstGeom>
                <a:noFill/>
                <a:ln w="28575">
                  <a:solidFill>
                    <a:srgbClr val="99CC00"/>
                  </a:solidFill>
                  <a:round/>
                  <a:headEnd type="none" w="sm" len="sm"/>
                  <a:tailEnd type="none" w="sm" len="sm"/>
                </a:ln>
              </p:spPr>
              <p:txBody>
                <a:bodyPr/>
                <a:lstStyle/>
                <a:p>
                  <a:endParaRPr lang="hu-HU"/>
                </a:p>
              </p:txBody>
            </p:sp>
            <p:sp>
              <p:nvSpPr>
                <p:cNvPr id="375902" name="Line 24"/>
                <p:cNvSpPr>
                  <a:spLocks noChangeShapeType="1"/>
                </p:cNvSpPr>
                <p:nvPr/>
              </p:nvSpPr>
              <p:spPr bwMode="auto">
                <a:xfrm>
                  <a:off x="1944" y="2865"/>
                  <a:ext cx="0" cy="126"/>
                </a:xfrm>
                <a:prstGeom prst="line">
                  <a:avLst/>
                </a:prstGeom>
                <a:noFill/>
                <a:ln w="28575">
                  <a:solidFill>
                    <a:srgbClr val="99CC00"/>
                  </a:solidFill>
                  <a:round/>
                  <a:headEnd type="none" w="sm" len="sm"/>
                  <a:tailEnd type="none" w="sm" len="sm"/>
                </a:ln>
              </p:spPr>
              <p:txBody>
                <a:bodyPr/>
                <a:lstStyle/>
                <a:p>
                  <a:endParaRPr lang="hu-HU"/>
                </a:p>
              </p:txBody>
            </p:sp>
            <p:sp>
              <p:nvSpPr>
                <p:cNvPr id="375903" name="Line 25"/>
                <p:cNvSpPr>
                  <a:spLocks noChangeShapeType="1"/>
                </p:cNvSpPr>
                <p:nvPr/>
              </p:nvSpPr>
              <p:spPr bwMode="auto">
                <a:xfrm>
                  <a:off x="2372" y="2865"/>
                  <a:ext cx="0" cy="126"/>
                </a:xfrm>
                <a:prstGeom prst="line">
                  <a:avLst/>
                </a:prstGeom>
                <a:noFill/>
                <a:ln w="28575">
                  <a:solidFill>
                    <a:srgbClr val="99CC00"/>
                  </a:solidFill>
                  <a:round/>
                  <a:headEnd type="none" w="sm" len="sm"/>
                  <a:tailEnd type="none" w="sm" len="sm"/>
                </a:ln>
              </p:spPr>
              <p:txBody>
                <a:bodyPr/>
                <a:lstStyle/>
                <a:p>
                  <a:endParaRPr lang="hu-HU"/>
                </a:p>
              </p:txBody>
            </p:sp>
            <p:sp>
              <p:nvSpPr>
                <p:cNvPr id="375904" name="Line 26"/>
                <p:cNvSpPr>
                  <a:spLocks noChangeShapeType="1"/>
                </p:cNvSpPr>
                <p:nvPr/>
              </p:nvSpPr>
              <p:spPr bwMode="auto">
                <a:xfrm>
                  <a:off x="2799" y="2871"/>
                  <a:ext cx="0" cy="127"/>
                </a:xfrm>
                <a:prstGeom prst="line">
                  <a:avLst/>
                </a:prstGeom>
                <a:noFill/>
                <a:ln w="28575">
                  <a:solidFill>
                    <a:srgbClr val="99CC00"/>
                  </a:solidFill>
                  <a:round/>
                  <a:headEnd type="none" w="sm" len="sm"/>
                  <a:tailEnd type="none" w="sm" len="sm"/>
                </a:ln>
              </p:spPr>
              <p:txBody>
                <a:bodyPr/>
                <a:lstStyle/>
                <a:p>
                  <a:endParaRPr lang="hu-HU"/>
                </a:p>
              </p:txBody>
            </p:sp>
            <p:sp>
              <p:nvSpPr>
                <p:cNvPr id="375905" name="Line 27"/>
                <p:cNvSpPr>
                  <a:spLocks noChangeShapeType="1"/>
                </p:cNvSpPr>
                <p:nvPr/>
              </p:nvSpPr>
              <p:spPr bwMode="auto">
                <a:xfrm>
                  <a:off x="4507" y="2865"/>
                  <a:ext cx="0" cy="126"/>
                </a:xfrm>
                <a:prstGeom prst="line">
                  <a:avLst/>
                </a:prstGeom>
                <a:noFill/>
                <a:ln w="28575">
                  <a:solidFill>
                    <a:srgbClr val="99CC00"/>
                  </a:solidFill>
                  <a:round/>
                  <a:headEnd type="none" w="sm" len="sm"/>
                  <a:tailEnd type="none" w="sm" len="sm"/>
                </a:ln>
              </p:spPr>
              <p:txBody>
                <a:bodyPr/>
                <a:lstStyle/>
                <a:p>
                  <a:endParaRPr lang="hu-HU"/>
                </a:p>
              </p:txBody>
            </p:sp>
            <p:sp>
              <p:nvSpPr>
                <p:cNvPr id="375906" name="Line 16"/>
                <p:cNvSpPr>
                  <a:spLocks noChangeShapeType="1"/>
                </p:cNvSpPr>
                <p:nvPr/>
              </p:nvSpPr>
              <p:spPr bwMode="auto">
                <a:xfrm>
                  <a:off x="1041" y="2862"/>
                  <a:ext cx="0" cy="136"/>
                </a:xfrm>
                <a:prstGeom prst="line">
                  <a:avLst/>
                </a:prstGeom>
                <a:noFill/>
                <a:ln w="28575">
                  <a:solidFill>
                    <a:srgbClr val="99CC00"/>
                  </a:solidFill>
                  <a:round/>
                  <a:headEnd/>
                  <a:tailEnd/>
                </a:ln>
              </p:spPr>
              <p:txBody>
                <a:bodyPr/>
                <a:lstStyle/>
                <a:p>
                  <a:endParaRPr lang="hu-HU"/>
                </a:p>
              </p:txBody>
            </p:sp>
            <p:sp>
              <p:nvSpPr>
                <p:cNvPr id="375907" name="Line 17"/>
                <p:cNvSpPr>
                  <a:spLocks noChangeShapeType="1"/>
                </p:cNvSpPr>
                <p:nvPr/>
              </p:nvSpPr>
              <p:spPr bwMode="auto">
                <a:xfrm>
                  <a:off x="179" y="2862"/>
                  <a:ext cx="0" cy="136"/>
                </a:xfrm>
                <a:prstGeom prst="line">
                  <a:avLst/>
                </a:prstGeom>
                <a:noFill/>
                <a:ln w="28575">
                  <a:solidFill>
                    <a:srgbClr val="99CC00"/>
                  </a:solidFill>
                  <a:round/>
                  <a:headEnd/>
                  <a:tailEnd/>
                </a:ln>
              </p:spPr>
              <p:txBody>
                <a:bodyPr/>
                <a:lstStyle/>
                <a:p>
                  <a:endParaRPr lang="hu-HU"/>
                </a:p>
              </p:txBody>
            </p:sp>
            <p:sp>
              <p:nvSpPr>
                <p:cNvPr id="375908" name="Line 18"/>
                <p:cNvSpPr>
                  <a:spLocks noChangeShapeType="1"/>
                </p:cNvSpPr>
                <p:nvPr/>
              </p:nvSpPr>
              <p:spPr bwMode="auto">
                <a:xfrm>
                  <a:off x="587" y="2862"/>
                  <a:ext cx="0" cy="136"/>
                </a:xfrm>
                <a:prstGeom prst="line">
                  <a:avLst/>
                </a:prstGeom>
                <a:noFill/>
                <a:ln w="28575">
                  <a:solidFill>
                    <a:srgbClr val="99CC00"/>
                  </a:solidFill>
                  <a:round/>
                  <a:headEnd/>
                  <a:tailEnd/>
                </a:ln>
              </p:spPr>
              <p:txBody>
                <a:bodyPr/>
                <a:lstStyle/>
                <a:p>
                  <a:endParaRPr lang="hu-HU"/>
                </a:p>
              </p:txBody>
            </p:sp>
          </p:grpSp>
        </p:grpSp>
        <p:grpSp>
          <p:nvGrpSpPr>
            <p:cNvPr id="375909" name="Group 100"/>
            <p:cNvGrpSpPr>
              <a:grpSpLocks/>
            </p:cNvGrpSpPr>
            <p:nvPr/>
          </p:nvGrpSpPr>
          <p:grpSpPr bwMode="auto">
            <a:xfrm>
              <a:off x="287" y="1965"/>
              <a:ext cx="5437" cy="2"/>
              <a:chOff x="299" y="2961"/>
              <a:chExt cx="5437" cy="2"/>
            </a:xfrm>
          </p:grpSpPr>
          <p:sp>
            <p:nvSpPr>
              <p:cNvPr id="375910" name="Line 101"/>
              <p:cNvSpPr>
                <a:spLocks noChangeShapeType="1"/>
              </p:cNvSpPr>
              <p:nvPr/>
            </p:nvSpPr>
            <p:spPr bwMode="auto">
              <a:xfrm>
                <a:off x="299" y="2963"/>
                <a:ext cx="1587" cy="0"/>
              </a:xfrm>
              <a:prstGeom prst="line">
                <a:avLst/>
              </a:prstGeom>
              <a:noFill/>
              <a:ln w="38100">
                <a:solidFill>
                  <a:schemeClr val="folHlink"/>
                </a:solidFill>
                <a:round/>
                <a:headEnd/>
                <a:tailEnd/>
              </a:ln>
            </p:spPr>
            <p:txBody>
              <a:bodyPr lIns="0" tIns="0" rIns="0" bIns="0"/>
              <a:lstStyle/>
              <a:p>
                <a:endParaRPr lang="hu-HU"/>
              </a:p>
            </p:txBody>
          </p:sp>
          <p:sp>
            <p:nvSpPr>
              <p:cNvPr id="375911" name="Line 102"/>
              <p:cNvSpPr>
                <a:spLocks noChangeShapeType="1"/>
              </p:cNvSpPr>
              <p:nvPr/>
            </p:nvSpPr>
            <p:spPr bwMode="auto">
              <a:xfrm>
                <a:off x="1899" y="2961"/>
                <a:ext cx="589" cy="0"/>
              </a:xfrm>
              <a:prstGeom prst="line">
                <a:avLst/>
              </a:prstGeom>
              <a:noFill/>
              <a:ln w="38100">
                <a:solidFill>
                  <a:schemeClr val="folHlink"/>
                </a:solidFill>
                <a:prstDash val="sysDot"/>
                <a:round/>
                <a:headEnd/>
                <a:tailEnd/>
              </a:ln>
            </p:spPr>
            <p:txBody>
              <a:bodyPr lIns="0" tIns="0" rIns="0" bIns="0"/>
              <a:lstStyle/>
              <a:p>
                <a:endParaRPr lang="hu-HU"/>
              </a:p>
            </p:txBody>
          </p:sp>
          <p:sp>
            <p:nvSpPr>
              <p:cNvPr id="375912" name="Line 103"/>
              <p:cNvSpPr>
                <a:spLocks noChangeShapeType="1"/>
              </p:cNvSpPr>
              <p:nvPr/>
            </p:nvSpPr>
            <p:spPr bwMode="auto">
              <a:xfrm>
                <a:off x="2517" y="2961"/>
                <a:ext cx="3219" cy="0"/>
              </a:xfrm>
              <a:prstGeom prst="line">
                <a:avLst/>
              </a:prstGeom>
              <a:noFill/>
              <a:ln w="38100">
                <a:solidFill>
                  <a:schemeClr val="folHlink"/>
                </a:solidFill>
                <a:round/>
                <a:headEnd/>
                <a:tailEnd type="triangle" w="med" len="med"/>
              </a:ln>
            </p:spPr>
            <p:txBody>
              <a:bodyPr lIns="0" tIns="0" rIns="0" bIns="0"/>
              <a:lstStyle/>
              <a:p>
                <a:endParaRPr lang="hu-HU"/>
              </a:p>
            </p:txBody>
          </p:sp>
        </p:grpSp>
        <p:sp>
          <p:nvSpPr>
            <p:cNvPr id="375913" name="Text Box 45"/>
            <p:cNvSpPr txBox="1">
              <a:spLocks noChangeArrowheads="1"/>
            </p:cNvSpPr>
            <p:nvPr/>
          </p:nvSpPr>
          <p:spPr bwMode="auto">
            <a:xfrm>
              <a:off x="5004" y="2025"/>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2010</a:t>
              </a:r>
            </a:p>
          </p:txBody>
        </p:sp>
        <p:sp>
          <p:nvSpPr>
            <p:cNvPr id="375914" name="Text Box 45"/>
            <p:cNvSpPr txBox="1">
              <a:spLocks noChangeArrowheads="1"/>
            </p:cNvSpPr>
            <p:nvPr/>
          </p:nvSpPr>
          <p:spPr bwMode="auto">
            <a:xfrm>
              <a:off x="5482" y="2023"/>
              <a:ext cx="213" cy="155"/>
            </a:xfrm>
            <a:prstGeom prst="rect">
              <a:avLst/>
            </a:prstGeom>
            <a:noFill/>
            <a:ln w="9525">
              <a:noFill/>
              <a:miter lim="800000"/>
              <a:headEnd/>
              <a:tailEnd/>
            </a:ln>
          </p:spPr>
          <p:txBody>
            <a:bodyPr wrap="none" lIns="0" tIns="42105" rIns="0" bIns="42105" anchor="ctr"/>
            <a:lstStyle/>
            <a:p>
              <a:pPr defTabSz="841375" eaLnBrk="0" hangingPunct="0">
                <a:lnSpc>
                  <a:spcPct val="75000"/>
                </a:lnSpc>
              </a:pPr>
              <a:r>
                <a:rPr kumimoji="1" lang="en-US" altLang="ja-JP" sz="1400">
                  <a:solidFill>
                    <a:srgbClr val="000000"/>
                  </a:solidFill>
                  <a:latin typeface="Tahoma" charset="0"/>
                  <a:ea typeface="ＭＳ Ｐゴシック" pitchFamily="1" charset="-128"/>
                </a:rPr>
                <a:t>2015</a:t>
              </a:r>
            </a:p>
          </p:txBody>
        </p:sp>
      </p:grpSp>
      <p:sp>
        <p:nvSpPr>
          <p:cNvPr id="518250" name="Rectangle 14"/>
          <p:cNvSpPr>
            <a:spLocks noChangeArrowheads="1"/>
          </p:cNvSpPr>
          <p:nvPr/>
        </p:nvSpPr>
        <p:spPr bwMode="auto">
          <a:xfrm>
            <a:off x="6869113" y="3636963"/>
            <a:ext cx="1244600" cy="944562"/>
          </a:xfrm>
          <a:prstGeom prst="wedgeRoundRectCallout">
            <a:avLst>
              <a:gd name="adj1" fmla="val 40944"/>
              <a:gd name="adj2" fmla="val -70843"/>
              <a:gd name="adj3" fmla="val 16667"/>
            </a:avLst>
          </a:prstGeom>
          <a:solidFill>
            <a:srgbClr val="669900"/>
          </a:solidFill>
          <a:ln w="9525">
            <a:solidFill>
              <a:schemeClr val="bg1"/>
            </a:solidFill>
            <a:miter lim="800000"/>
            <a:headEnd/>
            <a:tailEnd/>
          </a:ln>
        </p:spPr>
        <p:txBody>
          <a:bodyPr lIns="14400" tIns="7200" rIns="14400" bIns="7200"/>
          <a:lstStyle/>
          <a:p>
            <a:pPr algn="ctr" defTabSz="841375" eaLnBrk="0" hangingPunct="0">
              <a:lnSpc>
                <a:spcPct val="85000"/>
              </a:lnSpc>
            </a:pPr>
            <a:r>
              <a:rPr kumimoji="1" lang="en-US" altLang="ja-JP" sz="1600" b="1">
                <a:solidFill>
                  <a:srgbClr val="FFFFFF"/>
                </a:solidFill>
                <a:latin typeface="Tahoma" charset="0"/>
                <a:ea typeface="ＭＳ Ｐゴシック" pitchFamily="1" charset="-128"/>
              </a:rPr>
              <a:t>2009</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Pandemic</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influenza</a:t>
            </a:r>
          </a:p>
          <a:p>
            <a:pPr algn="ctr" defTabSz="841375" eaLnBrk="0" hangingPunct="0">
              <a:lnSpc>
                <a:spcPct val="85000"/>
              </a:lnSpc>
            </a:pPr>
            <a:r>
              <a:rPr kumimoji="1" lang="en-US" altLang="ja-JP" sz="1600">
                <a:solidFill>
                  <a:srgbClr val="FFFFFF"/>
                </a:solidFill>
                <a:latin typeface="Tahoma" charset="0"/>
                <a:ea typeface="ＭＳ Ｐゴシック" pitchFamily="1" charset="-128"/>
              </a:rPr>
              <a:t>H1N1</a:t>
            </a:r>
          </a:p>
        </p:txBody>
      </p:sp>
      <p:sp>
        <p:nvSpPr>
          <p:cNvPr id="375916" name="Text Box 31"/>
          <p:cNvSpPr txBox="1">
            <a:spLocks noChangeArrowheads="1"/>
          </p:cNvSpPr>
          <p:nvPr/>
        </p:nvSpPr>
        <p:spPr bwMode="auto">
          <a:xfrm>
            <a:off x="323850" y="822325"/>
            <a:ext cx="6213475" cy="476250"/>
          </a:xfrm>
          <a:prstGeom prst="rect">
            <a:avLst/>
          </a:prstGeom>
          <a:noFill/>
          <a:ln w="9525">
            <a:noFill/>
            <a:miter lim="800000"/>
            <a:headEnd/>
            <a:tailEnd/>
          </a:ln>
        </p:spPr>
        <p:txBody>
          <a:bodyPr lIns="0" tIns="0" rIns="0" bIns="0"/>
          <a:lstStyle/>
          <a:p>
            <a:pPr defTabSz="841375" eaLnBrk="0" hangingPunct="0">
              <a:lnSpc>
                <a:spcPct val="75000"/>
              </a:lnSpc>
            </a:pPr>
            <a:r>
              <a:rPr kumimoji="1" lang="en-GB" altLang="ja-JP" sz="2000">
                <a:solidFill>
                  <a:srgbClr val="000000"/>
                </a:solidFill>
                <a:latin typeface="Tahoma" charset="0"/>
                <a:ea typeface="ＭＳ Ｐゴシック" pitchFamily="1" charset="-128"/>
              </a:rPr>
              <a:t>Recorded human pandemic influenza</a:t>
            </a:r>
            <a:br>
              <a:rPr kumimoji="1" lang="en-GB" altLang="ja-JP" sz="2000">
                <a:solidFill>
                  <a:srgbClr val="000000"/>
                </a:solidFill>
                <a:latin typeface="Tahoma" charset="0"/>
                <a:ea typeface="ＭＳ Ｐゴシック" pitchFamily="1" charset="-128"/>
              </a:rPr>
            </a:br>
            <a:r>
              <a:rPr kumimoji="1" lang="en-GB" altLang="ja-JP" sz="2000">
                <a:solidFill>
                  <a:srgbClr val="000000"/>
                </a:solidFill>
                <a:latin typeface="Tahoma" charset="0"/>
                <a:ea typeface="ＭＳ Ｐゴシック" pitchFamily="1" charset="-128"/>
              </a:rPr>
              <a:t>(early sub-types inferred)</a:t>
            </a:r>
            <a:endParaRPr kumimoji="1" lang="en-US" altLang="ja-JP" sz="2000">
              <a:solidFill>
                <a:srgbClr val="000000"/>
              </a:solidFill>
              <a:latin typeface="Tahoma" charset="0"/>
              <a:ea typeface="ＭＳ Ｐゴシック" pitchFamily="1" charset="-128"/>
            </a:endParaRPr>
          </a:p>
        </p:txBody>
      </p:sp>
      <p:sp>
        <p:nvSpPr>
          <p:cNvPr id="375917" name="Text Box 108"/>
          <p:cNvSpPr txBox="1">
            <a:spLocks noChangeArrowheads="1"/>
          </p:cNvSpPr>
          <p:nvPr/>
        </p:nvSpPr>
        <p:spPr bwMode="auto">
          <a:xfrm>
            <a:off x="117475" y="6559550"/>
            <a:ext cx="4132263" cy="165100"/>
          </a:xfrm>
          <a:prstGeom prst="rect">
            <a:avLst/>
          </a:prstGeom>
          <a:noFill/>
          <a:ln w="9525" algn="ctr">
            <a:noFill/>
            <a:miter lim="800000"/>
            <a:headEnd/>
            <a:tailEnd/>
          </a:ln>
        </p:spPr>
        <p:txBody>
          <a:bodyPr lIns="0" tIns="0" rIns="0" bIns="0">
            <a:spAutoFit/>
          </a:bodyPr>
          <a:lstStyle/>
          <a:p>
            <a:pPr>
              <a:lnSpc>
                <a:spcPct val="90000"/>
              </a:lnSpc>
            </a:pPr>
            <a:r>
              <a:rPr lang="en-GB" sz="600">
                <a:solidFill>
                  <a:srgbClr val="FFFFFF"/>
                </a:solidFill>
                <a:latin typeface="Tahoma" charset="0"/>
              </a:rPr>
              <a:t>Reproduced and adapted (2009) with permission of Dr Masato Tashiro</a:t>
            </a:r>
            <a:r>
              <a:rPr lang="en-GB" sz="600">
                <a:solidFill>
                  <a:srgbClr val="FFFFFF"/>
                </a:solidFill>
                <a:latin typeface="Tahoma" charset="0"/>
                <a:ea typeface="ＭＳ Ｐゴシック" pitchFamily="1" charset="-128"/>
              </a:rPr>
              <a:t>, Director, Center for Influenza Virus Research, </a:t>
            </a:r>
            <a:br>
              <a:rPr lang="en-GB" sz="600">
                <a:solidFill>
                  <a:srgbClr val="FFFFFF"/>
                </a:solidFill>
                <a:latin typeface="Tahoma" charset="0"/>
                <a:ea typeface="ＭＳ Ｐゴシック" pitchFamily="1" charset="-128"/>
              </a:rPr>
            </a:br>
            <a:r>
              <a:rPr lang="en-GB" sz="600">
                <a:solidFill>
                  <a:srgbClr val="FFFFFF"/>
                </a:solidFill>
                <a:latin typeface="Tahoma" charset="0"/>
                <a:ea typeface="ＭＳ Ｐゴシック" pitchFamily="1" charset="-128"/>
              </a:rPr>
              <a:t>National Institute of Infectious Diseases (NIID), Japan. </a:t>
            </a:r>
          </a:p>
        </p:txBody>
      </p:sp>
      <p:sp>
        <p:nvSpPr>
          <p:cNvPr id="375918" name="Rectangle 109"/>
          <p:cNvSpPr>
            <a:spLocks noChangeArrowheads="1"/>
          </p:cNvSpPr>
          <p:nvPr/>
        </p:nvSpPr>
        <p:spPr bwMode="auto">
          <a:xfrm>
            <a:off x="6334125" y="6542088"/>
            <a:ext cx="2478088" cy="198437"/>
          </a:xfrm>
          <a:prstGeom prst="rect">
            <a:avLst/>
          </a:prstGeom>
          <a:noFill/>
          <a:ln w="38100" algn="ctr">
            <a:noFill/>
            <a:miter lim="800000"/>
            <a:headEnd/>
            <a:tailEnd/>
          </a:ln>
        </p:spPr>
        <p:txBody>
          <a:bodyPr wrap="none" lIns="0" tIns="0" rIns="0" bIns="0" anchor="ctr">
            <a:spAutoFit/>
          </a:bodyPr>
          <a:lstStyle/>
          <a:p>
            <a:pPr eaLnBrk="0" hangingPunct="0"/>
            <a:r>
              <a:rPr lang="de-DE" sz="1300" b="1">
                <a:solidFill>
                  <a:srgbClr val="FFFFFF"/>
                </a:solidFill>
                <a:latin typeface="Tahoma" charset="0"/>
              </a:rPr>
              <a:t>Animated slide:</a:t>
            </a:r>
            <a:r>
              <a:rPr lang="de-DE" sz="1300">
                <a:solidFill>
                  <a:srgbClr val="FFFFFF"/>
                </a:solidFill>
                <a:latin typeface="Tahoma" charset="0"/>
              </a:rPr>
              <a:t> Press space bar</a:t>
            </a:r>
          </a:p>
        </p:txBody>
      </p:sp>
      <p:grpSp>
        <p:nvGrpSpPr>
          <p:cNvPr id="20" name="Group 110"/>
          <p:cNvGrpSpPr>
            <a:grpSpLocks/>
          </p:cNvGrpSpPr>
          <p:nvPr/>
        </p:nvGrpSpPr>
        <p:grpSpPr bwMode="auto">
          <a:xfrm>
            <a:off x="1817688" y="1816100"/>
            <a:ext cx="2355850" cy="863600"/>
            <a:chOff x="1145" y="1144"/>
            <a:chExt cx="1484" cy="544"/>
          </a:xfrm>
        </p:grpSpPr>
        <p:grpSp>
          <p:nvGrpSpPr>
            <p:cNvPr id="375920" name="Group 111"/>
            <p:cNvGrpSpPr>
              <a:grpSpLocks/>
            </p:cNvGrpSpPr>
            <p:nvPr/>
          </p:nvGrpSpPr>
          <p:grpSpPr bwMode="auto">
            <a:xfrm>
              <a:off x="1145" y="1144"/>
              <a:ext cx="1484" cy="544"/>
              <a:chOff x="1145" y="1144"/>
              <a:chExt cx="1484" cy="544"/>
            </a:xfrm>
          </p:grpSpPr>
          <p:sp>
            <p:nvSpPr>
              <p:cNvPr id="375921" name="Rectangle 7"/>
              <p:cNvSpPr>
                <a:spLocks noChangeArrowheads="1"/>
              </p:cNvSpPr>
              <p:nvPr/>
            </p:nvSpPr>
            <p:spPr bwMode="auto">
              <a:xfrm>
                <a:off x="1622" y="1149"/>
                <a:ext cx="645" cy="284"/>
              </a:xfrm>
              <a:prstGeom prst="rect">
                <a:avLst/>
              </a:prstGeom>
              <a:noFill/>
              <a:ln w="9525">
                <a:noFill/>
                <a:miter lim="800000"/>
                <a:headEnd/>
                <a:tailEnd/>
              </a:ln>
            </p:spPr>
            <p:txBody>
              <a:bodyPr wrap="none" lIns="84795" tIns="42398" rIns="84795" bIns="42398">
                <a:spAutoFit/>
              </a:bodyPr>
              <a:lstStyle/>
              <a:p>
                <a:pPr defTabSz="841375" eaLnBrk="0" hangingPunct="0"/>
                <a:r>
                  <a:rPr kumimoji="1" lang="en-US" altLang="ja-JP" sz="2400" b="1">
                    <a:solidFill>
                      <a:srgbClr val="000000"/>
                    </a:solidFill>
                    <a:latin typeface="Tahoma" charset="0"/>
                    <a:ea typeface="ＭＳ Ｐゴシック" pitchFamily="1" charset="-128"/>
                  </a:rPr>
                  <a:t>H1N1</a:t>
                </a:r>
              </a:p>
            </p:txBody>
          </p:sp>
          <p:grpSp>
            <p:nvGrpSpPr>
              <p:cNvPr id="375922" name="Group 113"/>
              <p:cNvGrpSpPr>
                <a:grpSpLocks/>
              </p:cNvGrpSpPr>
              <p:nvPr/>
            </p:nvGrpSpPr>
            <p:grpSpPr bwMode="auto">
              <a:xfrm>
                <a:off x="1145" y="1144"/>
                <a:ext cx="1484" cy="544"/>
                <a:chOff x="983" y="2296"/>
                <a:chExt cx="1484" cy="544"/>
              </a:xfrm>
            </p:grpSpPr>
            <p:sp>
              <p:nvSpPr>
                <p:cNvPr id="375923" name="Line 46"/>
                <p:cNvSpPr>
                  <a:spLocks noChangeShapeType="1"/>
                </p:cNvSpPr>
                <p:nvPr/>
              </p:nvSpPr>
              <p:spPr bwMode="auto">
                <a:xfrm>
                  <a:off x="1333" y="2568"/>
                  <a:ext cx="1134" cy="0"/>
                </a:xfrm>
                <a:prstGeom prst="line">
                  <a:avLst/>
                </a:prstGeom>
                <a:noFill/>
                <a:ln w="76200">
                  <a:solidFill>
                    <a:schemeClr val="folHlink"/>
                  </a:solidFill>
                  <a:round/>
                  <a:headEnd/>
                  <a:tailEnd type="triangle" w="med" len="med"/>
                </a:ln>
              </p:spPr>
              <p:txBody>
                <a:bodyPr/>
                <a:lstStyle/>
                <a:p>
                  <a:endParaRPr lang="hu-HU"/>
                </a:p>
              </p:txBody>
            </p:sp>
            <p:sp>
              <p:nvSpPr>
                <p:cNvPr id="375924" name="AutoShape 80"/>
                <p:cNvSpPr>
                  <a:spLocks noChangeArrowheads="1"/>
                </p:cNvSpPr>
                <p:nvPr/>
              </p:nvSpPr>
              <p:spPr bwMode="auto">
                <a:xfrm>
                  <a:off x="983" y="2296"/>
                  <a:ext cx="499" cy="544"/>
                </a:xfrm>
                <a:prstGeom prst="irregularSeal1">
                  <a:avLst/>
                </a:prstGeom>
                <a:solidFill>
                  <a:schemeClr val="folHlink"/>
                </a:solidFill>
                <a:ln w="19050">
                  <a:solidFill>
                    <a:schemeClr val="folHlink"/>
                  </a:solidFill>
                  <a:miter lim="800000"/>
                  <a:headEnd/>
                  <a:tailEnd/>
                </a:ln>
              </p:spPr>
              <p:txBody>
                <a:bodyPr wrap="none" anchor="ctr"/>
                <a:lstStyle/>
                <a:p>
                  <a:endParaRPr kumimoji="1" lang="ja-JP" altLang="en-US" sz="3200">
                    <a:solidFill>
                      <a:srgbClr val="000000"/>
                    </a:solidFill>
                    <a:latin typeface="Tahoma" charset="0"/>
                    <a:ea typeface="ＭＳ Ｐゴシック" pitchFamily="1" charset="-128"/>
                  </a:endParaRPr>
                </a:p>
              </p:txBody>
            </p:sp>
          </p:grpSp>
        </p:grpSp>
        <p:sp>
          <p:nvSpPr>
            <p:cNvPr id="375925" name="AutoShape 116"/>
            <p:cNvSpPr>
              <a:spLocks noChangeArrowheads="1"/>
            </p:cNvSpPr>
            <p:nvPr/>
          </p:nvSpPr>
          <p:spPr bwMode="auto">
            <a:xfrm rot="502191">
              <a:off x="1248" y="1284"/>
              <a:ext cx="294" cy="246"/>
            </a:xfrm>
            <a:prstGeom prst="irregularSeal1">
              <a:avLst/>
            </a:prstGeom>
            <a:solidFill>
              <a:srgbClr val="AAE600"/>
            </a:solidFill>
            <a:ln w="9525" algn="ctr">
              <a:noFill/>
              <a:miter lim="800000"/>
              <a:headEnd/>
              <a:tailEnd/>
            </a:ln>
          </p:spPr>
          <p:txBody>
            <a:bodyPr wrap="none" lIns="0" tIns="0" rIns="0" bIns="0" anchor="ctr"/>
            <a:lstStyle/>
            <a:p>
              <a:pPr algn="ctr">
                <a:lnSpc>
                  <a:spcPct val="90000"/>
                </a:lnSpc>
              </a:pPr>
              <a:endParaRPr lang="en-US" sz="3200" b="1">
                <a:solidFill>
                  <a:srgbClr val="000000"/>
                </a:solidFill>
                <a:latin typeface="Tahoma" charset="0"/>
              </a:endParaRPr>
            </a:p>
          </p:txBody>
        </p:sp>
      </p:grpSp>
      <p:grpSp>
        <p:nvGrpSpPr>
          <p:cNvPr id="23" name="Group 121"/>
          <p:cNvGrpSpPr>
            <a:grpSpLocks/>
          </p:cNvGrpSpPr>
          <p:nvPr/>
        </p:nvGrpSpPr>
        <p:grpSpPr bwMode="auto">
          <a:xfrm>
            <a:off x="7680325" y="2403475"/>
            <a:ext cx="1023938" cy="652463"/>
            <a:chOff x="4842" y="1476"/>
            <a:chExt cx="645" cy="411"/>
          </a:xfrm>
        </p:grpSpPr>
        <p:sp>
          <p:nvSpPr>
            <p:cNvPr id="375927" name="Rectangle 7"/>
            <p:cNvSpPr>
              <a:spLocks noChangeArrowheads="1"/>
            </p:cNvSpPr>
            <p:nvPr/>
          </p:nvSpPr>
          <p:spPr bwMode="auto">
            <a:xfrm>
              <a:off x="4842" y="1476"/>
              <a:ext cx="645" cy="313"/>
            </a:xfrm>
            <a:prstGeom prst="rect">
              <a:avLst/>
            </a:prstGeom>
            <a:noFill/>
            <a:ln w="9525">
              <a:noFill/>
              <a:miter lim="800000"/>
              <a:headEnd/>
              <a:tailEnd/>
            </a:ln>
          </p:spPr>
          <p:txBody>
            <a:bodyPr wrap="none" lIns="84795" tIns="42398" rIns="84795" bIns="42398">
              <a:spAutoFit/>
            </a:bodyPr>
            <a:lstStyle/>
            <a:p>
              <a:pPr defTabSz="841375" eaLnBrk="0" hangingPunct="0">
                <a:lnSpc>
                  <a:spcPct val="75000"/>
                </a:lnSpc>
              </a:pPr>
              <a:r>
                <a:rPr kumimoji="1" lang="en-US" altLang="ja-JP" sz="1200">
                  <a:solidFill>
                    <a:srgbClr val="000000"/>
                  </a:solidFill>
                  <a:latin typeface="Tahoma" charset="0"/>
                  <a:ea typeface="ＭＳ Ｐゴシック" pitchFamily="1" charset="-128"/>
                </a:rPr>
                <a:t>Pandemic</a:t>
              </a:r>
              <a:br>
                <a:rPr kumimoji="1" lang="en-US" altLang="ja-JP" sz="1200">
                  <a:solidFill>
                    <a:srgbClr val="000000"/>
                  </a:solidFill>
                  <a:latin typeface="Tahoma" charset="0"/>
                  <a:ea typeface="ＭＳ Ｐゴシック" pitchFamily="1" charset="-128"/>
                </a:rPr>
              </a:br>
              <a:r>
                <a:rPr kumimoji="1" lang="en-US" altLang="ja-JP" sz="2400" b="1">
                  <a:solidFill>
                    <a:srgbClr val="000000"/>
                  </a:solidFill>
                  <a:latin typeface="Tahoma" charset="0"/>
                  <a:ea typeface="ＭＳ Ｐゴシック" pitchFamily="1" charset="-128"/>
                </a:rPr>
                <a:t>H1N1</a:t>
              </a:r>
              <a:endParaRPr kumimoji="1" lang="en-US" altLang="ja-JP" sz="2400">
                <a:solidFill>
                  <a:srgbClr val="000000"/>
                </a:solidFill>
                <a:latin typeface="Tahoma" charset="0"/>
                <a:ea typeface="ＭＳ Ｐゴシック" pitchFamily="1" charset="-128"/>
              </a:endParaRPr>
            </a:p>
          </p:txBody>
        </p:sp>
        <p:sp>
          <p:nvSpPr>
            <p:cNvPr id="375928" name="AutoShape 77"/>
            <p:cNvSpPr>
              <a:spLocks noChangeArrowheads="1"/>
            </p:cNvSpPr>
            <p:nvPr/>
          </p:nvSpPr>
          <p:spPr bwMode="auto">
            <a:xfrm rot="-567740">
              <a:off x="4991" y="1701"/>
              <a:ext cx="181" cy="186"/>
            </a:xfrm>
            <a:prstGeom prst="irregularSeal1">
              <a:avLst/>
            </a:prstGeom>
            <a:solidFill>
              <a:srgbClr val="669900"/>
            </a:solidFill>
            <a:ln w="3175">
              <a:solidFill>
                <a:schemeClr val="bg1"/>
              </a:solidFill>
              <a:miter lim="800000"/>
              <a:headEnd/>
              <a:tailEnd/>
            </a:ln>
          </p:spPr>
          <p:txBody>
            <a:bodyPr wrap="none" anchor="ctr"/>
            <a:lstStyle/>
            <a:p>
              <a:endParaRPr kumimoji="1" lang="ja-JP" altLang="en-US" sz="3200">
                <a:solidFill>
                  <a:srgbClr val="000000"/>
                </a:solidFill>
                <a:latin typeface="Tahoma" charset="0"/>
                <a:ea typeface="ＭＳ Ｐゴシック" pitchFamily="1" charset="-128"/>
              </a:endParaRPr>
            </a:p>
          </p:txBody>
        </p:sp>
        <p:sp>
          <p:nvSpPr>
            <p:cNvPr id="375929" name="Line 46"/>
            <p:cNvSpPr>
              <a:spLocks noChangeShapeType="1"/>
            </p:cNvSpPr>
            <p:nvPr/>
          </p:nvSpPr>
          <p:spPr bwMode="auto">
            <a:xfrm>
              <a:off x="5103" y="1784"/>
              <a:ext cx="195" cy="0"/>
            </a:xfrm>
            <a:prstGeom prst="line">
              <a:avLst/>
            </a:prstGeom>
            <a:noFill/>
            <a:ln w="76200">
              <a:solidFill>
                <a:srgbClr val="669900"/>
              </a:solidFill>
              <a:round/>
              <a:headEnd/>
              <a:tailEnd type="triangle" w="med" len="med"/>
            </a:ln>
          </p:spPr>
          <p:txBody>
            <a:bodyPr/>
            <a:lstStyle/>
            <a:p>
              <a:endParaRPr lang="hu-HU"/>
            </a:p>
          </p:txBody>
        </p:sp>
      </p:grpSp>
      <p:sp>
        <p:nvSpPr>
          <p:cNvPr id="375931" name="Rectangle 123"/>
          <p:cNvSpPr>
            <a:spLocks noChangeArrowheads="1"/>
          </p:cNvSpPr>
          <p:nvPr/>
        </p:nvSpPr>
        <p:spPr bwMode="auto">
          <a:xfrm>
            <a:off x="1763713" y="2276475"/>
            <a:ext cx="1152525" cy="915988"/>
          </a:xfrm>
          <a:prstGeom prst="rect">
            <a:avLst/>
          </a:prstGeom>
          <a:noFill/>
          <a:ln w="9525">
            <a:noFill/>
            <a:miter lim="800000"/>
            <a:headEnd/>
            <a:tailEnd/>
          </a:ln>
          <a:effectLst/>
        </p:spPr>
        <p:txBody>
          <a:bodyPr>
            <a:spAutoFit/>
          </a:bodyPr>
          <a:lstStyle/>
          <a:p>
            <a:pPr algn="ctr"/>
            <a:r>
              <a:rPr lang="hu-HU" sz="1800" b="1">
                <a:solidFill>
                  <a:srgbClr val="FF0000"/>
                </a:solidFill>
                <a:latin typeface="Book Antiqua" pitchFamily="18" charset="0"/>
              </a:rPr>
              <a:t>50-100 millió haláleset</a:t>
            </a:r>
          </a:p>
        </p:txBody>
      </p:sp>
      <p:sp>
        <p:nvSpPr>
          <p:cNvPr id="375933" name="Rectangle 125"/>
          <p:cNvSpPr>
            <a:spLocks noChangeArrowheads="1"/>
          </p:cNvSpPr>
          <p:nvPr/>
        </p:nvSpPr>
        <p:spPr bwMode="auto">
          <a:xfrm>
            <a:off x="3708400" y="2492375"/>
            <a:ext cx="1377950" cy="641350"/>
          </a:xfrm>
          <a:prstGeom prst="rect">
            <a:avLst/>
          </a:prstGeom>
          <a:noFill/>
          <a:ln w="9525">
            <a:noFill/>
            <a:miter lim="800000"/>
            <a:headEnd/>
            <a:tailEnd/>
          </a:ln>
          <a:effectLst/>
        </p:spPr>
        <p:txBody>
          <a:bodyPr>
            <a:spAutoFit/>
          </a:bodyPr>
          <a:lstStyle/>
          <a:p>
            <a:pPr algn="ctr"/>
            <a:r>
              <a:rPr lang="hu-HU" sz="1800" b="1">
                <a:solidFill>
                  <a:srgbClr val="FF0000"/>
                </a:solidFill>
                <a:latin typeface="Book Antiqua" pitchFamily="18" charset="0"/>
              </a:rPr>
              <a:t>1 millió</a:t>
            </a:r>
            <a:r>
              <a:rPr lang="hu-HU" sz="1800" b="1">
                <a:solidFill>
                  <a:srgbClr val="FFFFFF"/>
                </a:solidFill>
                <a:latin typeface="Book Antiqua" pitchFamily="18" charset="0"/>
              </a:rPr>
              <a:t> </a:t>
            </a:r>
            <a:r>
              <a:rPr lang="hu-HU" sz="1800" b="1">
                <a:solidFill>
                  <a:srgbClr val="FF0000"/>
                </a:solidFill>
                <a:latin typeface="Book Antiqua" pitchFamily="18" charset="0"/>
              </a:rPr>
              <a:t>haláleset</a:t>
            </a:r>
          </a:p>
        </p:txBody>
      </p:sp>
      <p:sp>
        <p:nvSpPr>
          <p:cNvPr id="375935" name="Rectangle 127"/>
          <p:cNvSpPr>
            <a:spLocks noChangeArrowheads="1"/>
          </p:cNvSpPr>
          <p:nvPr/>
        </p:nvSpPr>
        <p:spPr bwMode="auto">
          <a:xfrm>
            <a:off x="4211638" y="1989138"/>
            <a:ext cx="1666875" cy="641350"/>
          </a:xfrm>
          <a:prstGeom prst="rect">
            <a:avLst/>
          </a:prstGeom>
          <a:noFill/>
          <a:ln w="9525">
            <a:noFill/>
            <a:miter lim="800000"/>
            <a:headEnd/>
            <a:tailEnd/>
          </a:ln>
          <a:effectLst/>
        </p:spPr>
        <p:txBody>
          <a:bodyPr>
            <a:spAutoFit/>
          </a:bodyPr>
          <a:lstStyle/>
          <a:p>
            <a:pPr algn="ctr"/>
            <a:r>
              <a:rPr lang="hu-HU" sz="1800" b="1">
                <a:solidFill>
                  <a:srgbClr val="FF0000"/>
                </a:solidFill>
                <a:latin typeface="Book Antiqua" pitchFamily="18" charset="0"/>
              </a:rPr>
              <a:t>1 millió</a:t>
            </a:r>
            <a:r>
              <a:rPr lang="hu-HU" sz="1800" b="1">
                <a:solidFill>
                  <a:srgbClr val="FFFFFF"/>
                </a:solidFill>
                <a:latin typeface="Book Antiqua" pitchFamily="18" charset="0"/>
              </a:rPr>
              <a:t> </a:t>
            </a:r>
            <a:r>
              <a:rPr lang="hu-HU" sz="1800" b="1">
                <a:solidFill>
                  <a:srgbClr val="FF0000"/>
                </a:solidFill>
                <a:latin typeface="Book Antiqua" pitchFamily="18" charset="0"/>
              </a:rPr>
              <a:t>haláleset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51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518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5182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59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5182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59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5182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59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1" presetClass="entr" presetSubtype="0" fill="hold" grpId="0" nodeType="withEffect">
                                  <p:stCondLst>
                                    <p:cond delay="0"/>
                                  </p:stCondLst>
                                  <p:childTnLst>
                                    <p:set>
                                      <p:cBhvr>
                                        <p:cTn id="62" dur="1" fill="hold">
                                          <p:stCondLst>
                                            <p:cond delay="0"/>
                                          </p:stCondLst>
                                        </p:cTn>
                                        <p:tgtEl>
                                          <p:spTgt spid="5182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99" grpId="0" animBg="1"/>
      <p:bldP spid="518205" grpId="0" animBg="1"/>
      <p:bldP spid="518210" grpId="0" animBg="1"/>
      <p:bldP spid="518216" grpId="0" animBg="1"/>
      <p:bldP spid="518217" grpId="0" animBg="1"/>
      <p:bldP spid="518250" grpId="0" animBg="1"/>
      <p:bldP spid="375931" grpId="0"/>
      <p:bldP spid="375933" grpId="0"/>
      <p:bldP spid="3759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ia számának helye 1"/>
          <p:cNvSpPr>
            <a:spLocks noGrp="1"/>
          </p:cNvSpPr>
          <p:nvPr>
            <p:ph type="sldNum" sz="quarter" idx="10"/>
          </p:nvPr>
        </p:nvSpPr>
        <p:spPr/>
        <p:txBody>
          <a:bodyPr/>
          <a:lstStyle/>
          <a:p>
            <a:pPr>
              <a:defRPr/>
            </a:pPr>
            <a:fld id="{14C553E2-B0C6-4AED-8DB5-5AF1A0AC5D62}" type="slidenum">
              <a:rPr lang="en-GB"/>
              <a:pPr>
                <a:defRPr/>
              </a:pPr>
              <a:t>21</a:t>
            </a:fld>
            <a:endParaRPr lang="en-GB"/>
          </a:p>
        </p:txBody>
      </p:sp>
      <p:sp>
        <p:nvSpPr>
          <p:cNvPr id="22" name="Dia számának helye 3"/>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E4725C64-8D27-4711-8CF1-427F0EC39DEF}" type="slidenum">
              <a:rPr lang="hu-HU" sz="1200">
                <a:solidFill>
                  <a:schemeClr val="tx1">
                    <a:shade val="50000"/>
                  </a:schemeClr>
                </a:solidFill>
                <a:latin typeface="+mn-lt"/>
                <a:cs typeface="+mn-cs"/>
              </a:rPr>
              <a:pPr algn="r" fontAlgn="auto">
                <a:spcBef>
                  <a:spcPts val="0"/>
                </a:spcBef>
                <a:spcAft>
                  <a:spcPts val="0"/>
                </a:spcAft>
                <a:defRPr/>
              </a:pPr>
              <a:t>21</a:t>
            </a:fld>
            <a:endParaRPr lang="hu-HU" sz="1200">
              <a:solidFill>
                <a:schemeClr val="tx1">
                  <a:shade val="50000"/>
                </a:schemeClr>
              </a:solidFill>
              <a:latin typeface="+mn-lt"/>
              <a:cs typeface="+mn-cs"/>
            </a:endParaRPr>
          </a:p>
        </p:txBody>
      </p:sp>
      <p:pic>
        <p:nvPicPr>
          <p:cNvPr id="442371" name="Picture 2" descr="Vollvirus"/>
          <p:cNvPicPr>
            <a:picLocks noChangeAspect="1" noChangeArrowheads="1"/>
          </p:cNvPicPr>
          <p:nvPr/>
        </p:nvPicPr>
        <p:blipFill>
          <a:blip r:embed="rId3" cstate="print"/>
          <a:srcRect/>
          <a:stretch>
            <a:fillRect/>
          </a:stretch>
        </p:blipFill>
        <p:spPr bwMode="invGray">
          <a:xfrm>
            <a:off x="2339975" y="1412875"/>
            <a:ext cx="4505325" cy="4424363"/>
          </a:xfrm>
          <a:prstGeom prst="rect">
            <a:avLst/>
          </a:prstGeom>
          <a:noFill/>
          <a:ln w="9525">
            <a:solidFill>
              <a:schemeClr val="tx1"/>
            </a:solidFill>
            <a:miter lim="800000"/>
            <a:headEnd/>
            <a:tailEnd/>
          </a:ln>
        </p:spPr>
      </p:pic>
      <p:sp>
        <p:nvSpPr>
          <p:cNvPr id="106499" name="Text Box 3"/>
          <p:cNvSpPr txBox="1">
            <a:spLocks noChangeArrowheads="1"/>
          </p:cNvSpPr>
          <p:nvPr/>
        </p:nvSpPr>
        <p:spPr bwMode="auto">
          <a:xfrm>
            <a:off x="0" y="2492375"/>
            <a:ext cx="2282825" cy="822325"/>
          </a:xfrm>
          <a:prstGeom prst="rect">
            <a:avLst/>
          </a:prstGeom>
          <a:noFill/>
          <a:ln w="9525">
            <a:noFill/>
            <a:miter lim="800000"/>
            <a:headEnd/>
            <a:tailEnd/>
          </a:ln>
        </p:spPr>
        <p:txBody>
          <a:bodyPr wrap="none">
            <a:spAutoFit/>
          </a:bodyPr>
          <a:lstStyle/>
          <a:p>
            <a:pPr eaLnBrk="0" hangingPunct="0"/>
            <a:r>
              <a:rPr lang="en-US" sz="2400" b="1" u="sng">
                <a:solidFill>
                  <a:schemeClr val="tx1"/>
                </a:solidFill>
                <a:latin typeface="Times New Roman" pitchFamily="18" charset="0"/>
              </a:rPr>
              <a:t>Haemagglutinin</a:t>
            </a:r>
          </a:p>
          <a:p>
            <a:pPr eaLnBrk="0" hangingPunct="0"/>
            <a:r>
              <a:rPr lang="en-US" sz="2400" b="1" u="sng">
                <a:solidFill>
                  <a:schemeClr val="tx1"/>
                </a:solidFill>
                <a:latin typeface="Times New Roman" pitchFamily="18" charset="0"/>
              </a:rPr>
              <a:t>(H-antigén)</a:t>
            </a:r>
            <a:endParaRPr lang="en-US" sz="2400" b="1">
              <a:solidFill>
                <a:schemeClr val="tx1"/>
              </a:solidFill>
              <a:latin typeface="Times New Roman" pitchFamily="18" charset="0"/>
            </a:endParaRPr>
          </a:p>
        </p:txBody>
      </p:sp>
      <p:sp>
        <p:nvSpPr>
          <p:cNvPr id="106500" name="Text Box 4"/>
          <p:cNvSpPr txBox="1">
            <a:spLocks noChangeArrowheads="1"/>
          </p:cNvSpPr>
          <p:nvPr/>
        </p:nvSpPr>
        <p:spPr bwMode="auto">
          <a:xfrm>
            <a:off x="539750" y="4221163"/>
            <a:ext cx="1749425" cy="396875"/>
          </a:xfrm>
          <a:prstGeom prst="rect">
            <a:avLst/>
          </a:prstGeom>
          <a:noFill/>
          <a:ln w="9525">
            <a:noFill/>
            <a:miter lim="800000"/>
            <a:headEnd/>
            <a:tailEnd/>
          </a:ln>
        </p:spPr>
        <p:txBody>
          <a:bodyPr wrap="none">
            <a:spAutoFit/>
          </a:bodyPr>
          <a:lstStyle/>
          <a:p>
            <a:pPr eaLnBrk="0" hangingPunct="0"/>
            <a:r>
              <a:rPr lang="en-US" sz="2000" b="1">
                <a:solidFill>
                  <a:schemeClr val="tx1"/>
                </a:solidFill>
                <a:latin typeface="Times New Roman" pitchFamily="18" charset="0"/>
              </a:rPr>
              <a:t>Nu</a:t>
            </a:r>
            <a:r>
              <a:rPr lang="hu-HU" sz="2000" b="1">
                <a:solidFill>
                  <a:schemeClr val="tx1"/>
                </a:solidFill>
                <a:latin typeface="Times New Roman" pitchFamily="18" charset="0"/>
              </a:rPr>
              <a:t>k</a:t>
            </a:r>
            <a:r>
              <a:rPr lang="en-US" sz="2000" b="1">
                <a:solidFill>
                  <a:schemeClr val="tx1"/>
                </a:solidFill>
                <a:latin typeface="Times New Roman" pitchFamily="18" charset="0"/>
              </a:rPr>
              <a:t>leoprotein</a:t>
            </a:r>
          </a:p>
        </p:txBody>
      </p:sp>
      <p:sp>
        <p:nvSpPr>
          <p:cNvPr id="106501" name="Text Box 5"/>
          <p:cNvSpPr txBox="1">
            <a:spLocks noChangeArrowheads="1"/>
          </p:cNvSpPr>
          <p:nvPr/>
        </p:nvSpPr>
        <p:spPr bwMode="auto">
          <a:xfrm>
            <a:off x="6964363" y="2495550"/>
            <a:ext cx="2122487" cy="822325"/>
          </a:xfrm>
          <a:prstGeom prst="rect">
            <a:avLst/>
          </a:prstGeom>
          <a:noFill/>
          <a:ln w="9525">
            <a:noFill/>
            <a:miter lim="800000"/>
            <a:headEnd/>
            <a:tailEnd/>
          </a:ln>
        </p:spPr>
        <p:txBody>
          <a:bodyPr wrap="none">
            <a:spAutoFit/>
          </a:bodyPr>
          <a:lstStyle/>
          <a:p>
            <a:pPr eaLnBrk="0" hangingPunct="0"/>
            <a:r>
              <a:rPr lang="en-US" sz="2400" b="1" u="sng">
                <a:solidFill>
                  <a:schemeClr val="tx1"/>
                </a:solidFill>
                <a:latin typeface="Times New Roman" pitchFamily="18" charset="0"/>
              </a:rPr>
              <a:t>Neuraminidáz </a:t>
            </a:r>
          </a:p>
          <a:p>
            <a:pPr eaLnBrk="0" hangingPunct="0"/>
            <a:r>
              <a:rPr lang="en-US" sz="2400" b="1" u="sng">
                <a:solidFill>
                  <a:schemeClr val="tx1"/>
                </a:solidFill>
                <a:latin typeface="Times New Roman" pitchFamily="18" charset="0"/>
              </a:rPr>
              <a:t>(N antigén)</a:t>
            </a:r>
          </a:p>
        </p:txBody>
      </p:sp>
      <p:sp>
        <p:nvSpPr>
          <p:cNvPr id="106502" name="Text Box 6"/>
          <p:cNvSpPr txBox="1">
            <a:spLocks noChangeArrowheads="1"/>
          </p:cNvSpPr>
          <p:nvPr/>
        </p:nvSpPr>
        <p:spPr bwMode="auto">
          <a:xfrm>
            <a:off x="6992938" y="3300413"/>
            <a:ext cx="1389062" cy="396875"/>
          </a:xfrm>
          <a:prstGeom prst="rect">
            <a:avLst/>
          </a:prstGeom>
          <a:noFill/>
          <a:ln w="9525">
            <a:noFill/>
            <a:miter lim="800000"/>
            <a:headEnd/>
            <a:tailEnd/>
          </a:ln>
        </p:spPr>
        <p:txBody>
          <a:bodyPr wrap="none">
            <a:spAutoFit/>
          </a:bodyPr>
          <a:lstStyle/>
          <a:p>
            <a:pPr eaLnBrk="0" hangingPunct="0"/>
            <a:r>
              <a:rPr lang="en-US" sz="2000" b="1">
                <a:solidFill>
                  <a:schemeClr val="tx1"/>
                </a:solidFill>
                <a:latin typeface="Times New Roman" pitchFamily="18" charset="0"/>
              </a:rPr>
              <a:t>Lipid réteg</a:t>
            </a:r>
          </a:p>
        </p:txBody>
      </p:sp>
      <p:sp>
        <p:nvSpPr>
          <p:cNvPr id="106503" name="Text Box 7"/>
          <p:cNvSpPr txBox="1">
            <a:spLocks noChangeArrowheads="1"/>
          </p:cNvSpPr>
          <p:nvPr/>
        </p:nvSpPr>
        <p:spPr bwMode="auto">
          <a:xfrm>
            <a:off x="6964363" y="4195763"/>
            <a:ext cx="1782762" cy="396875"/>
          </a:xfrm>
          <a:prstGeom prst="rect">
            <a:avLst/>
          </a:prstGeom>
          <a:noFill/>
          <a:ln w="9525">
            <a:noFill/>
            <a:miter lim="800000"/>
            <a:headEnd/>
            <a:tailEnd/>
          </a:ln>
        </p:spPr>
        <p:txBody>
          <a:bodyPr wrap="none">
            <a:spAutoFit/>
          </a:bodyPr>
          <a:lstStyle/>
          <a:p>
            <a:pPr eaLnBrk="0" hangingPunct="0"/>
            <a:r>
              <a:rPr lang="en-US" sz="2000" b="1">
                <a:solidFill>
                  <a:schemeClr val="tx1"/>
                </a:solidFill>
                <a:latin typeface="Times New Roman" pitchFamily="18" charset="0"/>
              </a:rPr>
              <a:t>Protein matrix</a:t>
            </a:r>
          </a:p>
        </p:txBody>
      </p:sp>
      <p:sp>
        <p:nvSpPr>
          <p:cNvPr id="106504" name="Line 8"/>
          <p:cNvSpPr>
            <a:spLocks noChangeShapeType="1"/>
          </p:cNvSpPr>
          <p:nvPr/>
        </p:nvSpPr>
        <p:spPr bwMode="auto">
          <a:xfrm>
            <a:off x="2230438" y="2657475"/>
            <a:ext cx="685800" cy="0"/>
          </a:xfrm>
          <a:prstGeom prst="line">
            <a:avLst/>
          </a:prstGeom>
          <a:noFill/>
          <a:ln w="28575">
            <a:solidFill>
              <a:schemeClr val="tx1"/>
            </a:solidFill>
            <a:round/>
            <a:headEnd/>
            <a:tailEnd/>
          </a:ln>
        </p:spPr>
        <p:txBody>
          <a:bodyPr wrap="none" anchor="ctr"/>
          <a:lstStyle/>
          <a:p>
            <a:endParaRPr lang="hu-HU"/>
          </a:p>
        </p:txBody>
      </p:sp>
      <p:sp>
        <p:nvSpPr>
          <p:cNvPr id="106505" name="Line 9"/>
          <p:cNvSpPr>
            <a:spLocks noChangeShapeType="1"/>
          </p:cNvSpPr>
          <p:nvPr/>
        </p:nvSpPr>
        <p:spPr bwMode="auto">
          <a:xfrm flipV="1">
            <a:off x="2230438" y="4410075"/>
            <a:ext cx="1701800" cy="0"/>
          </a:xfrm>
          <a:prstGeom prst="line">
            <a:avLst/>
          </a:prstGeom>
          <a:noFill/>
          <a:ln w="28575">
            <a:solidFill>
              <a:schemeClr val="tx1"/>
            </a:solidFill>
            <a:round/>
            <a:headEnd/>
            <a:tailEnd/>
          </a:ln>
        </p:spPr>
        <p:txBody>
          <a:bodyPr wrap="none" anchor="ctr"/>
          <a:lstStyle/>
          <a:p>
            <a:endParaRPr lang="hu-HU"/>
          </a:p>
        </p:txBody>
      </p:sp>
      <p:sp>
        <p:nvSpPr>
          <p:cNvPr id="106506" name="Line 10"/>
          <p:cNvSpPr>
            <a:spLocks noChangeShapeType="1"/>
          </p:cNvSpPr>
          <p:nvPr/>
        </p:nvSpPr>
        <p:spPr bwMode="auto">
          <a:xfrm flipH="1">
            <a:off x="5430838" y="4410075"/>
            <a:ext cx="1498600" cy="0"/>
          </a:xfrm>
          <a:prstGeom prst="line">
            <a:avLst/>
          </a:prstGeom>
          <a:noFill/>
          <a:ln w="28575">
            <a:solidFill>
              <a:schemeClr val="tx1"/>
            </a:solidFill>
            <a:round/>
            <a:headEnd/>
            <a:tailEnd/>
          </a:ln>
        </p:spPr>
        <p:txBody>
          <a:bodyPr wrap="none" anchor="ctr"/>
          <a:lstStyle/>
          <a:p>
            <a:endParaRPr lang="hu-HU"/>
          </a:p>
        </p:txBody>
      </p:sp>
      <p:sp>
        <p:nvSpPr>
          <p:cNvPr id="106507" name="Line 11"/>
          <p:cNvSpPr>
            <a:spLocks noChangeShapeType="1"/>
          </p:cNvSpPr>
          <p:nvPr/>
        </p:nvSpPr>
        <p:spPr bwMode="auto">
          <a:xfrm flipH="1">
            <a:off x="5849938" y="3398838"/>
            <a:ext cx="1117600" cy="0"/>
          </a:xfrm>
          <a:prstGeom prst="line">
            <a:avLst/>
          </a:prstGeom>
          <a:noFill/>
          <a:ln w="28575">
            <a:solidFill>
              <a:schemeClr val="tx1"/>
            </a:solidFill>
            <a:round/>
            <a:headEnd/>
            <a:tailEnd/>
          </a:ln>
        </p:spPr>
        <p:txBody>
          <a:bodyPr wrap="none" anchor="ctr"/>
          <a:lstStyle/>
          <a:p>
            <a:endParaRPr lang="hu-HU"/>
          </a:p>
        </p:txBody>
      </p:sp>
      <p:sp>
        <p:nvSpPr>
          <p:cNvPr id="106508" name="Line 12"/>
          <p:cNvSpPr>
            <a:spLocks noChangeShapeType="1"/>
          </p:cNvSpPr>
          <p:nvPr/>
        </p:nvSpPr>
        <p:spPr bwMode="auto">
          <a:xfrm flipH="1" flipV="1">
            <a:off x="6408738" y="2759075"/>
            <a:ext cx="546100" cy="0"/>
          </a:xfrm>
          <a:prstGeom prst="line">
            <a:avLst/>
          </a:prstGeom>
          <a:noFill/>
          <a:ln w="28575">
            <a:solidFill>
              <a:schemeClr val="tx1"/>
            </a:solidFill>
            <a:round/>
            <a:headEnd/>
            <a:tailEnd/>
          </a:ln>
        </p:spPr>
        <p:txBody>
          <a:bodyPr wrap="none" anchor="ctr"/>
          <a:lstStyle/>
          <a:p>
            <a:endParaRPr lang="hu-HU"/>
          </a:p>
        </p:txBody>
      </p:sp>
      <p:sp>
        <p:nvSpPr>
          <p:cNvPr id="106509" name="Rectangle 13"/>
          <p:cNvSpPr>
            <a:spLocks noChangeArrowheads="1"/>
          </p:cNvSpPr>
          <p:nvPr/>
        </p:nvSpPr>
        <p:spPr bwMode="auto">
          <a:xfrm>
            <a:off x="1979613" y="168275"/>
            <a:ext cx="5472112" cy="8128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lang="hu-HU" sz="3600" b="1" dirty="0">
                <a:solidFill>
                  <a:srgbClr val="FFC000"/>
                </a:solidFill>
                <a:effectLst>
                  <a:outerShdw blurRad="38100" dist="38100" dir="2700000" algn="tl">
                    <a:srgbClr val="000000"/>
                  </a:outerShdw>
                </a:effectLst>
                <a:latin typeface="Times New Roman" pitchFamily="18" charset="0"/>
                <a:cs typeface="+mn-cs"/>
              </a:rPr>
              <a:t>I</a:t>
            </a:r>
            <a:r>
              <a:rPr lang="en-US" sz="3600" b="1" dirty="0" err="1">
                <a:solidFill>
                  <a:srgbClr val="FFC000"/>
                </a:solidFill>
                <a:effectLst>
                  <a:outerShdw blurRad="38100" dist="38100" dir="2700000" algn="tl">
                    <a:srgbClr val="000000"/>
                  </a:outerShdw>
                </a:effectLst>
                <a:latin typeface="Times New Roman" pitchFamily="18" charset="0"/>
                <a:cs typeface="+mn-cs"/>
              </a:rPr>
              <a:t>nfluenza</a:t>
            </a:r>
            <a:r>
              <a:rPr lang="en-US" sz="3600" b="1" dirty="0">
                <a:solidFill>
                  <a:srgbClr val="FFC000"/>
                </a:solidFill>
                <a:effectLst>
                  <a:outerShdw blurRad="38100" dist="38100" dir="2700000" algn="tl">
                    <a:srgbClr val="000000"/>
                  </a:outerShdw>
                </a:effectLst>
                <a:latin typeface="Times New Roman" pitchFamily="18" charset="0"/>
                <a:cs typeface="+mn-cs"/>
              </a:rPr>
              <a:t> </a:t>
            </a:r>
            <a:r>
              <a:rPr lang="en-US" sz="3600" b="1" dirty="0" err="1">
                <a:solidFill>
                  <a:srgbClr val="FFC000"/>
                </a:solidFill>
                <a:effectLst>
                  <a:outerShdw blurRad="38100" dist="38100" dir="2700000" algn="tl">
                    <a:srgbClr val="000000"/>
                  </a:outerShdw>
                </a:effectLst>
                <a:latin typeface="Times New Roman" pitchFamily="18" charset="0"/>
                <a:cs typeface="+mn-cs"/>
              </a:rPr>
              <a:t>vírus</a:t>
            </a:r>
            <a:r>
              <a:rPr lang="en-US" sz="3600" b="1" dirty="0">
                <a:solidFill>
                  <a:srgbClr val="FFC000"/>
                </a:solidFill>
                <a:effectLst>
                  <a:outerShdw blurRad="38100" dist="38100" dir="2700000" algn="tl">
                    <a:srgbClr val="000000"/>
                  </a:outerShdw>
                </a:effectLst>
                <a:latin typeface="Times New Roman" pitchFamily="18" charset="0"/>
                <a:cs typeface="+mn-cs"/>
              </a:rPr>
              <a:t> </a:t>
            </a:r>
            <a:r>
              <a:rPr lang="hu-HU" sz="3600" b="1" dirty="0">
                <a:solidFill>
                  <a:srgbClr val="FFC000"/>
                </a:solidFill>
                <a:effectLst>
                  <a:outerShdw blurRad="38100" dist="38100" dir="2700000" algn="tl">
                    <a:srgbClr val="000000"/>
                  </a:outerShdw>
                </a:effectLst>
                <a:latin typeface="Times New Roman" pitchFamily="18" charset="0"/>
                <a:cs typeface="+mn-cs"/>
              </a:rPr>
              <a:t>- </a:t>
            </a:r>
            <a:r>
              <a:rPr lang="en-US" sz="3600" b="1" dirty="0" err="1">
                <a:solidFill>
                  <a:srgbClr val="FFC000"/>
                </a:solidFill>
                <a:effectLst>
                  <a:outerShdw blurRad="38100" dist="38100" dir="2700000" algn="tl">
                    <a:srgbClr val="000000"/>
                  </a:outerShdw>
                </a:effectLst>
                <a:latin typeface="Times New Roman" pitchFamily="18" charset="0"/>
                <a:cs typeface="+mn-cs"/>
              </a:rPr>
              <a:t>struktúra</a:t>
            </a:r>
            <a:endParaRPr lang="en-US" sz="3600" b="1" dirty="0">
              <a:solidFill>
                <a:srgbClr val="FFC000"/>
              </a:solidFill>
              <a:effectLst>
                <a:outerShdw blurRad="38100" dist="38100" dir="2700000" algn="tl">
                  <a:srgbClr val="000000"/>
                </a:outerShdw>
              </a:effectLst>
              <a:latin typeface="Times New Roman" pitchFamily="18" charset="0"/>
              <a:cs typeface="+mn-cs"/>
            </a:endParaRPr>
          </a:p>
        </p:txBody>
      </p:sp>
      <p:sp>
        <p:nvSpPr>
          <p:cNvPr id="106510" name="Text Box 14"/>
          <p:cNvSpPr txBox="1">
            <a:spLocks noChangeArrowheads="1"/>
          </p:cNvSpPr>
          <p:nvPr/>
        </p:nvSpPr>
        <p:spPr bwMode="auto">
          <a:xfrm>
            <a:off x="3130550" y="960438"/>
            <a:ext cx="2443163" cy="457200"/>
          </a:xfrm>
          <a:prstGeom prst="rect">
            <a:avLst/>
          </a:prstGeom>
          <a:noFill/>
          <a:ln w="12700">
            <a:noFill/>
            <a:miter lim="800000"/>
            <a:headEnd/>
            <a:tailEnd/>
          </a:ln>
        </p:spPr>
        <p:txBody>
          <a:bodyPr wrap="none">
            <a:spAutoFit/>
          </a:bodyPr>
          <a:lstStyle/>
          <a:p>
            <a:pPr eaLnBrk="0" hangingPunct="0"/>
            <a:r>
              <a:rPr lang="en-US" sz="2400" b="1">
                <a:solidFill>
                  <a:schemeClr val="tx1"/>
                </a:solidFill>
                <a:latin typeface="Times New Roman" pitchFamily="18" charset="0"/>
              </a:rPr>
              <a:t>felszíni antigének</a:t>
            </a:r>
          </a:p>
        </p:txBody>
      </p:sp>
      <p:sp>
        <p:nvSpPr>
          <p:cNvPr id="106511" name="Text Box 15"/>
          <p:cNvSpPr txBox="1">
            <a:spLocks noChangeArrowheads="1"/>
          </p:cNvSpPr>
          <p:nvPr/>
        </p:nvSpPr>
        <p:spPr bwMode="auto">
          <a:xfrm>
            <a:off x="3635375" y="5805488"/>
            <a:ext cx="2190750" cy="457200"/>
          </a:xfrm>
          <a:prstGeom prst="rect">
            <a:avLst/>
          </a:prstGeom>
          <a:noFill/>
          <a:ln w="12700">
            <a:noFill/>
            <a:miter lim="800000"/>
            <a:headEnd/>
            <a:tailEnd/>
          </a:ln>
        </p:spPr>
        <p:txBody>
          <a:bodyPr wrap="none">
            <a:spAutoFit/>
          </a:bodyPr>
          <a:lstStyle/>
          <a:p>
            <a:pPr eaLnBrk="0" hangingPunct="0"/>
            <a:r>
              <a:rPr lang="en-US" sz="2400" b="1">
                <a:solidFill>
                  <a:schemeClr val="tx1"/>
                </a:solidFill>
                <a:latin typeface="Times New Roman" pitchFamily="18" charset="0"/>
              </a:rPr>
              <a:t>belső antigének</a:t>
            </a:r>
          </a:p>
        </p:txBody>
      </p:sp>
      <p:sp>
        <p:nvSpPr>
          <p:cNvPr id="106512" name="Line 16"/>
          <p:cNvSpPr>
            <a:spLocks noChangeShapeType="1"/>
          </p:cNvSpPr>
          <p:nvPr/>
        </p:nvSpPr>
        <p:spPr bwMode="auto">
          <a:xfrm>
            <a:off x="2192338" y="4541838"/>
            <a:ext cx="1676400" cy="1371600"/>
          </a:xfrm>
          <a:prstGeom prst="line">
            <a:avLst/>
          </a:prstGeom>
          <a:noFill/>
          <a:ln w="12700">
            <a:solidFill>
              <a:schemeClr val="tx1"/>
            </a:solidFill>
            <a:round/>
            <a:headEnd/>
            <a:tailEnd type="triangle" w="med" len="med"/>
          </a:ln>
        </p:spPr>
        <p:txBody>
          <a:bodyPr wrap="none" anchor="ctr"/>
          <a:lstStyle/>
          <a:p>
            <a:endParaRPr lang="hu-HU"/>
          </a:p>
        </p:txBody>
      </p:sp>
      <p:sp>
        <p:nvSpPr>
          <p:cNvPr id="106513" name="Line 17"/>
          <p:cNvSpPr>
            <a:spLocks noChangeShapeType="1"/>
          </p:cNvSpPr>
          <p:nvPr/>
        </p:nvSpPr>
        <p:spPr bwMode="auto">
          <a:xfrm flipH="1">
            <a:off x="5392738" y="4465638"/>
            <a:ext cx="2057400" cy="1447800"/>
          </a:xfrm>
          <a:prstGeom prst="line">
            <a:avLst/>
          </a:prstGeom>
          <a:noFill/>
          <a:ln w="12700">
            <a:solidFill>
              <a:schemeClr val="tx1"/>
            </a:solidFill>
            <a:round/>
            <a:headEnd/>
            <a:tailEnd type="triangle" w="med" len="med"/>
          </a:ln>
        </p:spPr>
        <p:txBody>
          <a:bodyPr wrap="none" anchor="ctr"/>
          <a:lstStyle/>
          <a:p>
            <a:endParaRPr lang="hu-HU"/>
          </a:p>
        </p:txBody>
      </p:sp>
      <p:sp>
        <p:nvSpPr>
          <p:cNvPr id="106514" name="Line 18"/>
          <p:cNvSpPr>
            <a:spLocks noChangeShapeType="1"/>
          </p:cNvSpPr>
          <p:nvPr/>
        </p:nvSpPr>
        <p:spPr bwMode="auto">
          <a:xfrm flipV="1">
            <a:off x="1963738" y="1417638"/>
            <a:ext cx="1447800" cy="1143000"/>
          </a:xfrm>
          <a:prstGeom prst="line">
            <a:avLst/>
          </a:prstGeom>
          <a:noFill/>
          <a:ln w="12700">
            <a:solidFill>
              <a:schemeClr val="tx1"/>
            </a:solidFill>
            <a:round/>
            <a:headEnd/>
            <a:tailEnd type="triangle" w="med" len="med"/>
          </a:ln>
        </p:spPr>
        <p:txBody>
          <a:bodyPr wrap="none" anchor="ctr"/>
          <a:lstStyle/>
          <a:p>
            <a:endParaRPr lang="hu-HU"/>
          </a:p>
        </p:txBody>
      </p:sp>
      <p:sp>
        <p:nvSpPr>
          <p:cNvPr id="106515" name="Line 19"/>
          <p:cNvSpPr>
            <a:spLocks noChangeShapeType="1"/>
          </p:cNvSpPr>
          <p:nvPr/>
        </p:nvSpPr>
        <p:spPr bwMode="auto">
          <a:xfrm flipH="1" flipV="1">
            <a:off x="5087938" y="1341438"/>
            <a:ext cx="2209800" cy="1295400"/>
          </a:xfrm>
          <a:prstGeom prst="line">
            <a:avLst/>
          </a:prstGeom>
          <a:noFill/>
          <a:ln w="12700">
            <a:solidFill>
              <a:schemeClr val="tx1"/>
            </a:solidFill>
            <a:round/>
            <a:headEnd/>
            <a:tailEnd type="triangle" w="med" len="med"/>
          </a:ln>
        </p:spPr>
        <p:txBody>
          <a:bodyPr wrap="none" anchor="ctr"/>
          <a:lstStyle/>
          <a:p>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65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65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65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5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515"/>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065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650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10650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0650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10650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1065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499"/>
                                          </p:stCondLst>
                                        </p:cTn>
                                        <p:tgtEl>
                                          <p:spTgt spid="106513"/>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1065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065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106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P spid="106500" grpId="0" autoUpdateAnimBg="0"/>
      <p:bldP spid="106501" grpId="0" autoUpdateAnimBg="0"/>
      <p:bldP spid="106502" grpId="0" autoUpdateAnimBg="0"/>
      <p:bldP spid="106503" grpId="0" autoUpdateAnimBg="0"/>
      <p:bldP spid="106504" grpId="0" animBg="1"/>
      <p:bldP spid="106505" grpId="0" animBg="1"/>
      <p:bldP spid="106506" grpId="0" animBg="1"/>
      <p:bldP spid="106507" grpId="0" animBg="1"/>
      <p:bldP spid="106508" grpId="0" animBg="1"/>
      <p:bldP spid="106510" grpId="0" autoUpdateAnimBg="0"/>
      <p:bldP spid="106511" grpId="0" autoUpdateAnimBg="0"/>
      <p:bldP spid="106512" grpId="0" animBg="1"/>
      <p:bldP spid="106513" grpId="0" animBg="1"/>
      <p:bldP spid="106514" grpId="0" animBg="1"/>
      <p:bldP spid="1065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6" name="Dia számának helye 3"/>
          <p:cNvSpPr>
            <a:spLocks noGrp="1"/>
          </p:cNvSpPr>
          <p:nvPr>
            <p:ph type="sldNum" sz="quarter" idx="12"/>
          </p:nvPr>
        </p:nvSpPr>
        <p:spPr/>
        <p:txBody>
          <a:bodyPr/>
          <a:lstStyle/>
          <a:p>
            <a:pPr>
              <a:defRPr/>
            </a:pPr>
            <a:fld id="{817C5438-0BB6-4F33-8596-FC7CD3AED0D3}" type="slidenum">
              <a:rPr lang="hu-HU"/>
              <a:pPr>
                <a:defRPr/>
              </a:pPr>
              <a:t>22</a:t>
            </a:fld>
            <a:endParaRPr lang="hu-HU"/>
          </a:p>
        </p:txBody>
      </p:sp>
      <p:grpSp>
        <p:nvGrpSpPr>
          <p:cNvPr id="377858" name="Group 2"/>
          <p:cNvGrpSpPr>
            <a:grpSpLocks/>
          </p:cNvGrpSpPr>
          <p:nvPr/>
        </p:nvGrpSpPr>
        <p:grpSpPr bwMode="auto">
          <a:xfrm>
            <a:off x="3419475" y="1555750"/>
            <a:ext cx="574675" cy="936625"/>
            <a:chOff x="2290" y="1253"/>
            <a:chExt cx="362" cy="590"/>
          </a:xfrm>
        </p:grpSpPr>
        <p:sp>
          <p:nvSpPr>
            <p:cNvPr id="377859" name="AutoShape 3"/>
            <p:cNvSpPr>
              <a:spLocks noChangeArrowheads="1"/>
            </p:cNvSpPr>
            <p:nvPr/>
          </p:nvSpPr>
          <p:spPr bwMode="auto">
            <a:xfrm>
              <a:off x="2290" y="1253"/>
              <a:ext cx="362" cy="590"/>
            </a:xfrm>
            <a:prstGeom prst="roundRect">
              <a:avLst>
                <a:gd name="adj" fmla="val 16667"/>
              </a:avLst>
            </a:prstGeom>
            <a:gradFill rotWithShape="1">
              <a:gsLst>
                <a:gs pos="0">
                  <a:srgbClr val="76765E"/>
                </a:gs>
                <a:gs pos="50000">
                  <a:srgbClr val="FFFFCC"/>
                </a:gs>
                <a:gs pos="100000">
                  <a:srgbClr val="76765E"/>
                </a:gs>
              </a:gsLst>
              <a:lin ang="5400000" scaled="1"/>
            </a:gradFill>
            <a:ln w="9525">
              <a:solidFill>
                <a:schemeClr val="tx1"/>
              </a:solidFill>
              <a:round/>
              <a:headEnd/>
              <a:tailEnd/>
            </a:ln>
          </p:spPr>
          <p:txBody>
            <a:bodyPr wrap="none" anchor="ctr"/>
            <a:lstStyle/>
            <a:p>
              <a:endParaRPr lang="en-US" sz="1800" i="1">
                <a:solidFill>
                  <a:srgbClr val="000000"/>
                </a:solidFill>
                <a:latin typeface="Arial" charset="0"/>
              </a:endParaRPr>
            </a:p>
          </p:txBody>
        </p:sp>
        <p:sp>
          <p:nvSpPr>
            <p:cNvPr id="377860" name="Oval 4"/>
            <p:cNvSpPr>
              <a:spLocks noChangeArrowheads="1"/>
            </p:cNvSpPr>
            <p:nvPr/>
          </p:nvSpPr>
          <p:spPr bwMode="auto">
            <a:xfrm>
              <a:off x="2381" y="1525"/>
              <a:ext cx="182" cy="259"/>
            </a:xfrm>
            <a:prstGeom prst="ellipse">
              <a:avLst/>
            </a:prstGeom>
            <a:gradFill rotWithShape="1">
              <a:gsLst>
                <a:gs pos="0">
                  <a:srgbClr val="007600"/>
                </a:gs>
                <a:gs pos="50000">
                  <a:srgbClr val="00FF00"/>
                </a:gs>
                <a:gs pos="100000">
                  <a:srgbClr val="007600"/>
                </a:gs>
              </a:gsLst>
              <a:lin ang="5400000" scaled="1"/>
            </a:gradFill>
            <a:ln w="9525">
              <a:solidFill>
                <a:schemeClr val="tx1"/>
              </a:solidFill>
              <a:round/>
              <a:headEnd/>
              <a:tailEnd/>
            </a:ln>
          </p:spPr>
          <p:txBody>
            <a:bodyPr wrap="none" anchor="ctr"/>
            <a:lstStyle/>
            <a:p>
              <a:endParaRPr lang="en-US" sz="1800" i="1">
                <a:solidFill>
                  <a:srgbClr val="000000"/>
                </a:solidFill>
                <a:latin typeface="Arial" charset="0"/>
              </a:endParaRPr>
            </a:p>
          </p:txBody>
        </p:sp>
      </p:grpSp>
      <p:grpSp>
        <p:nvGrpSpPr>
          <p:cNvPr id="377861" name="Group 5"/>
          <p:cNvGrpSpPr>
            <a:grpSpLocks/>
          </p:cNvGrpSpPr>
          <p:nvPr/>
        </p:nvGrpSpPr>
        <p:grpSpPr bwMode="auto">
          <a:xfrm>
            <a:off x="1258888" y="2060575"/>
            <a:ext cx="1655762" cy="1512888"/>
            <a:chOff x="4377" y="1434"/>
            <a:chExt cx="1134" cy="862"/>
          </a:xfrm>
        </p:grpSpPr>
        <p:sp>
          <p:nvSpPr>
            <p:cNvPr id="377862" name="Freeform 6"/>
            <p:cNvSpPr>
              <a:spLocks/>
            </p:cNvSpPr>
            <p:nvPr/>
          </p:nvSpPr>
          <p:spPr bwMode="auto">
            <a:xfrm>
              <a:off x="4377" y="1434"/>
              <a:ext cx="1134" cy="862"/>
            </a:xfrm>
            <a:custGeom>
              <a:avLst/>
              <a:gdLst>
                <a:gd name="T0" fmla="*/ 1436 w 777"/>
                <a:gd name="T1" fmla="*/ 363 h 651"/>
                <a:gd name="T2" fmla="*/ 1527 w 777"/>
                <a:gd name="T3" fmla="*/ 224 h 651"/>
                <a:gd name="T4" fmla="*/ 1589 w 777"/>
                <a:gd name="T5" fmla="*/ 0 h 651"/>
                <a:gd name="T6" fmla="*/ 1619 w 777"/>
                <a:gd name="T7" fmla="*/ 315 h 651"/>
                <a:gd name="T8" fmla="*/ 1710 w 777"/>
                <a:gd name="T9" fmla="*/ 271 h 651"/>
                <a:gd name="T10" fmla="*/ 1832 w 777"/>
                <a:gd name="T11" fmla="*/ 271 h 651"/>
                <a:gd name="T12" fmla="*/ 1862 w 777"/>
                <a:gd name="T13" fmla="*/ 429 h 651"/>
                <a:gd name="T14" fmla="*/ 2164 w 777"/>
                <a:gd name="T15" fmla="*/ 363 h 651"/>
                <a:gd name="T16" fmla="*/ 1953 w 777"/>
                <a:gd name="T17" fmla="*/ 633 h 651"/>
                <a:gd name="T18" fmla="*/ 2377 w 777"/>
                <a:gd name="T19" fmla="*/ 681 h 651"/>
                <a:gd name="T20" fmla="*/ 2347 w 777"/>
                <a:gd name="T21" fmla="*/ 772 h 651"/>
                <a:gd name="T22" fmla="*/ 2105 w 777"/>
                <a:gd name="T23" fmla="*/ 793 h 651"/>
                <a:gd name="T24" fmla="*/ 2315 w 777"/>
                <a:gd name="T25" fmla="*/ 952 h 651"/>
                <a:gd name="T26" fmla="*/ 1740 w 777"/>
                <a:gd name="T27" fmla="*/ 1066 h 651"/>
                <a:gd name="T28" fmla="*/ 1832 w 777"/>
                <a:gd name="T29" fmla="*/ 1337 h 651"/>
                <a:gd name="T30" fmla="*/ 1557 w 777"/>
                <a:gd name="T31" fmla="*/ 1201 h 651"/>
                <a:gd name="T32" fmla="*/ 1468 w 777"/>
                <a:gd name="T33" fmla="*/ 1246 h 651"/>
                <a:gd name="T34" fmla="*/ 1346 w 777"/>
                <a:gd name="T35" fmla="*/ 1381 h 651"/>
                <a:gd name="T36" fmla="*/ 1314 w 777"/>
                <a:gd name="T37" fmla="*/ 1495 h 651"/>
                <a:gd name="T38" fmla="*/ 1284 w 777"/>
                <a:gd name="T39" fmla="*/ 1427 h 651"/>
                <a:gd name="T40" fmla="*/ 1314 w 777"/>
                <a:gd name="T41" fmla="*/ 1176 h 651"/>
                <a:gd name="T42" fmla="*/ 1192 w 777"/>
                <a:gd name="T43" fmla="*/ 1201 h 651"/>
                <a:gd name="T44" fmla="*/ 889 w 777"/>
                <a:gd name="T45" fmla="*/ 1427 h 651"/>
                <a:gd name="T46" fmla="*/ 1074 w 777"/>
                <a:gd name="T47" fmla="*/ 1223 h 651"/>
                <a:gd name="T48" fmla="*/ 982 w 777"/>
                <a:gd name="T49" fmla="*/ 1176 h 651"/>
                <a:gd name="T50" fmla="*/ 798 w 777"/>
                <a:gd name="T51" fmla="*/ 1156 h 651"/>
                <a:gd name="T52" fmla="*/ 982 w 777"/>
                <a:gd name="T53" fmla="*/ 1066 h 651"/>
                <a:gd name="T54" fmla="*/ 861 w 777"/>
                <a:gd name="T55" fmla="*/ 973 h 651"/>
                <a:gd name="T56" fmla="*/ 919 w 777"/>
                <a:gd name="T57" fmla="*/ 904 h 651"/>
                <a:gd name="T58" fmla="*/ 919 w 777"/>
                <a:gd name="T59" fmla="*/ 838 h 651"/>
                <a:gd name="T60" fmla="*/ 372 w 777"/>
                <a:gd name="T61" fmla="*/ 658 h 651"/>
                <a:gd name="T62" fmla="*/ 861 w 777"/>
                <a:gd name="T63" fmla="*/ 520 h 651"/>
                <a:gd name="T64" fmla="*/ 919 w 777"/>
                <a:gd name="T65" fmla="*/ 589 h 651"/>
                <a:gd name="T66" fmla="*/ 982 w 777"/>
                <a:gd name="T67" fmla="*/ 520 h 651"/>
                <a:gd name="T68" fmla="*/ 1010 w 777"/>
                <a:gd name="T69" fmla="*/ 271 h 651"/>
                <a:gd name="T70" fmla="*/ 1074 w 777"/>
                <a:gd name="T71" fmla="*/ 475 h 651"/>
                <a:gd name="T72" fmla="*/ 1192 w 777"/>
                <a:gd name="T73" fmla="*/ 497 h 651"/>
                <a:gd name="T74" fmla="*/ 1284 w 777"/>
                <a:gd name="T75" fmla="*/ 135 h 651"/>
                <a:gd name="T76" fmla="*/ 1314 w 777"/>
                <a:gd name="T77" fmla="*/ 249 h 651"/>
                <a:gd name="T78" fmla="*/ 1436 w 777"/>
                <a:gd name="T79" fmla="*/ 363 h 6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7"/>
                <a:gd name="T121" fmla="*/ 0 h 651"/>
                <a:gd name="T122" fmla="*/ 777 w 777"/>
                <a:gd name="T123" fmla="*/ 651 h 6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7" h="651">
                  <a:moveTo>
                    <a:pt x="462" y="156"/>
                  </a:moveTo>
                  <a:cubicBezTo>
                    <a:pt x="483" y="126"/>
                    <a:pt x="483" y="132"/>
                    <a:pt x="491" y="97"/>
                  </a:cubicBezTo>
                  <a:cubicBezTo>
                    <a:pt x="498" y="65"/>
                    <a:pt x="511" y="0"/>
                    <a:pt x="511" y="0"/>
                  </a:cubicBezTo>
                  <a:cubicBezTo>
                    <a:pt x="527" y="47"/>
                    <a:pt x="505" y="89"/>
                    <a:pt x="521" y="136"/>
                  </a:cubicBezTo>
                  <a:cubicBezTo>
                    <a:pt x="531" y="130"/>
                    <a:pt x="542" y="125"/>
                    <a:pt x="550" y="117"/>
                  </a:cubicBezTo>
                  <a:cubicBezTo>
                    <a:pt x="582" y="86"/>
                    <a:pt x="559" y="71"/>
                    <a:pt x="589" y="117"/>
                  </a:cubicBezTo>
                  <a:cubicBezTo>
                    <a:pt x="592" y="140"/>
                    <a:pt x="581" y="171"/>
                    <a:pt x="599" y="185"/>
                  </a:cubicBezTo>
                  <a:cubicBezTo>
                    <a:pt x="628" y="206"/>
                    <a:pt x="673" y="171"/>
                    <a:pt x="696" y="156"/>
                  </a:cubicBezTo>
                  <a:cubicBezTo>
                    <a:pt x="669" y="197"/>
                    <a:pt x="655" y="234"/>
                    <a:pt x="628" y="273"/>
                  </a:cubicBezTo>
                  <a:cubicBezTo>
                    <a:pt x="672" y="288"/>
                    <a:pt x="724" y="272"/>
                    <a:pt x="765" y="293"/>
                  </a:cubicBezTo>
                  <a:cubicBezTo>
                    <a:pt x="777" y="299"/>
                    <a:pt x="767" y="326"/>
                    <a:pt x="755" y="332"/>
                  </a:cubicBezTo>
                  <a:cubicBezTo>
                    <a:pt x="732" y="345"/>
                    <a:pt x="703" y="338"/>
                    <a:pt x="677" y="341"/>
                  </a:cubicBezTo>
                  <a:cubicBezTo>
                    <a:pt x="691" y="394"/>
                    <a:pt x="695" y="393"/>
                    <a:pt x="745" y="410"/>
                  </a:cubicBezTo>
                  <a:cubicBezTo>
                    <a:pt x="669" y="460"/>
                    <a:pt x="451" y="387"/>
                    <a:pt x="560" y="459"/>
                  </a:cubicBezTo>
                  <a:cubicBezTo>
                    <a:pt x="610" y="534"/>
                    <a:pt x="603" y="494"/>
                    <a:pt x="589" y="576"/>
                  </a:cubicBezTo>
                  <a:cubicBezTo>
                    <a:pt x="498" y="553"/>
                    <a:pt x="518" y="582"/>
                    <a:pt x="501" y="517"/>
                  </a:cubicBezTo>
                  <a:cubicBezTo>
                    <a:pt x="491" y="524"/>
                    <a:pt x="480" y="528"/>
                    <a:pt x="472" y="537"/>
                  </a:cubicBezTo>
                  <a:cubicBezTo>
                    <a:pt x="457" y="555"/>
                    <a:pt x="433" y="595"/>
                    <a:pt x="433" y="595"/>
                  </a:cubicBezTo>
                  <a:cubicBezTo>
                    <a:pt x="430" y="611"/>
                    <a:pt x="435" y="632"/>
                    <a:pt x="423" y="644"/>
                  </a:cubicBezTo>
                  <a:cubicBezTo>
                    <a:pt x="416" y="651"/>
                    <a:pt x="413" y="625"/>
                    <a:pt x="413" y="615"/>
                  </a:cubicBezTo>
                  <a:cubicBezTo>
                    <a:pt x="413" y="579"/>
                    <a:pt x="433" y="542"/>
                    <a:pt x="423" y="507"/>
                  </a:cubicBezTo>
                  <a:cubicBezTo>
                    <a:pt x="419" y="494"/>
                    <a:pt x="397" y="514"/>
                    <a:pt x="384" y="517"/>
                  </a:cubicBezTo>
                  <a:cubicBezTo>
                    <a:pt x="346" y="555"/>
                    <a:pt x="342" y="596"/>
                    <a:pt x="286" y="615"/>
                  </a:cubicBezTo>
                  <a:cubicBezTo>
                    <a:pt x="299" y="576"/>
                    <a:pt x="316" y="556"/>
                    <a:pt x="345" y="527"/>
                  </a:cubicBezTo>
                  <a:cubicBezTo>
                    <a:pt x="335" y="520"/>
                    <a:pt x="327" y="511"/>
                    <a:pt x="316" y="507"/>
                  </a:cubicBezTo>
                  <a:cubicBezTo>
                    <a:pt x="297" y="501"/>
                    <a:pt x="257" y="518"/>
                    <a:pt x="257" y="498"/>
                  </a:cubicBezTo>
                  <a:cubicBezTo>
                    <a:pt x="257" y="474"/>
                    <a:pt x="316" y="459"/>
                    <a:pt x="316" y="459"/>
                  </a:cubicBezTo>
                  <a:cubicBezTo>
                    <a:pt x="236" y="406"/>
                    <a:pt x="0" y="441"/>
                    <a:pt x="277" y="419"/>
                  </a:cubicBezTo>
                  <a:cubicBezTo>
                    <a:pt x="283" y="409"/>
                    <a:pt x="298" y="401"/>
                    <a:pt x="296" y="390"/>
                  </a:cubicBezTo>
                  <a:cubicBezTo>
                    <a:pt x="289" y="355"/>
                    <a:pt x="229" y="384"/>
                    <a:pt x="296" y="361"/>
                  </a:cubicBezTo>
                  <a:cubicBezTo>
                    <a:pt x="331" y="258"/>
                    <a:pt x="183" y="287"/>
                    <a:pt x="120" y="283"/>
                  </a:cubicBezTo>
                  <a:cubicBezTo>
                    <a:pt x="174" y="265"/>
                    <a:pt x="230" y="256"/>
                    <a:pt x="277" y="224"/>
                  </a:cubicBezTo>
                  <a:cubicBezTo>
                    <a:pt x="283" y="234"/>
                    <a:pt x="284" y="254"/>
                    <a:pt x="296" y="254"/>
                  </a:cubicBezTo>
                  <a:cubicBezTo>
                    <a:pt x="308" y="254"/>
                    <a:pt x="314" y="236"/>
                    <a:pt x="316" y="224"/>
                  </a:cubicBezTo>
                  <a:cubicBezTo>
                    <a:pt x="323" y="189"/>
                    <a:pt x="322" y="153"/>
                    <a:pt x="325" y="117"/>
                  </a:cubicBezTo>
                  <a:cubicBezTo>
                    <a:pt x="327" y="125"/>
                    <a:pt x="342" y="202"/>
                    <a:pt x="345" y="205"/>
                  </a:cubicBezTo>
                  <a:cubicBezTo>
                    <a:pt x="355" y="214"/>
                    <a:pt x="371" y="211"/>
                    <a:pt x="384" y="214"/>
                  </a:cubicBezTo>
                  <a:cubicBezTo>
                    <a:pt x="438" y="135"/>
                    <a:pt x="366" y="250"/>
                    <a:pt x="413" y="58"/>
                  </a:cubicBezTo>
                  <a:cubicBezTo>
                    <a:pt x="417" y="42"/>
                    <a:pt x="419" y="91"/>
                    <a:pt x="423" y="107"/>
                  </a:cubicBezTo>
                  <a:cubicBezTo>
                    <a:pt x="431" y="143"/>
                    <a:pt x="423" y="195"/>
                    <a:pt x="462" y="156"/>
                  </a:cubicBezTo>
                  <a:close/>
                </a:path>
              </a:pathLst>
            </a:custGeom>
            <a:gradFill rotWithShape="0">
              <a:gsLst>
                <a:gs pos="0">
                  <a:srgbClr val="33CCCC"/>
                </a:gs>
                <a:gs pos="100000">
                  <a:srgbClr val="000000"/>
                </a:gs>
              </a:gsLst>
              <a:path path="rect">
                <a:fillToRect l="50000" t="50000" r="50000" b="50000"/>
              </a:path>
            </a:gradFill>
            <a:ln w="9525">
              <a:solidFill>
                <a:schemeClr val="tx1"/>
              </a:solidFill>
              <a:round/>
              <a:headEnd/>
              <a:tailEnd/>
            </a:ln>
          </p:spPr>
          <p:txBody>
            <a:bodyPr/>
            <a:lstStyle/>
            <a:p>
              <a:endParaRPr lang="en-US" sz="1800" i="1">
                <a:solidFill>
                  <a:srgbClr val="000000"/>
                </a:solidFill>
                <a:latin typeface="Arial" charset="0"/>
              </a:endParaRPr>
            </a:p>
          </p:txBody>
        </p:sp>
        <p:sp>
          <p:nvSpPr>
            <p:cNvPr id="377863" name="Oval 7"/>
            <p:cNvSpPr>
              <a:spLocks noChangeArrowheads="1"/>
            </p:cNvSpPr>
            <p:nvPr/>
          </p:nvSpPr>
          <p:spPr bwMode="auto">
            <a:xfrm>
              <a:off x="4876" y="1797"/>
              <a:ext cx="272" cy="182"/>
            </a:xfrm>
            <a:prstGeom prst="ellipse">
              <a:avLst/>
            </a:prstGeom>
            <a:gradFill rotWithShape="1">
              <a:gsLst>
                <a:gs pos="0">
                  <a:srgbClr val="764718"/>
                </a:gs>
                <a:gs pos="50000">
                  <a:srgbClr val="FF9933"/>
                </a:gs>
                <a:gs pos="100000">
                  <a:srgbClr val="764718"/>
                </a:gs>
              </a:gsLst>
              <a:lin ang="5400000" scaled="1"/>
            </a:gradFill>
            <a:ln w="9525">
              <a:solidFill>
                <a:schemeClr val="tx1"/>
              </a:solidFill>
              <a:round/>
              <a:headEnd/>
              <a:tailEnd/>
            </a:ln>
          </p:spPr>
          <p:txBody>
            <a:bodyPr wrap="none" anchor="ctr"/>
            <a:lstStyle/>
            <a:p>
              <a:endParaRPr lang="en-US" sz="1800" i="1">
                <a:solidFill>
                  <a:srgbClr val="000000"/>
                </a:solidFill>
                <a:latin typeface="Arial" charset="0"/>
              </a:endParaRPr>
            </a:p>
          </p:txBody>
        </p:sp>
      </p:grpSp>
      <p:grpSp>
        <p:nvGrpSpPr>
          <p:cNvPr id="4" name="Group 8"/>
          <p:cNvGrpSpPr>
            <a:grpSpLocks/>
          </p:cNvGrpSpPr>
          <p:nvPr/>
        </p:nvGrpSpPr>
        <p:grpSpPr bwMode="auto">
          <a:xfrm>
            <a:off x="2987675" y="1052513"/>
            <a:ext cx="5795963" cy="1111250"/>
            <a:chOff x="1882" y="753"/>
            <a:chExt cx="3651" cy="700"/>
          </a:xfrm>
        </p:grpSpPr>
        <p:graphicFrame>
          <p:nvGraphicFramePr>
            <p:cNvPr id="377865" name="Object 2"/>
            <p:cNvGraphicFramePr>
              <a:graphicFrameLocks noChangeAspect="1"/>
            </p:cNvGraphicFramePr>
            <p:nvPr/>
          </p:nvGraphicFramePr>
          <p:xfrm>
            <a:off x="3198" y="1025"/>
            <a:ext cx="454" cy="428"/>
          </p:xfrm>
          <a:graphic>
            <a:graphicData uri="http://schemas.openxmlformats.org/presentationml/2006/ole">
              <p:oleObj spid="_x0000_s377865" name="CorelDRAW" r:id="rId4" imgW="815950" imgH="792785" progId="CorelDRAW.Graphic.11">
                <p:embed/>
              </p:oleObj>
            </a:graphicData>
          </a:graphic>
        </p:graphicFrame>
        <p:grpSp>
          <p:nvGrpSpPr>
            <p:cNvPr id="377866" name="Group 10"/>
            <p:cNvGrpSpPr>
              <a:grpSpLocks/>
            </p:cNvGrpSpPr>
            <p:nvPr/>
          </p:nvGrpSpPr>
          <p:grpSpPr bwMode="auto">
            <a:xfrm>
              <a:off x="1882" y="753"/>
              <a:ext cx="619" cy="499"/>
              <a:chOff x="1882" y="753"/>
              <a:chExt cx="619" cy="499"/>
            </a:xfrm>
          </p:grpSpPr>
          <p:grpSp>
            <p:nvGrpSpPr>
              <p:cNvPr id="377867" name="Group 11"/>
              <p:cNvGrpSpPr>
                <a:grpSpLocks/>
              </p:cNvGrpSpPr>
              <p:nvPr/>
            </p:nvGrpSpPr>
            <p:grpSpPr bwMode="auto">
              <a:xfrm>
                <a:off x="2154" y="753"/>
                <a:ext cx="120" cy="135"/>
                <a:chOff x="476" y="3067"/>
                <a:chExt cx="591" cy="588"/>
              </a:xfrm>
            </p:grpSpPr>
            <p:sp>
              <p:nvSpPr>
                <p:cNvPr id="377868" name="AutoShape 12"/>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7869" name="Freeform 13"/>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7870" name="Freeform 14"/>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71" name="Freeform 15"/>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72" name="Freeform 16"/>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73" name="Freeform 17"/>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74" name="Freeform 18"/>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75" name="Freeform 19"/>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76" name="Freeform 20"/>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77" name="Freeform 21"/>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78" name="Freeform 22"/>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79" name="Freeform 23"/>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80" name="Freeform 24"/>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81" name="Freeform 25"/>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82" name="Freeform 26"/>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83" name="Freeform 27"/>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84" name="Freeform 28"/>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85" name="Freeform 29"/>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86" name="Freeform 30"/>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87" name="Freeform 31"/>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88" name="Freeform 32"/>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89" name="Freeform 33"/>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90" name="Freeform 34"/>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91" name="Freeform 35"/>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92" name="Freeform 36"/>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93" name="Freeform 37"/>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894" name="Freeform 38"/>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7895" name="Group 39"/>
              <p:cNvGrpSpPr>
                <a:grpSpLocks/>
              </p:cNvGrpSpPr>
              <p:nvPr/>
            </p:nvGrpSpPr>
            <p:grpSpPr bwMode="auto">
              <a:xfrm>
                <a:off x="2245" y="1025"/>
                <a:ext cx="120" cy="135"/>
                <a:chOff x="476" y="3067"/>
                <a:chExt cx="591" cy="588"/>
              </a:xfrm>
            </p:grpSpPr>
            <p:sp>
              <p:nvSpPr>
                <p:cNvPr id="377896" name="AutoShape 40"/>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7897" name="Freeform 41"/>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7898" name="Freeform 42"/>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899" name="Freeform 43"/>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00" name="Freeform 44"/>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01" name="Freeform 45"/>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02" name="Freeform 46"/>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03" name="Freeform 47"/>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04" name="Freeform 48"/>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05" name="Freeform 49"/>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06" name="Freeform 50"/>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07" name="Freeform 51"/>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08" name="Freeform 52"/>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09" name="Freeform 53"/>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10" name="Freeform 54"/>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11" name="Freeform 55"/>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12" name="Freeform 56"/>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13" name="Freeform 57"/>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14" name="Freeform 58"/>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15" name="Freeform 59"/>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16" name="Freeform 60"/>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17" name="Freeform 61"/>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18" name="Freeform 62"/>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19" name="Freeform 63"/>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20" name="Freeform 64"/>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21" name="Freeform 65"/>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22" name="Freeform 66"/>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7923" name="Group 67"/>
              <p:cNvGrpSpPr>
                <a:grpSpLocks/>
              </p:cNvGrpSpPr>
              <p:nvPr/>
            </p:nvGrpSpPr>
            <p:grpSpPr bwMode="auto">
              <a:xfrm>
                <a:off x="2381" y="1116"/>
                <a:ext cx="120" cy="135"/>
                <a:chOff x="476" y="3067"/>
                <a:chExt cx="591" cy="588"/>
              </a:xfrm>
            </p:grpSpPr>
            <p:sp>
              <p:nvSpPr>
                <p:cNvPr id="377924" name="AutoShape 68"/>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7925" name="Freeform 69"/>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7926" name="Freeform 70"/>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27" name="Freeform 71"/>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28" name="Freeform 72"/>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29" name="Freeform 73"/>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30" name="Freeform 74"/>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31" name="Freeform 75"/>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32" name="Freeform 76"/>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33" name="Freeform 77"/>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34" name="Freeform 78"/>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35" name="Freeform 79"/>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36" name="Freeform 80"/>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37" name="Freeform 81"/>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38" name="Freeform 82"/>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39" name="Freeform 83"/>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40" name="Freeform 84"/>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41" name="Freeform 85"/>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42" name="Freeform 86"/>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43" name="Freeform 87"/>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44" name="Freeform 88"/>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45" name="Freeform 89"/>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46" name="Freeform 90"/>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47" name="Freeform 91"/>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48" name="Freeform 92"/>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49" name="Freeform 93"/>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50" name="Freeform 94"/>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7951" name="Group 95"/>
              <p:cNvGrpSpPr>
                <a:grpSpLocks/>
              </p:cNvGrpSpPr>
              <p:nvPr/>
            </p:nvGrpSpPr>
            <p:grpSpPr bwMode="auto">
              <a:xfrm>
                <a:off x="1882" y="1117"/>
                <a:ext cx="120" cy="135"/>
                <a:chOff x="476" y="3067"/>
                <a:chExt cx="591" cy="588"/>
              </a:xfrm>
            </p:grpSpPr>
            <p:sp>
              <p:nvSpPr>
                <p:cNvPr id="377952" name="AutoShape 96"/>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7953" name="Freeform 97"/>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7954" name="Freeform 98"/>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55" name="Freeform 99"/>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56" name="Freeform 100"/>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57" name="Freeform 101"/>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58" name="Freeform 102"/>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59" name="Freeform 103"/>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60" name="Freeform 104"/>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61" name="Freeform 105"/>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62" name="Freeform 106"/>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63" name="Freeform 107"/>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64" name="Freeform 108"/>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65" name="Freeform 109"/>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66" name="Freeform 110"/>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67" name="Freeform 111"/>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68" name="Freeform 112"/>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69" name="Freeform 113"/>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70" name="Freeform 114"/>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71" name="Freeform 115"/>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72" name="Freeform 116"/>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73" name="Freeform 117"/>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74" name="Freeform 118"/>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75" name="Freeform 119"/>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76" name="Freeform 120"/>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77" name="Freeform 121"/>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78" name="Freeform 122"/>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7979" name="Group 123"/>
              <p:cNvGrpSpPr>
                <a:grpSpLocks/>
              </p:cNvGrpSpPr>
              <p:nvPr/>
            </p:nvGrpSpPr>
            <p:grpSpPr bwMode="auto">
              <a:xfrm>
                <a:off x="2018" y="981"/>
                <a:ext cx="120" cy="135"/>
                <a:chOff x="476" y="3067"/>
                <a:chExt cx="591" cy="588"/>
              </a:xfrm>
            </p:grpSpPr>
            <p:sp>
              <p:nvSpPr>
                <p:cNvPr id="377980" name="AutoShape 124"/>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7981" name="Freeform 125"/>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7982" name="Freeform 126"/>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83" name="Freeform 127"/>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84" name="Freeform 128"/>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85" name="Freeform 129"/>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86" name="Freeform 130"/>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87" name="Freeform 131"/>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88" name="Freeform 132"/>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89" name="Freeform 133"/>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90" name="Freeform 134"/>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91" name="Freeform 135"/>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92" name="Freeform 136"/>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93" name="Freeform 137"/>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94" name="Freeform 138"/>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95" name="Freeform 139"/>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96" name="Freeform 140"/>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97" name="Freeform 141"/>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7998" name="Freeform 142"/>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7999" name="Freeform 143"/>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00" name="Freeform 144"/>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01" name="Freeform 145"/>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02" name="Freeform 146"/>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03" name="Freeform 147"/>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04" name="Freeform 148"/>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05" name="Freeform 149"/>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06" name="Freeform 150"/>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8007" name="Group 151"/>
              <p:cNvGrpSpPr>
                <a:grpSpLocks/>
              </p:cNvGrpSpPr>
              <p:nvPr/>
            </p:nvGrpSpPr>
            <p:grpSpPr bwMode="auto">
              <a:xfrm>
                <a:off x="1928" y="844"/>
                <a:ext cx="120" cy="135"/>
                <a:chOff x="476" y="3067"/>
                <a:chExt cx="591" cy="588"/>
              </a:xfrm>
            </p:grpSpPr>
            <p:sp>
              <p:nvSpPr>
                <p:cNvPr id="378008" name="AutoShape 152"/>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8009" name="Freeform 153"/>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8010" name="Freeform 154"/>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11" name="Freeform 155"/>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12" name="Freeform 156"/>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13" name="Freeform 157"/>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14" name="Freeform 158"/>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15" name="Freeform 159"/>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16" name="Freeform 160"/>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17" name="Freeform 161"/>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18" name="Freeform 162"/>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19" name="Freeform 163"/>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20" name="Freeform 164"/>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21" name="Freeform 165"/>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22" name="Freeform 166"/>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23" name="Freeform 167"/>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24" name="Freeform 168"/>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25" name="Freeform 169"/>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26" name="Freeform 170"/>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27" name="Freeform 171"/>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28" name="Freeform 172"/>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29" name="Freeform 173"/>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30" name="Freeform 174"/>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31" name="Freeform 175"/>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32" name="Freeform 176"/>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33" name="Freeform 177"/>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34" name="Freeform 178"/>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sp>
          <p:nvSpPr>
            <p:cNvPr id="378035" name="AutoShape 179"/>
            <p:cNvSpPr>
              <a:spLocks noChangeArrowheads="1"/>
            </p:cNvSpPr>
            <p:nvPr/>
          </p:nvSpPr>
          <p:spPr bwMode="auto">
            <a:xfrm rot="-5400000">
              <a:off x="2676" y="1003"/>
              <a:ext cx="363" cy="499"/>
            </a:xfrm>
            <a:prstGeom prst="downArrow">
              <a:avLst>
                <a:gd name="adj1" fmla="val 50000"/>
                <a:gd name="adj2" fmla="val 34366"/>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vert="eaVert" wrap="none" anchor="ctr"/>
            <a:lstStyle/>
            <a:p>
              <a:endParaRPr lang="en-US" sz="1800" i="1">
                <a:solidFill>
                  <a:srgbClr val="000000"/>
                </a:solidFill>
                <a:latin typeface="Arial" charset="0"/>
              </a:endParaRPr>
            </a:p>
          </p:txBody>
        </p:sp>
        <p:sp>
          <p:nvSpPr>
            <p:cNvPr id="34996" name="Text Box 180"/>
            <p:cNvSpPr txBox="1">
              <a:spLocks noChangeArrowheads="1"/>
            </p:cNvSpPr>
            <p:nvPr/>
          </p:nvSpPr>
          <p:spPr bwMode="auto">
            <a:xfrm>
              <a:off x="3560" y="980"/>
              <a:ext cx="1973" cy="404"/>
            </a:xfrm>
            <a:prstGeom prst="rect">
              <a:avLst/>
            </a:prstGeom>
            <a:noFill/>
            <a:ln w="9525">
              <a:noFill/>
              <a:miter lim="800000"/>
              <a:headEnd/>
              <a:tailEnd/>
            </a:ln>
            <a:effectLst/>
          </p:spPr>
          <p:txBody>
            <a:bodyPr>
              <a:spAutoFit/>
            </a:bodyPr>
            <a:lstStyle/>
            <a:p>
              <a:pPr algn="ctr">
                <a:spcBef>
                  <a:spcPct val="50000"/>
                </a:spcBef>
              </a:pPr>
              <a:r>
                <a:rPr lang="hu-HU" sz="1800" b="1">
                  <a:solidFill>
                    <a:srgbClr val="000000"/>
                  </a:solidFill>
                  <a:effectLst>
                    <a:outerShdw blurRad="38100" dist="38100" dir="2700000" algn="tl">
                      <a:srgbClr val="C0C0C0"/>
                    </a:outerShdw>
                  </a:effectLst>
                  <a:latin typeface="Arial" charset="0"/>
                </a:rPr>
                <a:t>Apoptotizáló, nekrotizáló epitélsejtek</a:t>
              </a:r>
            </a:p>
          </p:txBody>
        </p:sp>
      </p:grpSp>
      <p:sp>
        <p:nvSpPr>
          <p:cNvPr id="34997" name="Text Box 181"/>
          <p:cNvSpPr txBox="1">
            <a:spLocks noChangeArrowheads="1"/>
          </p:cNvSpPr>
          <p:nvPr/>
        </p:nvSpPr>
        <p:spPr bwMode="auto">
          <a:xfrm>
            <a:off x="395288" y="692150"/>
            <a:ext cx="3313112" cy="366713"/>
          </a:xfrm>
          <a:prstGeom prst="rect">
            <a:avLst/>
          </a:prstGeom>
          <a:noFill/>
          <a:ln w="9525">
            <a:noFill/>
            <a:miter lim="800000"/>
            <a:headEnd/>
            <a:tailEnd/>
          </a:ln>
          <a:effectLst/>
        </p:spPr>
        <p:txBody>
          <a:bodyPr>
            <a:spAutoFit/>
          </a:bodyPr>
          <a:lstStyle/>
          <a:p>
            <a:pPr>
              <a:spcBef>
                <a:spcPct val="50000"/>
              </a:spcBef>
            </a:pPr>
            <a:r>
              <a:rPr lang="hu-HU" sz="1800" b="1">
                <a:solidFill>
                  <a:srgbClr val="006666"/>
                </a:solidFill>
                <a:effectLst>
                  <a:outerShdw blurRad="38100" dist="38100" dir="2700000" algn="tl">
                    <a:srgbClr val="C0C0C0"/>
                  </a:outerShdw>
                </a:effectLst>
                <a:latin typeface="Arial" charset="0"/>
              </a:rPr>
              <a:t>DC direkt fertőzve</a:t>
            </a:r>
          </a:p>
        </p:txBody>
      </p:sp>
      <p:sp>
        <p:nvSpPr>
          <p:cNvPr id="34998" name="Text Box 182"/>
          <p:cNvSpPr txBox="1">
            <a:spLocks noChangeArrowheads="1"/>
          </p:cNvSpPr>
          <p:nvPr/>
        </p:nvSpPr>
        <p:spPr bwMode="auto">
          <a:xfrm>
            <a:off x="4284663" y="692150"/>
            <a:ext cx="4643437" cy="366713"/>
          </a:xfrm>
          <a:prstGeom prst="rect">
            <a:avLst/>
          </a:prstGeom>
          <a:noFill/>
          <a:ln w="9525">
            <a:noFill/>
            <a:miter lim="800000"/>
            <a:headEnd/>
            <a:tailEnd/>
          </a:ln>
          <a:effectLst/>
        </p:spPr>
        <p:txBody>
          <a:bodyPr>
            <a:spAutoFit/>
          </a:bodyPr>
          <a:lstStyle/>
          <a:p>
            <a:pPr>
              <a:spcBef>
                <a:spcPct val="50000"/>
              </a:spcBef>
            </a:pPr>
            <a:r>
              <a:rPr lang="hu-HU" sz="1800" b="1">
                <a:solidFill>
                  <a:srgbClr val="006666"/>
                </a:solidFill>
                <a:effectLst>
                  <a:outerShdw blurRad="38100" dist="38100" dir="2700000" algn="tl">
                    <a:srgbClr val="C0C0C0"/>
                  </a:outerShdw>
                </a:effectLst>
                <a:latin typeface="Arial" charset="0"/>
              </a:rPr>
              <a:t>DC felveszi a fertőzött sejtmaradványt</a:t>
            </a:r>
          </a:p>
        </p:txBody>
      </p:sp>
      <p:grpSp>
        <p:nvGrpSpPr>
          <p:cNvPr id="12" name="Group 183"/>
          <p:cNvGrpSpPr>
            <a:grpSpLocks/>
          </p:cNvGrpSpPr>
          <p:nvPr/>
        </p:nvGrpSpPr>
        <p:grpSpPr bwMode="auto">
          <a:xfrm>
            <a:off x="107950" y="1987550"/>
            <a:ext cx="5759450" cy="3868738"/>
            <a:chOff x="68" y="1252"/>
            <a:chExt cx="3628" cy="2437"/>
          </a:xfrm>
        </p:grpSpPr>
        <p:grpSp>
          <p:nvGrpSpPr>
            <p:cNvPr id="378040" name="Group 184"/>
            <p:cNvGrpSpPr>
              <a:grpSpLocks/>
            </p:cNvGrpSpPr>
            <p:nvPr/>
          </p:nvGrpSpPr>
          <p:grpSpPr bwMode="auto">
            <a:xfrm>
              <a:off x="68" y="2477"/>
              <a:ext cx="2404" cy="1212"/>
              <a:chOff x="68" y="2477"/>
              <a:chExt cx="2404" cy="1212"/>
            </a:xfrm>
          </p:grpSpPr>
          <p:sp>
            <p:nvSpPr>
              <p:cNvPr id="378041" name="AutoShape 185"/>
              <p:cNvSpPr>
                <a:spLocks noChangeArrowheads="1"/>
              </p:cNvSpPr>
              <p:nvPr/>
            </p:nvSpPr>
            <p:spPr bwMode="auto">
              <a:xfrm>
                <a:off x="1202" y="2477"/>
                <a:ext cx="363" cy="499"/>
              </a:xfrm>
              <a:prstGeom prst="downArrow">
                <a:avLst>
                  <a:gd name="adj1" fmla="val 50000"/>
                  <a:gd name="adj2" fmla="val 34366"/>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p>
                <a:endParaRPr lang="en-US" sz="1800" i="1">
                  <a:solidFill>
                    <a:srgbClr val="000000"/>
                  </a:solidFill>
                  <a:latin typeface="Arial" charset="0"/>
                </a:endParaRPr>
              </a:p>
            </p:txBody>
          </p:sp>
          <p:sp>
            <p:nvSpPr>
              <p:cNvPr id="35002" name="Text Box 186"/>
              <p:cNvSpPr txBox="1">
                <a:spLocks noChangeArrowheads="1"/>
              </p:cNvSpPr>
              <p:nvPr/>
            </p:nvSpPr>
            <p:spPr bwMode="auto">
              <a:xfrm>
                <a:off x="68" y="3112"/>
                <a:ext cx="2404" cy="577"/>
              </a:xfrm>
              <a:prstGeom prst="rect">
                <a:avLst/>
              </a:prstGeom>
              <a:noFill/>
              <a:ln w="9525">
                <a:noFill/>
                <a:miter lim="800000"/>
                <a:headEnd/>
                <a:tailEnd/>
              </a:ln>
              <a:effectLst/>
            </p:spPr>
            <p:txBody>
              <a:bodyPr>
                <a:spAutoFit/>
              </a:bodyPr>
              <a:lstStyle/>
              <a:p>
                <a:pPr algn="ctr"/>
                <a:r>
                  <a:rPr lang="hu-HU" sz="1800" b="1">
                    <a:solidFill>
                      <a:srgbClr val="FF0000"/>
                    </a:solidFill>
                    <a:effectLst>
                      <a:outerShdw blurRad="38100" dist="38100" dir="2700000" algn="tl">
                        <a:srgbClr val="C0C0C0"/>
                      </a:outerShdw>
                    </a:effectLst>
                    <a:latin typeface="Arial" charset="0"/>
                  </a:rPr>
                  <a:t>AKTIVÁCIÓ</a:t>
                </a:r>
              </a:p>
              <a:p>
                <a:pPr algn="ctr"/>
                <a:r>
                  <a:rPr lang="hu-HU" sz="1800" b="1">
                    <a:solidFill>
                      <a:srgbClr val="000000"/>
                    </a:solidFill>
                    <a:effectLst>
                      <a:outerShdw blurRad="38100" dist="38100" dir="2700000" algn="tl">
                        <a:srgbClr val="C0C0C0"/>
                      </a:outerShdw>
                    </a:effectLst>
                    <a:latin typeface="Arial" charset="0"/>
                  </a:rPr>
                  <a:t>Alacsony dózis CD8+ T  sejtet</a:t>
                </a:r>
              </a:p>
              <a:p>
                <a:pPr algn="ctr"/>
                <a:r>
                  <a:rPr lang="hu-HU" sz="1800" b="1">
                    <a:solidFill>
                      <a:srgbClr val="000000"/>
                    </a:solidFill>
                    <a:effectLst>
                      <a:outerShdw blurRad="38100" dist="38100" dir="2700000" algn="tl">
                        <a:srgbClr val="C0C0C0"/>
                      </a:outerShdw>
                    </a:effectLst>
                    <a:latin typeface="Arial" charset="0"/>
                  </a:rPr>
                  <a:t>Nagy dózis IL-12p40-t</a:t>
                </a:r>
              </a:p>
            </p:txBody>
          </p:sp>
        </p:grpSp>
        <p:grpSp>
          <p:nvGrpSpPr>
            <p:cNvPr id="378043" name="Group 187"/>
            <p:cNvGrpSpPr>
              <a:grpSpLocks/>
            </p:cNvGrpSpPr>
            <p:nvPr/>
          </p:nvGrpSpPr>
          <p:grpSpPr bwMode="auto">
            <a:xfrm>
              <a:off x="748" y="1252"/>
              <a:ext cx="2948" cy="948"/>
              <a:chOff x="748" y="1252"/>
              <a:chExt cx="2948" cy="948"/>
            </a:xfrm>
          </p:grpSpPr>
          <p:grpSp>
            <p:nvGrpSpPr>
              <p:cNvPr id="378044" name="Group 188"/>
              <p:cNvGrpSpPr>
                <a:grpSpLocks/>
              </p:cNvGrpSpPr>
              <p:nvPr/>
            </p:nvGrpSpPr>
            <p:grpSpPr bwMode="auto">
              <a:xfrm>
                <a:off x="748" y="1252"/>
                <a:ext cx="937" cy="589"/>
                <a:chOff x="748" y="1252"/>
                <a:chExt cx="937" cy="589"/>
              </a:xfrm>
            </p:grpSpPr>
            <p:grpSp>
              <p:nvGrpSpPr>
                <p:cNvPr id="378045" name="Group 189"/>
                <p:cNvGrpSpPr>
                  <a:grpSpLocks/>
                </p:cNvGrpSpPr>
                <p:nvPr/>
              </p:nvGrpSpPr>
              <p:grpSpPr bwMode="auto">
                <a:xfrm>
                  <a:off x="1020" y="1252"/>
                  <a:ext cx="120" cy="135"/>
                  <a:chOff x="476" y="3067"/>
                  <a:chExt cx="591" cy="588"/>
                </a:xfrm>
              </p:grpSpPr>
              <p:sp>
                <p:nvSpPr>
                  <p:cNvPr id="378046" name="AutoShape 190"/>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8047" name="Freeform 191"/>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8048" name="Freeform 192"/>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49" name="Freeform 193"/>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50" name="Freeform 194"/>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51" name="Freeform 195"/>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52" name="Freeform 196"/>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53" name="Freeform 197"/>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54" name="Freeform 198"/>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55" name="Freeform 199"/>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56" name="Freeform 200"/>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57" name="Freeform 201"/>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58" name="Freeform 202"/>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59" name="Freeform 203"/>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60" name="Freeform 204"/>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61" name="Freeform 205"/>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62" name="Freeform 206"/>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63" name="Freeform 207"/>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64" name="Freeform 208"/>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65" name="Freeform 209"/>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66" name="Freeform 210"/>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67" name="Freeform 211"/>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68" name="Freeform 212"/>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69" name="Freeform 213"/>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70" name="Freeform 214"/>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71" name="Freeform 215"/>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72" name="Freeform 216"/>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8073" name="Group 217"/>
                <p:cNvGrpSpPr>
                  <a:grpSpLocks/>
                </p:cNvGrpSpPr>
                <p:nvPr/>
              </p:nvGrpSpPr>
              <p:grpSpPr bwMode="auto">
                <a:xfrm>
                  <a:off x="975" y="1433"/>
                  <a:ext cx="120" cy="135"/>
                  <a:chOff x="476" y="3067"/>
                  <a:chExt cx="591" cy="588"/>
                </a:xfrm>
              </p:grpSpPr>
              <p:sp>
                <p:nvSpPr>
                  <p:cNvPr id="378074" name="AutoShape 218"/>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8075" name="Freeform 219"/>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8076" name="Freeform 220"/>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77" name="Freeform 221"/>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78" name="Freeform 222"/>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79" name="Freeform 223"/>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80" name="Freeform 224"/>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81" name="Freeform 225"/>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82" name="Freeform 226"/>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83" name="Freeform 227"/>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84" name="Freeform 228"/>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85" name="Freeform 229"/>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86" name="Freeform 230"/>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87" name="Freeform 231"/>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88" name="Freeform 232"/>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89" name="Freeform 233"/>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90" name="Freeform 234"/>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91" name="Freeform 235"/>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92" name="Freeform 236"/>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93" name="Freeform 237"/>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94" name="Freeform 238"/>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95" name="Freeform 239"/>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96" name="Freeform 240"/>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97" name="Freeform 241"/>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098" name="Freeform 242"/>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099" name="Freeform 243"/>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00" name="Freeform 244"/>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8101" name="Group 245"/>
                <p:cNvGrpSpPr>
                  <a:grpSpLocks/>
                </p:cNvGrpSpPr>
                <p:nvPr/>
              </p:nvGrpSpPr>
              <p:grpSpPr bwMode="auto">
                <a:xfrm>
                  <a:off x="1156" y="1297"/>
                  <a:ext cx="120" cy="135"/>
                  <a:chOff x="476" y="3067"/>
                  <a:chExt cx="591" cy="588"/>
                </a:xfrm>
              </p:grpSpPr>
              <p:sp>
                <p:nvSpPr>
                  <p:cNvPr id="378102" name="AutoShape 246"/>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8103" name="Freeform 247"/>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8104" name="Freeform 248"/>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05" name="Freeform 249"/>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06" name="Freeform 250"/>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07" name="Freeform 251"/>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08" name="Freeform 252"/>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09" name="Freeform 253"/>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10" name="Freeform 254"/>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11" name="Freeform 255"/>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12" name="Freeform 256"/>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13" name="Freeform 257"/>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14" name="Freeform 258"/>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15" name="Freeform 259"/>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16" name="Freeform 260"/>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17" name="Freeform 261"/>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18" name="Freeform 262"/>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19" name="Freeform 263"/>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20" name="Freeform 264"/>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21" name="Freeform 265"/>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22" name="Freeform 266"/>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23" name="Freeform 267"/>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24" name="Freeform 268"/>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25" name="Freeform 269"/>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26" name="Freeform 270"/>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27" name="Freeform 271"/>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28" name="Freeform 272"/>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8129" name="Group 273"/>
                <p:cNvGrpSpPr>
                  <a:grpSpLocks/>
                </p:cNvGrpSpPr>
                <p:nvPr/>
              </p:nvGrpSpPr>
              <p:grpSpPr bwMode="auto">
                <a:xfrm>
                  <a:off x="748" y="1479"/>
                  <a:ext cx="120" cy="135"/>
                  <a:chOff x="476" y="3067"/>
                  <a:chExt cx="591" cy="588"/>
                </a:xfrm>
              </p:grpSpPr>
              <p:sp>
                <p:nvSpPr>
                  <p:cNvPr id="378130" name="AutoShape 274"/>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8131" name="Freeform 275"/>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8132" name="Freeform 276"/>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33" name="Freeform 277"/>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34" name="Freeform 278"/>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35" name="Freeform 279"/>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36" name="Freeform 280"/>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37" name="Freeform 281"/>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38" name="Freeform 282"/>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39" name="Freeform 283"/>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40" name="Freeform 284"/>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41" name="Freeform 285"/>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42" name="Freeform 286"/>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43" name="Freeform 287"/>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44" name="Freeform 288"/>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45" name="Freeform 289"/>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46" name="Freeform 290"/>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47" name="Freeform 291"/>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48" name="Freeform 292"/>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49" name="Freeform 293"/>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50" name="Freeform 294"/>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51" name="Freeform 295"/>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52" name="Freeform 296"/>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53" name="Freeform 297"/>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54" name="Freeform 298"/>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55" name="Freeform 299"/>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56" name="Freeform 300"/>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8157" name="Group 301"/>
                <p:cNvGrpSpPr>
                  <a:grpSpLocks/>
                </p:cNvGrpSpPr>
                <p:nvPr/>
              </p:nvGrpSpPr>
              <p:grpSpPr bwMode="auto">
                <a:xfrm>
                  <a:off x="1338" y="1253"/>
                  <a:ext cx="120" cy="135"/>
                  <a:chOff x="476" y="3067"/>
                  <a:chExt cx="591" cy="588"/>
                </a:xfrm>
              </p:grpSpPr>
              <p:sp>
                <p:nvSpPr>
                  <p:cNvPr id="378158" name="AutoShape 302"/>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8159" name="Freeform 303"/>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8160" name="Freeform 304"/>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61" name="Freeform 305"/>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62" name="Freeform 306"/>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63" name="Freeform 307"/>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64" name="Freeform 308"/>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65" name="Freeform 309"/>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66" name="Freeform 310"/>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67" name="Freeform 311"/>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68" name="Freeform 312"/>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69" name="Freeform 313"/>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70" name="Freeform 314"/>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71" name="Freeform 315"/>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72" name="Freeform 316"/>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73" name="Freeform 317"/>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74" name="Freeform 318"/>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75" name="Freeform 319"/>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76" name="Freeform 320"/>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77" name="Freeform 321"/>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78" name="Freeform 322"/>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79" name="Freeform 323"/>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80" name="Freeform 324"/>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81" name="Freeform 325"/>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82" name="Freeform 326"/>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83" name="Freeform 327"/>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84" name="Freeform 328"/>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8185" name="Group 329"/>
                <p:cNvGrpSpPr>
                  <a:grpSpLocks/>
                </p:cNvGrpSpPr>
                <p:nvPr/>
              </p:nvGrpSpPr>
              <p:grpSpPr bwMode="auto">
                <a:xfrm>
                  <a:off x="1565" y="1706"/>
                  <a:ext cx="120" cy="135"/>
                  <a:chOff x="476" y="3067"/>
                  <a:chExt cx="591" cy="588"/>
                </a:xfrm>
              </p:grpSpPr>
              <p:sp>
                <p:nvSpPr>
                  <p:cNvPr id="378186" name="AutoShape 330"/>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8187" name="Freeform 331"/>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8188" name="Freeform 332"/>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89" name="Freeform 333"/>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90" name="Freeform 334"/>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91" name="Freeform 335"/>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92" name="Freeform 336"/>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93" name="Freeform 337"/>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94" name="Freeform 338"/>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95" name="Freeform 339"/>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96" name="Freeform 340"/>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97" name="Freeform 341"/>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198" name="Freeform 342"/>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199" name="Freeform 343"/>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00" name="Freeform 344"/>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01" name="Freeform 345"/>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02" name="Freeform 346"/>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03" name="Freeform 347"/>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04" name="Freeform 348"/>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05" name="Freeform 349"/>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06" name="Freeform 350"/>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07" name="Freeform 351"/>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08" name="Freeform 352"/>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09" name="Freeform 353"/>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10" name="Freeform 354"/>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11" name="Freeform 355"/>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12" name="Freeform 356"/>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nvGrpSpPr>
                <p:cNvPr id="378213" name="Group 357"/>
                <p:cNvGrpSpPr>
                  <a:grpSpLocks/>
                </p:cNvGrpSpPr>
                <p:nvPr/>
              </p:nvGrpSpPr>
              <p:grpSpPr bwMode="auto">
                <a:xfrm>
                  <a:off x="1474" y="1570"/>
                  <a:ext cx="120" cy="135"/>
                  <a:chOff x="476" y="3067"/>
                  <a:chExt cx="591" cy="588"/>
                </a:xfrm>
              </p:grpSpPr>
              <p:sp>
                <p:nvSpPr>
                  <p:cNvPr id="378214" name="AutoShape 358"/>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8215" name="Freeform 359"/>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8216" name="Freeform 360"/>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17" name="Freeform 361"/>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18" name="Freeform 362"/>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19" name="Freeform 363"/>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20" name="Freeform 364"/>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21" name="Freeform 365"/>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22" name="Freeform 366"/>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23" name="Freeform 367"/>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24" name="Freeform 368"/>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25" name="Freeform 369"/>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26" name="Freeform 370"/>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27" name="Freeform 371"/>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28" name="Freeform 372"/>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29" name="Freeform 373"/>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30" name="Freeform 374"/>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31" name="Freeform 375"/>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32" name="Freeform 376"/>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33" name="Freeform 377"/>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34" name="Freeform 378"/>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35" name="Freeform 379"/>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36" name="Freeform 380"/>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37" name="Freeform 381"/>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38" name="Freeform 382"/>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39" name="Freeform 383"/>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40" name="Freeform 384"/>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grpSp>
          <p:sp>
            <p:nvSpPr>
              <p:cNvPr id="378241" name="Line 385"/>
              <p:cNvSpPr>
                <a:spLocks noChangeShapeType="1"/>
              </p:cNvSpPr>
              <p:nvPr/>
            </p:nvSpPr>
            <p:spPr bwMode="auto">
              <a:xfrm>
                <a:off x="2018" y="1933"/>
                <a:ext cx="635" cy="0"/>
              </a:xfrm>
              <a:prstGeom prst="line">
                <a:avLst/>
              </a:prstGeom>
              <a:noFill/>
              <a:ln w="57150">
                <a:solidFill>
                  <a:srgbClr val="FF0000"/>
                </a:solidFill>
                <a:round/>
                <a:headEnd/>
                <a:tailEnd type="triangle" w="med" len="med"/>
              </a:ln>
            </p:spPr>
            <p:txBody>
              <a:bodyPr/>
              <a:lstStyle/>
              <a:p>
                <a:endParaRPr lang="hu-HU"/>
              </a:p>
            </p:txBody>
          </p:sp>
          <p:sp>
            <p:nvSpPr>
              <p:cNvPr id="35202" name="Text Box 386"/>
              <p:cNvSpPr txBox="1">
                <a:spLocks noChangeArrowheads="1"/>
              </p:cNvSpPr>
              <p:nvPr/>
            </p:nvSpPr>
            <p:spPr bwMode="auto">
              <a:xfrm>
                <a:off x="2653" y="1796"/>
                <a:ext cx="1043" cy="404"/>
              </a:xfrm>
              <a:prstGeom prst="rect">
                <a:avLst/>
              </a:prstGeom>
              <a:noFill/>
              <a:ln w="9525">
                <a:noFill/>
                <a:miter lim="800000"/>
                <a:headEnd/>
                <a:tailEnd/>
              </a:ln>
              <a:effectLst/>
            </p:spPr>
            <p:txBody>
              <a:bodyPr>
                <a:spAutoFit/>
              </a:bodyPr>
              <a:lstStyle/>
              <a:p>
                <a:pPr algn="ctr">
                  <a:defRPr/>
                </a:pPr>
                <a:r>
                  <a:rPr lang="hu-HU" sz="1800" b="1">
                    <a:solidFill>
                      <a:srgbClr val="FF0000"/>
                    </a:solidFill>
                    <a:effectLst>
                      <a:outerShdw blurRad="38100" dist="38100" dir="2700000" algn="tl">
                        <a:srgbClr val="C0C0C0"/>
                      </a:outerShdw>
                    </a:effectLst>
                    <a:latin typeface="Arial" charset="0"/>
                    <a:cs typeface="+mn-cs"/>
                  </a:rPr>
                  <a:t>RIG-I</a:t>
                </a:r>
              </a:p>
              <a:p>
                <a:pPr algn="ctr">
                  <a:defRPr/>
                </a:pPr>
                <a:r>
                  <a:rPr lang="hu-HU" sz="1800" b="1">
                    <a:solidFill>
                      <a:srgbClr val="FF0000"/>
                    </a:solidFill>
                    <a:effectLst>
                      <a:outerShdw blurRad="38100" dist="38100" dir="2700000" algn="tl">
                        <a:srgbClr val="C0C0C0"/>
                      </a:outerShdw>
                    </a:effectLst>
                    <a:latin typeface="Arial" charset="0"/>
                    <a:cs typeface="+mn-cs"/>
                  </a:rPr>
                  <a:t>IFN signaling</a:t>
                </a:r>
              </a:p>
            </p:txBody>
          </p:sp>
        </p:grpSp>
      </p:grpSp>
      <p:grpSp>
        <p:nvGrpSpPr>
          <p:cNvPr id="23" name="Group 387"/>
          <p:cNvGrpSpPr>
            <a:grpSpLocks/>
          </p:cNvGrpSpPr>
          <p:nvPr/>
        </p:nvGrpSpPr>
        <p:grpSpPr bwMode="auto">
          <a:xfrm>
            <a:off x="2555875" y="3211513"/>
            <a:ext cx="1441450" cy="1158875"/>
            <a:chOff x="1610" y="2023"/>
            <a:chExt cx="908" cy="730"/>
          </a:xfrm>
        </p:grpSpPr>
        <p:grpSp>
          <p:nvGrpSpPr>
            <p:cNvPr id="378244" name="Group 388"/>
            <p:cNvGrpSpPr>
              <a:grpSpLocks/>
            </p:cNvGrpSpPr>
            <p:nvPr/>
          </p:nvGrpSpPr>
          <p:grpSpPr bwMode="auto">
            <a:xfrm>
              <a:off x="2064" y="2431"/>
              <a:ext cx="454" cy="322"/>
              <a:chOff x="2018" y="2387"/>
              <a:chExt cx="454" cy="322"/>
            </a:xfrm>
          </p:grpSpPr>
          <p:grpSp>
            <p:nvGrpSpPr>
              <p:cNvPr id="378245" name="Group 389"/>
              <p:cNvGrpSpPr>
                <a:grpSpLocks/>
              </p:cNvGrpSpPr>
              <p:nvPr/>
            </p:nvGrpSpPr>
            <p:grpSpPr bwMode="auto">
              <a:xfrm>
                <a:off x="2154" y="2387"/>
                <a:ext cx="120" cy="135"/>
                <a:chOff x="476" y="3067"/>
                <a:chExt cx="591" cy="588"/>
              </a:xfrm>
            </p:grpSpPr>
            <p:sp>
              <p:nvSpPr>
                <p:cNvPr id="378246" name="AutoShape 390"/>
                <p:cNvSpPr>
                  <a:spLocks noChangeAspect="1" noChangeArrowheads="1" noTextEdit="1"/>
                </p:cNvSpPr>
                <p:nvPr/>
              </p:nvSpPr>
              <p:spPr bwMode="auto">
                <a:xfrm>
                  <a:off x="476" y="3067"/>
                  <a:ext cx="591" cy="588"/>
                </a:xfrm>
                <a:prstGeom prst="rect">
                  <a:avLst/>
                </a:prstGeom>
                <a:noFill/>
                <a:ln w="9525">
                  <a:noFill/>
                  <a:miter lim="800000"/>
                  <a:headEnd/>
                  <a:tailEnd/>
                </a:ln>
              </p:spPr>
              <p:txBody>
                <a:bodyPr/>
                <a:lstStyle/>
                <a:p>
                  <a:endParaRPr lang="hu-HU"/>
                </a:p>
              </p:txBody>
            </p:sp>
            <p:sp>
              <p:nvSpPr>
                <p:cNvPr id="378247" name="Freeform 391"/>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close/>
                    </a:path>
                  </a:pathLst>
                </a:custGeom>
                <a:gradFill rotWithShape="1">
                  <a:gsLst>
                    <a:gs pos="0">
                      <a:srgbClr val="761800"/>
                    </a:gs>
                    <a:gs pos="50000">
                      <a:srgbClr val="FF3300"/>
                    </a:gs>
                    <a:gs pos="100000">
                      <a:srgbClr val="761800"/>
                    </a:gs>
                  </a:gsLst>
                  <a:lin ang="5400000" scaled="1"/>
                </a:gradFill>
                <a:ln w="9525">
                  <a:noFill/>
                  <a:round/>
                  <a:headEnd/>
                  <a:tailEnd/>
                </a:ln>
              </p:spPr>
              <p:txBody>
                <a:bodyPr/>
                <a:lstStyle/>
                <a:p>
                  <a:endParaRPr lang="en-US" sz="1800" i="1">
                    <a:solidFill>
                      <a:srgbClr val="000000"/>
                    </a:solidFill>
                    <a:latin typeface="Arial" charset="0"/>
                  </a:endParaRPr>
                </a:p>
              </p:txBody>
            </p:sp>
            <p:sp>
              <p:nvSpPr>
                <p:cNvPr id="378248" name="Freeform 392"/>
                <p:cNvSpPr>
                  <a:spLocks/>
                </p:cNvSpPr>
                <p:nvPr/>
              </p:nvSpPr>
              <p:spPr bwMode="auto">
                <a:xfrm>
                  <a:off x="620" y="3207"/>
                  <a:ext cx="301" cy="302"/>
                </a:xfrm>
                <a:custGeom>
                  <a:avLst/>
                  <a:gdLst>
                    <a:gd name="T0" fmla="*/ 165 w 301"/>
                    <a:gd name="T1" fmla="*/ 2 h 302"/>
                    <a:gd name="T2" fmla="*/ 194 w 301"/>
                    <a:gd name="T3" fmla="*/ 8 h 302"/>
                    <a:gd name="T4" fmla="*/ 222 w 301"/>
                    <a:gd name="T5" fmla="*/ 19 h 302"/>
                    <a:gd name="T6" fmla="*/ 246 w 301"/>
                    <a:gd name="T7" fmla="*/ 35 h 302"/>
                    <a:gd name="T8" fmla="*/ 267 w 301"/>
                    <a:gd name="T9" fmla="*/ 56 h 302"/>
                    <a:gd name="T10" fmla="*/ 282 w 301"/>
                    <a:gd name="T11" fmla="*/ 79 h 302"/>
                    <a:gd name="T12" fmla="*/ 293 w 301"/>
                    <a:gd name="T13" fmla="*/ 106 h 302"/>
                    <a:gd name="T14" fmla="*/ 299 w 301"/>
                    <a:gd name="T15" fmla="*/ 137 h 302"/>
                    <a:gd name="T16" fmla="*/ 299 w 301"/>
                    <a:gd name="T17" fmla="*/ 167 h 302"/>
                    <a:gd name="T18" fmla="*/ 293 w 301"/>
                    <a:gd name="T19" fmla="*/ 196 h 302"/>
                    <a:gd name="T20" fmla="*/ 282 w 301"/>
                    <a:gd name="T21" fmla="*/ 223 h 302"/>
                    <a:gd name="T22" fmla="*/ 267 w 301"/>
                    <a:gd name="T23" fmla="*/ 248 h 302"/>
                    <a:gd name="T24" fmla="*/ 246 w 301"/>
                    <a:gd name="T25" fmla="*/ 267 h 302"/>
                    <a:gd name="T26" fmla="*/ 222 w 301"/>
                    <a:gd name="T27" fmla="*/ 285 h 302"/>
                    <a:gd name="T28" fmla="*/ 194 w 301"/>
                    <a:gd name="T29" fmla="*/ 296 h 302"/>
                    <a:gd name="T30" fmla="*/ 165 w 301"/>
                    <a:gd name="T31" fmla="*/ 302 h 302"/>
                    <a:gd name="T32" fmla="*/ 134 w 301"/>
                    <a:gd name="T33" fmla="*/ 302 h 302"/>
                    <a:gd name="T34" fmla="*/ 105 w 301"/>
                    <a:gd name="T35" fmla="*/ 296 h 302"/>
                    <a:gd name="T36" fmla="*/ 79 w 301"/>
                    <a:gd name="T37" fmla="*/ 285 h 302"/>
                    <a:gd name="T38" fmla="*/ 54 w 301"/>
                    <a:gd name="T39" fmla="*/ 267 h 302"/>
                    <a:gd name="T40" fmla="*/ 33 w 301"/>
                    <a:gd name="T41" fmla="*/ 248 h 302"/>
                    <a:gd name="T42" fmla="*/ 17 w 301"/>
                    <a:gd name="T43" fmla="*/ 223 h 302"/>
                    <a:gd name="T44" fmla="*/ 6 w 301"/>
                    <a:gd name="T45" fmla="*/ 196 h 302"/>
                    <a:gd name="T46" fmla="*/ 0 w 301"/>
                    <a:gd name="T47" fmla="*/ 167 h 302"/>
                    <a:gd name="T48" fmla="*/ 0 w 301"/>
                    <a:gd name="T49" fmla="*/ 137 h 302"/>
                    <a:gd name="T50" fmla="*/ 6 w 301"/>
                    <a:gd name="T51" fmla="*/ 106 h 302"/>
                    <a:gd name="T52" fmla="*/ 17 w 301"/>
                    <a:gd name="T53" fmla="*/ 79 h 302"/>
                    <a:gd name="T54" fmla="*/ 33 w 301"/>
                    <a:gd name="T55" fmla="*/ 56 h 302"/>
                    <a:gd name="T56" fmla="*/ 54 w 301"/>
                    <a:gd name="T57" fmla="*/ 35 h 302"/>
                    <a:gd name="T58" fmla="*/ 79 w 301"/>
                    <a:gd name="T59" fmla="*/ 19 h 302"/>
                    <a:gd name="T60" fmla="*/ 105 w 301"/>
                    <a:gd name="T61" fmla="*/ 8 h 302"/>
                    <a:gd name="T62" fmla="*/ 134 w 301"/>
                    <a:gd name="T63" fmla="*/ 2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2"/>
                    <a:gd name="T98" fmla="*/ 301 w 301"/>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2">
                      <a:moveTo>
                        <a:pt x="150" y="0"/>
                      </a:moveTo>
                      <a:lnTo>
                        <a:pt x="165" y="2"/>
                      </a:lnTo>
                      <a:lnTo>
                        <a:pt x="180" y="4"/>
                      </a:lnTo>
                      <a:lnTo>
                        <a:pt x="194" y="8"/>
                      </a:lnTo>
                      <a:lnTo>
                        <a:pt x="209" y="12"/>
                      </a:lnTo>
                      <a:lnTo>
                        <a:pt x="222" y="19"/>
                      </a:lnTo>
                      <a:lnTo>
                        <a:pt x="234" y="27"/>
                      </a:lnTo>
                      <a:lnTo>
                        <a:pt x="246" y="35"/>
                      </a:lnTo>
                      <a:lnTo>
                        <a:pt x="257" y="44"/>
                      </a:lnTo>
                      <a:lnTo>
                        <a:pt x="267" y="56"/>
                      </a:lnTo>
                      <a:lnTo>
                        <a:pt x="274" y="68"/>
                      </a:lnTo>
                      <a:lnTo>
                        <a:pt x="282" y="79"/>
                      </a:lnTo>
                      <a:lnTo>
                        <a:pt x="288" y="93"/>
                      </a:lnTo>
                      <a:lnTo>
                        <a:pt x="293" y="106"/>
                      </a:lnTo>
                      <a:lnTo>
                        <a:pt x="297" y="121"/>
                      </a:lnTo>
                      <a:lnTo>
                        <a:pt x="299" y="137"/>
                      </a:lnTo>
                      <a:lnTo>
                        <a:pt x="301" y="152"/>
                      </a:lnTo>
                      <a:lnTo>
                        <a:pt x="299" y="167"/>
                      </a:lnTo>
                      <a:lnTo>
                        <a:pt x="297" y="183"/>
                      </a:lnTo>
                      <a:lnTo>
                        <a:pt x="293" y="196"/>
                      </a:lnTo>
                      <a:lnTo>
                        <a:pt x="288" y="210"/>
                      </a:lnTo>
                      <a:lnTo>
                        <a:pt x="282" y="223"/>
                      </a:lnTo>
                      <a:lnTo>
                        <a:pt x="274" y="237"/>
                      </a:lnTo>
                      <a:lnTo>
                        <a:pt x="267" y="248"/>
                      </a:lnTo>
                      <a:lnTo>
                        <a:pt x="257" y="258"/>
                      </a:lnTo>
                      <a:lnTo>
                        <a:pt x="246" y="267"/>
                      </a:lnTo>
                      <a:lnTo>
                        <a:pt x="234" y="277"/>
                      </a:lnTo>
                      <a:lnTo>
                        <a:pt x="222" y="285"/>
                      </a:lnTo>
                      <a:lnTo>
                        <a:pt x="209" y="290"/>
                      </a:lnTo>
                      <a:lnTo>
                        <a:pt x="194" y="296"/>
                      </a:lnTo>
                      <a:lnTo>
                        <a:pt x="180" y="300"/>
                      </a:lnTo>
                      <a:lnTo>
                        <a:pt x="165" y="302"/>
                      </a:lnTo>
                      <a:lnTo>
                        <a:pt x="150" y="302"/>
                      </a:lnTo>
                      <a:lnTo>
                        <a:pt x="134" y="302"/>
                      </a:lnTo>
                      <a:lnTo>
                        <a:pt x="119" y="300"/>
                      </a:lnTo>
                      <a:lnTo>
                        <a:pt x="105" y="296"/>
                      </a:lnTo>
                      <a:lnTo>
                        <a:pt x="92" y="290"/>
                      </a:lnTo>
                      <a:lnTo>
                        <a:pt x="79" y="285"/>
                      </a:lnTo>
                      <a:lnTo>
                        <a:pt x="65" y="277"/>
                      </a:lnTo>
                      <a:lnTo>
                        <a:pt x="54" y="267"/>
                      </a:lnTo>
                      <a:lnTo>
                        <a:pt x="44" y="258"/>
                      </a:lnTo>
                      <a:lnTo>
                        <a:pt x="33" y="248"/>
                      </a:lnTo>
                      <a:lnTo>
                        <a:pt x="25" y="237"/>
                      </a:lnTo>
                      <a:lnTo>
                        <a:pt x="17" y="223"/>
                      </a:lnTo>
                      <a:lnTo>
                        <a:pt x="11" y="210"/>
                      </a:lnTo>
                      <a:lnTo>
                        <a:pt x="6" y="196"/>
                      </a:lnTo>
                      <a:lnTo>
                        <a:pt x="2" y="183"/>
                      </a:lnTo>
                      <a:lnTo>
                        <a:pt x="0" y="167"/>
                      </a:lnTo>
                      <a:lnTo>
                        <a:pt x="0" y="152"/>
                      </a:lnTo>
                      <a:lnTo>
                        <a:pt x="0" y="137"/>
                      </a:lnTo>
                      <a:lnTo>
                        <a:pt x="2" y="121"/>
                      </a:lnTo>
                      <a:lnTo>
                        <a:pt x="6" y="106"/>
                      </a:lnTo>
                      <a:lnTo>
                        <a:pt x="11" y="93"/>
                      </a:lnTo>
                      <a:lnTo>
                        <a:pt x="17" y="79"/>
                      </a:lnTo>
                      <a:lnTo>
                        <a:pt x="25" y="68"/>
                      </a:lnTo>
                      <a:lnTo>
                        <a:pt x="33" y="56"/>
                      </a:lnTo>
                      <a:lnTo>
                        <a:pt x="44" y="44"/>
                      </a:lnTo>
                      <a:lnTo>
                        <a:pt x="54" y="35"/>
                      </a:lnTo>
                      <a:lnTo>
                        <a:pt x="65" y="27"/>
                      </a:lnTo>
                      <a:lnTo>
                        <a:pt x="79" y="19"/>
                      </a:lnTo>
                      <a:lnTo>
                        <a:pt x="92" y="12"/>
                      </a:lnTo>
                      <a:lnTo>
                        <a:pt x="105" y="8"/>
                      </a:lnTo>
                      <a:lnTo>
                        <a:pt x="119" y="4"/>
                      </a:lnTo>
                      <a:lnTo>
                        <a:pt x="134" y="2"/>
                      </a:lnTo>
                      <a:lnTo>
                        <a:pt x="1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49" name="Freeform 393"/>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50" name="Freeform 394"/>
                <p:cNvSpPr>
                  <a:spLocks/>
                </p:cNvSpPr>
                <p:nvPr/>
              </p:nvSpPr>
              <p:spPr bwMode="auto">
                <a:xfrm>
                  <a:off x="624" y="3488"/>
                  <a:ext cx="86" cy="127"/>
                </a:xfrm>
                <a:custGeom>
                  <a:avLst/>
                  <a:gdLst>
                    <a:gd name="T0" fmla="*/ 84 w 86"/>
                    <a:gd name="T1" fmla="*/ 0 h 127"/>
                    <a:gd name="T2" fmla="*/ 86 w 86"/>
                    <a:gd name="T3" fmla="*/ 2 h 127"/>
                    <a:gd name="T4" fmla="*/ 86 w 86"/>
                    <a:gd name="T5" fmla="*/ 8 h 127"/>
                    <a:gd name="T6" fmla="*/ 84 w 86"/>
                    <a:gd name="T7" fmla="*/ 15 h 127"/>
                    <a:gd name="T8" fmla="*/ 82 w 86"/>
                    <a:gd name="T9" fmla="*/ 25 h 127"/>
                    <a:gd name="T10" fmla="*/ 77 w 86"/>
                    <a:gd name="T11" fmla="*/ 34 h 127"/>
                    <a:gd name="T12" fmla="*/ 71 w 86"/>
                    <a:gd name="T13" fmla="*/ 46 h 127"/>
                    <a:gd name="T14" fmla="*/ 63 w 86"/>
                    <a:gd name="T15" fmla="*/ 57 h 127"/>
                    <a:gd name="T16" fmla="*/ 55 w 86"/>
                    <a:gd name="T17" fmla="*/ 71 h 127"/>
                    <a:gd name="T18" fmla="*/ 48 w 86"/>
                    <a:gd name="T19" fmla="*/ 82 h 127"/>
                    <a:gd name="T20" fmla="*/ 38 w 86"/>
                    <a:gd name="T21" fmla="*/ 94 h 127"/>
                    <a:gd name="T22" fmla="*/ 30 w 86"/>
                    <a:gd name="T23" fmla="*/ 104 h 127"/>
                    <a:gd name="T24" fmla="*/ 23 w 86"/>
                    <a:gd name="T25" fmla="*/ 113 h 127"/>
                    <a:gd name="T26" fmla="*/ 15 w 86"/>
                    <a:gd name="T27" fmla="*/ 119 h 127"/>
                    <a:gd name="T28" fmla="*/ 9 w 86"/>
                    <a:gd name="T29" fmla="*/ 123 h 127"/>
                    <a:gd name="T30" fmla="*/ 6 w 86"/>
                    <a:gd name="T31" fmla="*/ 127 h 127"/>
                    <a:gd name="T32" fmla="*/ 2 w 86"/>
                    <a:gd name="T33" fmla="*/ 125 h 127"/>
                    <a:gd name="T34" fmla="*/ 0 w 86"/>
                    <a:gd name="T35" fmla="*/ 123 h 127"/>
                    <a:gd name="T36" fmla="*/ 0 w 86"/>
                    <a:gd name="T37" fmla="*/ 117 h 127"/>
                    <a:gd name="T38" fmla="*/ 2 w 86"/>
                    <a:gd name="T39" fmla="*/ 109 h 127"/>
                    <a:gd name="T40" fmla="*/ 6 w 86"/>
                    <a:gd name="T41" fmla="*/ 102 h 127"/>
                    <a:gd name="T42" fmla="*/ 9 w 86"/>
                    <a:gd name="T43" fmla="*/ 92 h 127"/>
                    <a:gd name="T44" fmla="*/ 15 w 86"/>
                    <a:gd name="T45" fmla="*/ 81 h 127"/>
                    <a:gd name="T46" fmla="*/ 23 w 86"/>
                    <a:gd name="T47" fmla="*/ 67 h 127"/>
                    <a:gd name="T48" fmla="*/ 30 w 86"/>
                    <a:gd name="T49" fmla="*/ 56 h 127"/>
                    <a:gd name="T50" fmla="*/ 40 w 86"/>
                    <a:gd name="T51" fmla="*/ 42 h 127"/>
                    <a:gd name="T52" fmla="*/ 48 w 86"/>
                    <a:gd name="T53" fmla="*/ 31 h 127"/>
                    <a:gd name="T54" fmla="*/ 57 w 86"/>
                    <a:gd name="T55" fmla="*/ 21 h 127"/>
                    <a:gd name="T56" fmla="*/ 65 w 86"/>
                    <a:gd name="T57" fmla="*/ 13 h 127"/>
                    <a:gd name="T58" fmla="*/ 71 w 86"/>
                    <a:gd name="T59" fmla="*/ 6 h 127"/>
                    <a:gd name="T60" fmla="*/ 77 w 86"/>
                    <a:gd name="T61" fmla="*/ 2 h 127"/>
                    <a:gd name="T62" fmla="*/ 82 w 86"/>
                    <a:gd name="T63" fmla="*/ 0 h 127"/>
                    <a:gd name="T64" fmla="*/ 84 w 86"/>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127"/>
                    <a:gd name="T101" fmla="*/ 86 w 86"/>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127">
                      <a:moveTo>
                        <a:pt x="84" y="0"/>
                      </a:moveTo>
                      <a:lnTo>
                        <a:pt x="86" y="2"/>
                      </a:lnTo>
                      <a:lnTo>
                        <a:pt x="86" y="8"/>
                      </a:lnTo>
                      <a:lnTo>
                        <a:pt x="84" y="15"/>
                      </a:lnTo>
                      <a:lnTo>
                        <a:pt x="82" y="25"/>
                      </a:lnTo>
                      <a:lnTo>
                        <a:pt x="77" y="34"/>
                      </a:lnTo>
                      <a:lnTo>
                        <a:pt x="71" y="46"/>
                      </a:lnTo>
                      <a:lnTo>
                        <a:pt x="63" y="57"/>
                      </a:lnTo>
                      <a:lnTo>
                        <a:pt x="55" y="71"/>
                      </a:lnTo>
                      <a:lnTo>
                        <a:pt x="48" y="82"/>
                      </a:lnTo>
                      <a:lnTo>
                        <a:pt x="38" y="94"/>
                      </a:lnTo>
                      <a:lnTo>
                        <a:pt x="30" y="104"/>
                      </a:lnTo>
                      <a:lnTo>
                        <a:pt x="23" y="113"/>
                      </a:lnTo>
                      <a:lnTo>
                        <a:pt x="15" y="119"/>
                      </a:lnTo>
                      <a:lnTo>
                        <a:pt x="9" y="123"/>
                      </a:lnTo>
                      <a:lnTo>
                        <a:pt x="6" y="127"/>
                      </a:lnTo>
                      <a:lnTo>
                        <a:pt x="2" y="125"/>
                      </a:lnTo>
                      <a:lnTo>
                        <a:pt x="0" y="123"/>
                      </a:lnTo>
                      <a:lnTo>
                        <a:pt x="0" y="117"/>
                      </a:lnTo>
                      <a:lnTo>
                        <a:pt x="2" y="109"/>
                      </a:lnTo>
                      <a:lnTo>
                        <a:pt x="6" y="102"/>
                      </a:lnTo>
                      <a:lnTo>
                        <a:pt x="9" y="92"/>
                      </a:lnTo>
                      <a:lnTo>
                        <a:pt x="15" y="81"/>
                      </a:lnTo>
                      <a:lnTo>
                        <a:pt x="23" y="67"/>
                      </a:lnTo>
                      <a:lnTo>
                        <a:pt x="30" y="56"/>
                      </a:lnTo>
                      <a:lnTo>
                        <a:pt x="40" y="42"/>
                      </a:lnTo>
                      <a:lnTo>
                        <a:pt x="48" y="31"/>
                      </a:lnTo>
                      <a:lnTo>
                        <a:pt x="57" y="21"/>
                      </a:lnTo>
                      <a:lnTo>
                        <a:pt x="65" y="13"/>
                      </a:lnTo>
                      <a:lnTo>
                        <a:pt x="71" y="6"/>
                      </a:lnTo>
                      <a:lnTo>
                        <a:pt x="77" y="2"/>
                      </a:lnTo>
                      <a:lnTo>
                        <a:pt x="82" y="0"/>
                      </a:lnTo>
                      <a:lnTo>
                        <a:pt x="8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51" name="Freeform 395"/>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52" name="Freeform 396"/>
                <p:cNvSpPr>
                  <a:spLocks/>
                </p:cNvSpPr>
                <p:nvPr/>
              </p:nvSpPr>
              <p:spPr bwMode="auto">
                <a:xfrm>
                  <a:off x="750" y="3077"/>
                  <a:ext cx="29" cy="149"/>
                </a:xfrm>
                <a:custGeom>
                  <a:avLst/>
                  <a:gdLst>
                    <a:gd name="T0" fmla="*/ 14 w 29"/>
                    <a:gd name="T1" fmla="*/ 0 h 149"/>
                    <a:gd name="T2" fmla="*/ 18 w 29"/>
                    <a:gd name="T3" fmla="*/ 2 h 149"/>
                    <a:gd name="T4" fmla="*/ 20 w 29"/>
                    <a:gd name="T5" fmla="*/ 5 h 149"/>
                    <a:gd name="T6" fmla="*/ 22 w 29"/>
                    <a:gd name="T7" fmla="*/ 13 h 149"/>
                    <a:gd name="T8" fmla="*/ 25 w 29"/>
                    <a:gd name="T9" fmla="*/ 21 h 149"/>
                    <a:gd name="T10" fmla="*/ 25 w 29"/>
                    <a:gd name="T11" fmla="*/ 32 h 149"/>
                    <a:gd name="T12" fmla="*/ 27 w 29"/>
                    <a:gd name="T13" fmla="*/ 46 h 149"/>
                    <a:gd name="T14" fmla="*/ 29 w 29"/>
                    <a:gd name="T15" fmla="*/ 59 h 149"/>
                    <a:gd name="T16" fmla="*/ 29 w 29"/>
                    <a:gd name="T17" fmla="*/ 75 h 149"/>
                    <a:gd name="T18" fmla="*/ 29 w 29"/>
                    <a:gd name="T19" fmla="*/ 90 h 149"/>
                    <a:gd name="T20" fmla="*/ 27 w 29"/>
                    <a:gd name="T21" fmla="*/ 103 h 149"/>
                    <a:gd name="T22" fmla="*/ 25 w 29"/>
                    <a:gd name="T23" fmla="*/ 117 h 149"/>
                    <a:gd name="T24" fmla="*/ 25 w 29"/>
                    <a:gd name="T25" fmla="*/ 128 h 149"/>
                    <a:gd name="T26" fmla="*/ 22 w 29"/>
                    <a:gd name="T27" fmla="*/ 138 h 149"/>
                    <a:gd name="T28" fmla="*/ 20 w 29"/>
                    <a:gd name="T29" fmla="*/ 144 h 149"/>
                    <a:gd name="T30" fmla="*/ 18 w 29"/>
                    <a:gd name="T31" fmla="*/ 149 h 149"/>
                    <a:gd name="T32" fmla="*/ 14 w 29"/>
                    <a:gd name="T33" fmla="*/ 149 h 149"/>
                    <a:gd name="T34" fmla="*/ 12 w 29"/>
                    <a:gd name="T35" fmla="*/ 149 h 149"/>
                    <a:gd name="T36" fmla="*/ 8 w 29"/>
                    <a:gd name="T37" fmla="*/ 144 h 149"/>
                    <a:gd name="T38" fmla="*/ 6 w 29"/>
                    <a:gd name="T39" fmla="*/ 138 h 149"/>
                    <a:gd name="T40" fmla="*/ 4 w 29"/>
                    <a:gd name="T41" fmla="*/ 128 h 149"/>
                    <a:gd name="T42" fmla="*/ 2 w 29"/>
                    <a:gd name="T43" fmla="*/ 117 h 149"/>
                    <a:gd name="T44" fmla="*/ 0 w 29"/>
                    <a:gd name="T45" fmla="*/ 103 h 149"/>
                    <a:gd name="T46" fmla="*/ 0 w 29"/>
                    <a:gd name="T47" fmla="*/ 90 h 149"/>
                    <a:gd name="T48" fmla="*/ 0 w 29"/>
                    <a:gd name="T49" fmla="*/ 75 h 149"/>
                    <a:gd name="T50" fmla="*/ 0 w 29"/>
                    <a:gd name="T51" fmla="*/ 59 h 149"/>
                    <a:gd name="T52" fmla="*/ 0 w 29"/>
                    <a:gd name="T53" fmla="*/ 46 h 149"/>
                    <a:gd name="T54" fmla="*/ 2 w 29"/>
                    <a:gd name="T55" fmla="*/ 32 h 149"/>
                    <a:gd name="T56" fmla="*/ 4 w 29"/>
                    <a:gd name="T57" fmla="*/ 21 h 149"/>
                    <a:gd name="T58" fmla="*/ 6 w 29"/>
                    <a:gd name="T59" fmla="*/ 13 h 149"/>
                    <a:gd name="T60" fmla="*/ 8 w 29"/>
                    <a:gd name="T61" fmla="*/ 5 h 149"/>
                    <a:gd name="T62" fmla="*/ 12 w 29"/>
                    <a:gd name="T63" fmla="*/ 2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2"/>
                      </a:lnTo>
                      <a:lnTo>
                        <a:pt x="20" y="5"/>
                      </a:lnTo>
                      <a:lnTo>
                        <a:pt x="22" y="13"/>
                      </a:lnTo>
                      <a:lnTo>
                        <a:pt x="25" y="21"/>
                      </a:lnTo>
                      <a:lnTo>
                        <a:pt x="25" y="32"/>
                      </a:lnTo>
                      <a:lnTo>
                        <a:pt x="27" y="46"/>
                      </a:lnTo>
                      <a:lnTo>
                        <a:pt x="29" y="59"/>
                      </a:lnTo>
                      <a:lnTo>
                        <a:pt x="29" y="75"/>
                      </a:lnTo>
                      <a:lnTo>
                        <a:pt x="29" y="90"/>
                      </a:lnTo>
                      <a:lnTo>
                        <a:pt x="27" y="103"/>
                      </a:lnTo>
                      <a:lnTo>
                        <a:pt x="25" y="117"/>
                      </a:lnTo>
                      <a:lnTo>
                        <a:pt x="25" y="128"/>
                      </a:lnTo>
                      <a:lnTo>
                        <a:pt x="22" y="138"/>
                      </a:lnTo>
                      <a:lnTo>
                        <a:pt x="20" y="144"/>
                      </a:lnTo>
                      <a:lnTo>
                        <a:pt x="18" y="149"/>
                      </a:lnTo>
                      <a:lnTo>
                        <a:pt x="14" y="149"/>
                      </a:lnTo>
                      <a:lnTo>
                        <a:pt x="12" y="149"/>
                      </a:lnTo>
                      <a:lnTo>
                        <a:pt x="8" y="144"/>
                      </a:lnTo>
                      <a:lnTo>
                        <a:pt x="6" y="138"/>
                      </a:lnTo>
                      <a:lnTo>
                        <a:pt x="4" y="128"/>
                      </a:lnTo>
                      <a:lnTo>
                        <a:pt x="2" y="117"/>
                      </a:lnTo>
                      <a:lnTo>
                        <a:pt x="0" y="103"/>
                      </a:lnTo>
                      <a:lnTo>
                        <a:pt x="0" y="90"/>
                      </a:lnTo>
                      <a:lnTo>
                        <a:pt x="0" y="75"/>
                      </a:lnTo>
                      <a:lnTo>
                        <a:pt x="0" y="59"/>
                      </a:lnTo>
                      <a:lnTo>
                        <a:pt x="0" y="46"/>
                      </a:lnTo>
                      <a:lnTo>
                        <a:pt x="2" y="32"/>
                      </a:lnTo>
                      <a:lnTo>
                        <a:pt x="4" y="21"/>
                      </a:lnTo>
                      <a:lnTo>
                        <a:pt x="6" y="13"/>
                      </a:lnTo>
                      <a:lnTo>
                        <a:pt x="8" y="5"/>
                      </a:lnTo>
                      <a:lnTo>
                        <a:pt x="12" y="2"/>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53" name="Freeform 397"/>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54" name="Freeform 398"/>
                <p:cNvSpPr>
                  <a:spLocks/>
                </p:cNvSpPr>
                <p:nvPr/>
              </p:nvSpPr>
              <p:spPr bwMode="auto">
                <a:xfrm>
                  <a:off x="883" y="3432"/>
                  <a:ext cx="121" cy="92"/>
                </a:xfrm>
                <a:custGeom>
                  <a:avLst/>
                  <a:gdLst>
                    <a:gd name="T0" fmla="*/ 0 w 121"/>
                    <a:gd name="T1" fmla="*/ 2 h 92"/>
                    <a:gd name="T2" fmla="*/ 2 w 121"/>
                    <a:gd name="T3" fmla="*/ 0 h 92"/>
                    <a:gd name="T4" fmla="*/ 7 w 121"/>
                    <a:gd name="T5" fmla="*/ 0 h 92"/>
                    <a:gd name="T6" fmla="*/ 15 w 121"/>
                    <a:gd name="T7" fmla="*/ 2 h 92"/>
                    <a:gd name="T8" fmla="*/ 23 w 121"/>
                    <a:gd name="T9" fmla="*/ 6 h 92"/>
                    <a:gd name="T10" fmla="*/ 34 w 121"/>
                    <a:gd name="T11" fmla="*/ 12 h 92"/>
                    <a:gd name="T12" fmla="*/ 44 w 121"/>
                    <a:gd name="T13" fmla="*/ 17 h 92"/>
                    <a:gd name="T14" fmla="*/ 57 w 121"/>
                    <a:gd name="T15" fmla="*/ 25 h 92"/>
                    <a:gd name="T16" fmla="*/ 69 w 121"/>
                    <a:gd name="T17" fmla="*/ 35 h 92"/>
                    <a:gd name="T18" fmla="*/ 80 w 121"/>
                    <a:gd name="T19" fmla="*/ 42 h 92"/>
                    <a:gd name="T20" fmla="*/ 92 w 121"/>
                    <a:gd name="T21" fmla="*/ 52 h 92"/>
                    <a:gd name="T22" fmla="*/ 101 w 121"/>
                    <a:gd name="T23" fmla="*/ 62 h 92"/>
                    <a:gd name="T24" fmla="*/ 109 w 121"/>
                    <a:gd name="T25" fmla="*/ 69 h 92"/>
                    <a:gd name="T26" fmla="*/ 115 w 121"/>
                    <a:gd name="T27" fmla="*/ 77 h 92"/>
                    <a:gd name="T28" fmla="*/ 119 w 121"/>
                    <a:gd name="T29" fmla="*/ 83 h 92"/>
                    <a:gd name="T30" fmla="*/ 121 w 121"/>
                    <a:gd name="T31" fmla="*/ 87 h 92"/>
                    <a:gd name="T32" fmla="*/ 121 w 121"/>
                    <a:gd name="T33" fmla="*/ 90 h 92"/>
                    <a:gd name="T34" fmla="*/ 119 w 121"/>
                    <a:gd name="T35" fmla="*/ 92 h 92"/>
                    <a:gd name="T36" fmla="*/ 113 w 121"/>
                    <a:gd name="T37" fmla="*/ 90 h 92"/>
                    <a:gd name="T38" fmla="*/ 105 w 121"/>
                    <a:gd name="T39" fmla="*/ 88 h 92"/>
                    <a:gd name="T40" fmla="*/ 98 w 121"/>
                    <a:gd name="T41" fmla="*/ 85 h 92"/>
                    <a:gd name="T42" fmla="*/ 88 w 121"/>
                    <a:gd name="T43" fmla="*/ 81 h 92"/>
                    <a:gd name="T44" fmla="*/ 77 w 121"/>
                    <a:gd name="T45" fmla="*/ 73 h 92"/>
                    <a:gd name="T46" fmla="*/ 65 w 121"/>
                    <a:gd name="T47" fmla="*/ 65 h 92"/>
                    <a:gd name="T48" fmla="*/ 52 w 121"/>
                    <a:gd name="T49" fmla="*/ 58 h 92"/>
                    <a:gd name="T50" fmla="*/ 40 w 121"/>
                    <a:gd name="T51" fmla="*/ 48 h 92"/>
                    <a:gd name="T52" fmla="*/ 29 w 121"/>
                    <a:gd name="T53" fmla="*/ 39 h 92"/>
                    <a:gd name="T54" fmla="*/ 19 w 121"/>
                    <a:gd name="T55" fmla="*/ 31 h 92"/>
                    <a:gd name="T56" fmla="*/ 11 w 121"/>
                    <a:gd name="T57" fmla="*/ 23 h 92"/>
                    <a:gd name="T58" fmla="*/ 6 w 121"/>
                    <a:gd name="T59" fmla="*/ 15 h 92"/>
                    <a:gd name="T60" fmla="*/ 2 w 121"/>
                    <a:gd name="T61" fmla="*/ 10 h 92"/>
                    <a:gd name="T62" fmla="*/ 0 w 121"/>
                    <a:gd name="T63" fmla="*/ 4 h 92"/>
                    <a:gd name="T64" fmla="*/ 0 w 121"/>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0" y="2"/>
                      </a:moveTo>
                      <a:lnTo>
                        <a:pt x="2" y="0"/>
                      </a:lnTo>
                      <a:lnTo>
                        <a:pt x="7" y="0"/>
                      </a:lnTo>
                      <a:lnTo>
                        <a:pt x="15" y="2"/>
                      </a:lnTo>
                      <a:lnTo>
                        <a:pt x="23" y="6"/>
                      </a:lnTo>
                      <a:lnTo>
                        <a:pt x="34" y="12"/>
                      </a:lnTo>
                      <a:lnTo>
                        <a:pt x="44" y="17"/>
                      </a:lnTo>
                      <a:lnTo>
                        <a:pt x="57" y="25"/>
                      </a:lnTo>
                      <a:lnTo>
                        <a:pt x="69" y="35"/>
                      </a:lnTo>
                      <a:lnTo>
                        <a:pt x="80" y="42"/>
                      </a:lnTo>
                      <a:lnTo>
                        <a:pt x="92" y="52"/>
                      </a:lnTo>
                      <a:lnTo>
                        <a:pt x="101" y="62"/>
                      </a:lnTo>
                      <a:lnTo>
                        <a:pt x="109" y="69"/>
                      </a:lnTo>
                      <a:lnTo>
                        <a:pt x="115" y="77"/>
                      </a:lnTo>
                      <a:lnTo>
                        <a:pt x="119" y="83"/>
                      </a:lnTo>
                      <a:lnTo>
                        <a:pt x="121" y="87"/>
                      </a:lnTo>
                      <a:lnTo>
                        <a:pt x="121" y="90"/>
                      </a:lnTo>
                      <a:lnTo>
                        <a:pt x="119" y="92"/>
                      </a:lnTo>
                      <a:lnTo>
                        <a:pt x="113" y="90"/>
                      </a:lnTo>
                      <a:lnTo>
                        <a:pt x="105" y="88"/>
                      </a:lnTo>
                      <a:lnTo>
                        <a:pt x="98" y="85"/>
                      </a:lnTo>
                      <a:lnTo>
                        <a:pt x="88" y="81"/>
                      </a:lnTo>
                      <a:lnTo>
                        <a:pt x="77" y="73"/>
                      </a:lnTo>
                      <a:lnTo>
                        <a:pt x="65" y="65"/>
                      </a:lnTo>
                      <a:lnTo>
                        <a:pt x="52" y="58"/>
                      </a:lnTo>
                      <a:lnTo>
                        <a:pt x="40" y="48"/>
                      </a:lnTo>
                      <a:lnTo>
                        <a:pt x="29" y="39"/>
                      </a:lnTo>
                      <a:lnTo>
                        <a:pt x="19" y="31"/>
                      </a:lnTo>
                      <a:lnTo>
                        <a:pt x="11" y="23"/>
                      </a:lnTo>
                      <a:lnTo>
                        <a:pt x="6" y="15"/>
                      </a:lnTo>
                      <a:lnTo>
                        <a:pt x="2" y="10"/>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55" name="Freeform 399"/>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56" name="Freeform 400"/>
                <p:cNvSpPr>
                  <a:spLocks/>
                </p:cNvSpPr>
                <p:nvPr/>
              </p:nvSpPr>
              <p:spPr bwMode="auto">
                <a:xfrm>
                  <a:off x="518" y="3217"/>
                  <a:ext cx="133" cy="75"/>
                </a:xfrm>
                <a:custGeom>
                  <a:avLst/>
                  <a:gdLst>
                    <a:gd name="T0" fmla="*/ 0 w 133"/>
                    <a:gd name="T1" fmla="*/ 2 h 75"/>
                    <a:gd name="T2" fmla="*/ 4 w 133"/>
                    <a:gd name="T3" fmla="*/ 0 h 75"/>
                    <a:gd name="T4" fmla="*/ 8 w 133"/>
                    <a:gd name="T5" fmla="*/ 0 h 75"/>
                    <a:gd name="T6" fmla="*/ 16 w 133"/>
                    <a:gd name="T7" fmla="*/ 0 h 75"/>
                    <a:gd name="T8" fmla="*/ 25 w 133"/>
                    <a:gd name="T9" fmla="*/ 2 h 75"/>
                    <a:gd name="T10" fmla="*/ 37 w 133"/>
                    <a:gd name="T11" fmla="*/ 6 h 75"/>
                    <a:gd name="T12" fmla="*/ 48 w 133"/>
                    <a:gd name="T13" fmla="*/ 11 h 75"/>
                    <a:gd name="T14" fmla="*/ 60 w 133"/>
                    <a:gd name="T15" fmla="*/ 17 h 75"/>
                    <a:gd name="T16" fmla="*/ 73 w 133"/>
                    <a:gd name="T17" fmla="*/ 25 h 75"/>
                    <a:gd name="T18" fmla="*/ 87 w 133"/>
                    <a:gd name="T19" fmla="*/ 33 h 75"/>
                    <a:gd name="T20" fmla="*/ 100 w 133"/>
                    <a:gd name="T21" fmla="*/ 38 h 75"/>
                    <a:gd name="T22" fmla="*/ 110 w 133"/>
                    <a:gd name="T23" fmla="*/ 46 h 75"/>
                    <a:gd name="T24" fmla="*/ 119 w 133"/>
                    <a:gd name="T25" fmla="*/ 54 h 75"/>
                    <a:gd name="T26" fmla="*/ 127 w 133"/>
                    <a:gd name="T27" fmla="*/ 59 h 75"/>
                    <a:gd name="T28" fmla="*/ 131 w 133"/>
                    <a:gd name="T29" fmla="*/ 65 h 75"/>
                    <a:gd name="T30" fmla="*/ 133 w 133"/>
                    <a:gd name="T31" fmla="*/ 69 h 75"/>
                    <a:gd name="T32" fmla="*/ 133 w 133"/>
                    <a:gd name="T33" fmla="*/ 73 h 75"/>
                    <a:gd name="T34" fmla="*/ 131 w 133"/>
                    <a:gd name="T35" fmla="*/ 75 h 75"/>
                    <a:gd name="T36" fmla="*/ 125 w 133"/>
                    <a:gd name="T37" fmla="*/ 75 h 75"/>
                    <a:gd name="T38" fmla="*/ 119 w 133"/>
                    <a:gd name="T39" fmla="*/ 73 h 75"/>
                    <a:gd name="T40" fmla="*/ 110 w 133"/>
                    <a:gd name="T41" fmla="*/ 71 h 75"/>
                    <a:gd name="T42" fmla="*/ 98 w 133"/>
                    <a:gd name="T43" fmla="*/ 67 h 75"/>
                    <a:gd name="T44" fmla="*/ 87 w 133"/>
                    <a:gd name="T45" fmla="*/ 63 h 75"/>
                    <a:gd name="T46" fmla="*/ 73 w 133"/>
                    <a:gd name="T47" fmla="*/ 58 h 75"/>
                    <a:gd name="T48" fmla="*/ 60 w 133"/>
                    <a:gd name="T49" fmla="*/ 50 h 75"/>
                    <a:gd name="T50" fmla="*/ 46 w 133"/>
                    <a:gd name="T51" fmla="*/ 42 h 75"/>
                    <a:gd name="T52" fmla="*/ 35 w 133"/>
                    <a:gd name="T53" fmla="*/ 34 h 75"/>
                    <a:gd name="T54" fmla="*/ 25 w 133"/>
                    <a:gd name="T55" fmla="*/ 27 h 75"/>
                    <a:gd name="T56" fmla="*/ 16 w 133"/>
                    <a:gd name="T57" fmla="*/ 21 h 75"/>
                    <a:gd name="T58" fmla="*/ 8 w 133"/>
                    <a:gd name="T59" fmla="*/ 15 h 75"/>
                    <a:gd name="T60" fmla="*/ 4 w 133"/>
                    <a:gd name="T61" fmla="*/ 9 h 75"/>
                    <a:gd name="T62" fmla="*/ 0 w 133"/>
                    <a:gd name="T63" fmla="*/ 4 h 75"/>
                    <a:gd name="T64" fmla="*/ 0 w 133"/>
                    <a:gd name="T65" fmla="*/ 2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75"/>
                    <a:gd name="T101" fmla="*/ 133 w 13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75">
                      <a:moveTo>
                        <a:pt x="0" y="2"/>
                      </a:moveTo>
                      <a:lnTo>
                        <a:pt x="4" y="0"/>
                      </a:lnTo>
                      <a:lnTo>
                        <a:pt x="8" y="0"/>
                      </a:lnTo>
                      <a:lnTo>
                        <a:pt x="16" y="0"/>
                      </a:lnTo>
                      <a:lnTo>
                        <a:pt x="25" y="2"/>
                      </a:lnTo>
                      <a:lnTo>
                        <a:pt x="37" y="6"/>
                      </a:lnTo>
                      <a:lnTo>
                        <a:pt x="48" y="11"/>
                      </a:lnTo>
                      <a:lnTo>
                        <a:pt x="60" y="17"/>
                      </a:lnTo>
                      <a:lnTo>
                        <a:pt x="73" y="25"/>
                      </a:lnTo>
                      <a:lnTo>
                        <a:pt x="87" y="33"/>
                      </a:lnTo>
                      <a:lnTo>
                        <a:pt x="100" y="38"/>
                      </a:lnTo>
                      <a:lnTo>
                        <a:pt x="110" y="46"/>
                      </a:lnTo>
                      <a:lnTo>
                        <a:pt x="119" y="54"/>
                      </a:lnTo>
                      <a:lnTo>
                        <a:pt x="127" y="59"/>
                      </a:lnTo>
                      <a:lnTo>
                        <a:pt x="131" y="65"/>
                      </a:lnTo>
                      <a:lnTo>
                        <a:pt x="133" y="69"/>
                      </a:lnTo>
                      <a:lnTo>
                        <a:pt x="133" y="73"/>
                      </a:lnTo>
                      <a:lnTo>
                        <a:pt x="131" y="75"/>
                      </a:lnTo>
                      <a:lnTo>
                        <a:pt x="125" y="75"/>
                      </a:lnTo>
                      <a:lnTo>
                        <a:pt x="119" y="73"/>
                      </a:lnTo>
                      <a:lnTo>
                        <a:pt x="110" y="71"/>
                      </a:lnTo>
                      <a:lnTo>
                        <a:pt x="98" y="67"/>
                      </a:lnTo>
                      <a:lnTo>
                        <a:pt x="87" y="63"/>
                      </a:lnTo>
                      <a:lnTo>
                        <a:pt x="73" y="58"/>
                      </a:lnTo>
                      <a:lnTo>
                        <a:pt x="60" y="50"/>
                      </a:lnTo>
                      <a:lnTo>
                        <a:pt x="46" y="42"/>
                      </a:lnTo>
                      <a:lnTo>
                        <a:pt x="35" y="34"/>
                      </a:lnTo>
                      <a:lnTo>
                        <a:pt x="25" y="27"/>
                      </a:lnTo>
                      <a:lnTo>
                        <a:pt x="16" y="21"/>
                      </a:lnTo>
                      <a:lnTo>
                        <a:pt x="8" y="15"/>
                      </a:lnTo>
                      <a:lnTo>
                        <a:pt x="4" y="9"/>
                      </a:lnTo>
                      <a:lnTo>
                        <a:pt x="0" y="4"/>
                      </a:lnTo>
                      <a:lnTo>
                        <a:pt x="0"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57" name="Freeform 401"/>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58" name="Freeform 402"/>
                <p:cNvSpPr>
                  <a:spLocks/>
                </p:cNvSpPr>
                <p:nvPr/>
              </p:nvSpPr>
              <p:spPr bwMode="auto">
                <a:xfrm>
                  <a:off x="512" y="3442"/>
                  <a:ext cx="137" cy="71"/>
                </a:xfrm>
                <a:custGeom>
                  <a:avLst/>
                  <a:gdLst>
                    <a:gd name="T0" fmla="*/ 137 w 137"/>
                    <a:gd name="T1" fmla="*/ 4 h 71"/>
                    <a:gd name="T2" fmla="*/ 137 w 137"/>
                    <a:gd name="T3" fmla="*/ 5 h 71"/>
                    <a:gd name="T4" fmla="*/ 133 w 137"/>
                    <a:gd name="T5" fmla="*/ 11 h 71"/>
                    <a:gd name="T6" fmla="*/ 127 w 137"/>
                    <a:gd name="T7" fmla="*/ 15 h 71"/>
                    <a:gd name="T8" fmla="*/ 121 w 137"/>
                    <a:gd name="T9" fmla="*/ 21 h 71"/>
                    <a:gd name="T10" fmla="*/ 112 w 137"/>
                    <a:gd name="T11" fmla="*/ 29 h 71"/>
                    <a:gd name="T12" fmla="*/ 100 w 137"/>
                    <a:gd name="T13" fmla="*/ 34 h 71"/>
                    <a:gd name="T14" fmla="*/ 89 w 137"/>
                    <a:gd name="T15" fmla="*/ 42 h 71"/>
                    <a:gd name="T16" fmla="*/ 75 w 137"/>
                    <a:gd name="T17" fmla="*/ 50 h 71"/>
                    <a:gd name="T18" fmla="*/ 60 w 137"/>
                    <a:gd name="T19" fmla="*/ 55 h 71"/>
                    <a:gd name="T20" fmla="*/ 48 w 137"/>
                    <a:gd name="T21" fmla="*/ 61 h 71"/>
                    <a:gd name="T22" fmla="*/ 35 w 137"/>
                    <a:gd name="T23" fmla="*/ 65 h 71"/>
                    <a:gd name="T24" fmla="*/ 25 w 137"/>
                    <a:gd name="T25" fmla="*/ 69 h 71"/>
                    <a:gd name="T26" fmla="*/ 16 w 137"/>
                    <a:gd name="T27" fmla="*/ 71 h 71"/>
                    <a:gd name="T28" fmla="*/ 8 w 137"/>
                    <a:gd name="T29" fmla="*/ 71 h 71"/>
                    <a:gd name="T30" fmla="*/ 2 w 137"/>
                    <a:gd name="T31" fmla="*/ 71 h 71"/>
                    <a:gd name="T32" fmla="*/ 0 w 137"/>
                    <a:gd name="T33" fmla="*/ 69 h 71"/>
                    <a:gd name="T34" fmla="*/ 0 w 137"/>
                    <a:gd name="T35" fmla="*/ 65 h 71"/>
                    <a:gd name="T36" fmla="*/ 2 w 137"/>
                    <a:gd name="T37" fmla="*/ 61 h 71"/>
                    <a:gd name="T38" fmla="*/ 8 w 137"/>
                    <a:gd name="T39" fmla="*/ 55 h 71"/>
                    <a:gd name="T40" fmla="*/ 16 w 137"/>
                    <a:gd name="T41" fmla="*/ 50 h 71"/>
                    <a:gd name="T42" fmla="*/ 25 w 137"/>
                    <a:gd name="T43" fmla="*/ 44 h 71"/>
                    <a:gd name="T44" fmla="*/ 37 w 137"/>
                    <a:gd name="T45" fmla="*/ 36 h 71"/>
                    <a:gd name="T46" fmla="*/ 48 w 137"/>
                    <a:gd name="T47" fmla="*/ 30 h 71"/>
                    <a:gd name="T48" fmla="*/ 62 w 137"/>
                    <a:gd name="T49" fmla="*/ 23 h 71"/>
                    <a:gd name="T50" fmla="*/ 75 w 137"/>
                    <a:gd name="T51" fmla="*/ 17 h 71"/>
                    <a:gd name="T52" fmla="*/ 89 w 137"/>
                    <a:gd name="T53" fmla="*/ 11 h 71"/>
                    <a:gd name="T54" fmla="*/ 100 w 137"/>
                    <a:gd name="T55" fmla="*/ 7 h 71"/>
                    <a:gd name="T56" fmla="*/ 112 w 137"/>
                    <a:gd name="T57" fmla="*/ 4 h 71"/>
                    <a:gd name="T58" fmla="*/ 121 w 137"/>
                    <a:gd name="T59" fmla="*/ 2 h 71"/>
                    <a:gd name="T60" fmla="*/ 129 w 137"/>
                    <a:gd name="T61" fmla="*/ 0 h 71"/>
                    <a:gd name="T62" fmla="*/ 133 w 137"/>
                    <a:gd name="T63" fmla="*/ 2 h 71"/>
                    <a:gd name="T64" fmla="*/ 137 w 137"/>
                    <a:gd name="T65" fmla="*/ 4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71"/>
                    <a:gd name="T101" fmla="*/ 137 w 137"/>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71">
                      <a:moveTo>
                        <a:pt x="137" y="4"/>
                      </a:moveTo>
                      <a:lnTo>
                        <a:pt x="137" y="5"/>
                      </a:lnTo>
                      <a:lnTo>
                        <a:pt x="133" y="11"/>
                      </a:lnTo>
                      <a:lnTo>
                        <a:pt x="127" y="15"/>
                      </a:lnTo>
                      <a:lnTo>
                        <a:pt x="121" y="21"/>
                      </a:lnTo>
                      <a:lnTo>
                        <a:pt x="112" y="29"/>
                      </a:lnTo>
                      <a:lnTo>
                        <a:pt x="100" y="34"/>
                      </a:lnTo>
                      <a:lnTo>
                        <a:pt x="89" y="42"/>
                      </a:lnTo>
                      <a:lnTo>
                        <a:pt x="75" y="50"/>
                      </a:lnTo>
                      <a:lnTo>
                        <a:pt x="60" y="55"/>
                      </a:lnTo>
                      <a:lnTo>
                        <a:pt x="48" y="61"/>
                      </a:lnTo>
                      <a:lnTo>
                        <a:pt x="35" y="65"/>
                      </a:lnTo>
                      <a:lnTo>
                        <a:pt x="25" y="69"/>
                      </a:lnTo>
                      <a:lnTo>
                        <a:pt x="16" y="71"/>
                      </a:lnTo>
                      <a:lnTo>
                        <a:pt x="8" y="71"/>
                      </a:lnTo>
                      <a:lnTo>
                        <a:pt x="2" y="71"/>
                      </a:lnTo>
                      <a:lnTo>
                        <a:pt x="0" y="69"/>
                      </a:lnTo>
                      <a:lnTo>
                        <a:pt x="0" y="65"/>
                      </a:lnTo>
                      <a:lnTo>
                        <a:pt x="2" y="61"/>
                      </a:lnTo>
                      <a:lnTo>
                        <a:pt x="8" y="55"/>
                      </a:lnTo>
                      <a:lnTo>
                        <a:pt x="16" y="50"/>
                      </a:lnTo>
                      <a:lnTo>
                        <a:pt x="25" y="44"/>
                      </a:lnTo>
                      <a:lnTo>
                        <a:pt x="37" y="36"/>
                      </a:lnTo>
                      <a:lnTo>
                        <a:pt x="48" y="30"/>
                      </a:lnTo>
                      <a:lnTo>
                        <a:pt x="62" y="23"/>
                      </a:lnTo>
                      <a:lnTo>
                        <a:pt x="75" y="17"/>
                      </a:lnTo>
                      <a:lnTo>
                        <a:pt x="89" y="11"/>
                      </a:lnTo>
                      <a:lnTo>
                        <a:pt x="100" y="7"/>
                      </a:lnTo>
                      <a:lnTo>
                        <a:pt x="112" y="4"/>
                      </a:lnTo>
                      <a:lnTo>
                        <a:pt x="121" y="2"/>
                      </a:lnTo>
                      <a:lnTo>
                        <a:pt x="129" y="0"/>
                      </a:lnTo>
                      <a:lnTo>
                        <a:pt x="133" y="2"/>
                      </a:lnTo>
                      <a:lnTo>
                        <a:pt x="137" y="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59" name="Freeform 403"/>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60" name="Freeform 404"/>
                <p:cNvSpPr>
                  <a:spLocks/>
                </p:cNvSpPr>
                <p:nvPr/>
              </p:nvSpPr>
              <p:spPr bwMode="auto">
                <a:xfrm>
                  <a:off x="894" y="3223"/>
                  <a:ext cx="129" cy="82"/>
                </a:xfrm>
                <a:custGeom>
                  <a:avLst/>
                  <a:gdLst>
                    <a:gd name="T0" fmla="*/ 129 w 129"/>
                    <a:gd name="T1" fmla="*/ 2 h 82"/>
                    <a:gd name="T2" fmla="*/ 129 w 129"/>
                    <a:gd name="T3" fmla="*/ 3 h 82"/>
                    <a:gd name="T4" fmla="*/ 125 w 129"/>
                    <a:gd name="T5" fmla="*/ 9 h 82"/>
                    <a:gd name="T6" fmla="*/ 121 w 129"/>
                    <a:gd name="T7" fmla="*/ 15 h 82"/>
                    <a:gd name="T8" fmla="*/ 115 w 129"/>
                    <a:gd name="T9" fmla="*/ 21 h 82"/>
                    <a:gd name="T10" fmla="*/ 106 w 129"/>
                    <a:gd name="T11" fmla="*/ 28 h 82"/>
                    <a:gd name="T12" fmla="*/ 96 w 129"/>
                    <a:gd name="T13" fmla="*/ 36 h 82"/>
                    <a:gd name="T14" fmla="*/ 85 w 129"/>
                    <a:gd name="T15" fmla="*/ 46 h 82"/>
                    <a:gd name="T16" fmla="*/ 71 w 129"/>
                    <a:gd name="T17" fmla="*/ 53 h 82"/>
                    <a:gd name="T18" fmla="*/ 58 w 129"/>
                    <a:gd name="T19" fmla="*/ 61 h 82"/>
                    <a:gd name="T20" fmla="*/ 46 w 129"/>
                    <a:gd name="T21" fmla="*/ 67 h 82"/>
                    <a:gd name="T22" fmla="*/ 35 w 129"/>
                    <a:gd name="T23" fmla="*/ 73 h 82"/>
                    <a:gd name="T24" fmla="*/ 23 w 129"/>
                    <a:gd name="T25" fmla="*/ 78 h 82"/>
                    <a:gd name="T26" fmla="*/ 16 w 129"/>
                    <a:gd name="T27" fmla="*/ 80 h 82"/>
                    <a:gd name="T28" fmla="*/ 8 w 129"/>
                    <a:gd name="T29" fmla="*/ 82 h 82"/>
                    <a:gd name="T30" fmla="*/ 2 w 129"/>
                    <a:gd name="T31" fmla="*/ 82 h 82"/>
                    <a:gd name="T32" fmla="*/ 0 w 129"/>
                    <a:gd name="T33" fmla="*/ 80 h 82"/>
                    <a:gd name="T34" fmla="*/ 0 w 129"/>
                    <a:gd name="T35" fmla="*/ 77 h 82"/>
                    <a:gd name="T36" fmla="*/ 2 w 129"/>
                    <a:gd name="T37" fmla="*/ 73 h 82"/>
                    <a:gd name="T38" fmla="*/ 6 w 129"/>
                    <a:gd name="T39" fmla="*/ 67 h 82"/>
                    <a:gd name="T40" fmla="*/ 14 w 129"/>
                    <a:gd name="T41" fmla="*/ 59 h 82"/>
                    <a:gd name="T42" fmla="*/ 21 w 129"/>
                    <a:gd name="T43" fmla="*/ 53 h 82"/>
                    <a:gd name="T44" fmla="*/ 31 w 129"/>
                    <a:gd name="T45" fmla="*/ 46 h 82"/>
                    <a:gd name="T46" fmla="*/ 44 w 129"/>
                    <a:gd name="T47" fmla="*/ 36 h 82"/>
                    <a:gd name="T48" fmla="*/ 56 w 129"/>
                    <a:gd name="T49" fmla="*/ 28 h 82"/>
                    <a:gd name="T50" fmla="*/ 69 w 129"/>
                    <a:gd name="T51" fmla="*/ 21 h 82"/>
                    <a:gd name="T52" fmla="*/ 81 w 129"/>
                    <a:gd name="T53" fmla="*/ 13 h 82"/>
                    <a:gd name="T54" fmla="*/ 92 w 129"/>
                    <a:gd name="T55" fmla="*/ 9 h 82"/>
                    <a:gd name="T56" fmla="*/ 104 w 129"/>
                    <a:gd name="T57" fmla="*/ 3 h 82"/>
                    <a:gd name="T58" fmla="*/ 114 w 129"/>
                    <a:gd name="T59" fmla="*/ 2 h 82"/>
                    <a:gd name="T60" fmla="*/ 119 w 129"/>
                    <a:gd name="T61" fmla="*/ 0 h 82"/>
                    <a:gd name="T62" fmla="*/ 125 w 129"/>
                    <a:gd name="T63" fmla="*/ 0 h 82"/>
                    <a:gd name="T64" fmla="*/ 129 w 129"/>
                    <a:gd name="T65" fmla="*/ 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82"/>
                    <a:gd name="T101" fmla="*/ 129 w 129"/>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82">
                      <a:moveTo>
                        <a:pt x="129" y="2"/>
                      </a:moveTo>
                      <a:lnTo>
                        <a:pt x="129" y="3"/>
                      </a:lnTo>
                      <a:lnTo>
                        <a:pt x="125" y="9"/>
                      </a:lnTo>
                      <a:lnTo>
                        <a:pt x="121" y="15"/>
                      </a:lnTo>
                      <a:lnTo>
                        <a:pt x="115" y="21"/>
                      </a:lnTo>
                      <a:lnTo>
                        <a:pt x="106" y="28"/>
                      </a:lnTo>
                      <a:lnTo>
                        <a:pt x="96" y="36"/>
                      </a:lnTo>
                      <a:lnTo>
                        <a:pt x="85" y="46"/>
                      </a:lnTo>
                      <a:lnTo>
                        <a:pt x="71" y="53"/>
                      </a:lnTo>
                      <a:lnTo>
                        <a:pt x="58" y="61"/>
                      </a:lnTo>
                      <a:lnTo>
                        <a:pt x="46" y="67"/>
                      </a:lnTo>
                      <a:lnTo>
                        <a:pt x="35" y="73"/>
                      </a:lnTo>
                      <a:lnTo>
                        <a:pt x="23" y="78"/>
                      </a:lnTo>
                      <a:lnTo>
                        <a:pt x="16" y="80"/>
                      </a:lnTo>
                      <a:lnTo>
                        <a:pt x="8" y="82"/>
                      </a:lnTo>
                      <a:lnTo>
                        <a:pt x="2" y="82"/>
                      </a:lnTo>
                      <a:lnTo>
                        <a:pt x="0" y="80"/>
                      </a:lnTo>
                      <a:lnTo>
                        <a:pt x="0" y="77"/>
                      </a:lnTo>
                      <a:lnTo>
                        <a:pt x="2" y="73"/>
                      </a:lnTo>
                      <a:lnTo>
                        <a:pt x="6" y="67"/>
                      </a:lnTo>
                      <a:lnTo>
                        <a:pt x="14" y="59"/>
                      </a:lnTo>
                      <a:lnTo>
                        <a:pt x="21" y="53"/>
                      </a:lnTo>
                      <a:lnTo>
                        <a:pt x="31" y="46"/>
                      </a:lnTo>
                      <a:lnTo>
                        <a:pt x="44" y="36"/>
                      </a:lnTo>
                      <a:lnTo>
                        <a:pt x="56" y="28"/>
                      </a:lnTo>
                      <a:lnTo>
                        <a:pt x="69" y="21"/>
                      </a:lnTo>
                      <a:lnTo>
                        <a:pt x="81" y="13"/>
                      </a:lnTo>
                      <a:lnTo>
                        <a:pt x="92" y="9"/>
                      </a:lnTo>
                      <a:lnTo>
                        <a:pt x="104" y="3"/>
                      </a:lnTo>
                      <a:lnTo>
                        <a:pt x="114" y="2"/>
                      </a:lnTo>
                      <a:lnTo>
                        <a:pt x="119" y="0"/>
                      </a:lnTo>
                      <a:lnTo>
                        <a:pt x="125" y="0"/>
                      </a:lnTo>
                      <a:lnTo>
                        <a:pt x="129" y="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61" name="Freeform 405"/>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62" name="Freeform 406"/>
                <p:cNvSpPr>
                  <a:spLocks/>
                </p:cNvSpPr>
                <p:nvPr/>
              </p:nvSpPr>
              <p:spPr bwMode="auto">
                <a:xfrm>
                  <a:off x="906" y="3357"/>
                  <a:ext cx="151" cy="29"/>
                </a:xfrm>
                <a:custGeom>
                  <a:avLst/>
                  <a:gdLst>
                    <a:gd name="T0" fmla="*/ 151 w 151"/>
                    <a:gd name="T1" fmla="*/ 14 h 29"/>
                    <a:gd name="T2" fmla="*/ 149 w 151"/>
                    <a:gd name="T3" fmla="*/ 16 h 29"/>
                    <a:gd name="T4" fmla="*/ 146 w 151"/>
                    <a:gd name="T5" fmla="*/ 19 h 29"/>
                    <a:gd name="T6" fmla="*/ 138 w 151"/>
                    <a:gd name="T7" fmla="*/ 21 h 29"/>
                    <a:gd name="T8" fmla="*/ 130 w 151"/>
                    <a:gd name="T9" fmla="*/ 23 h 29"/>
                    <a:gd name="T10" fmla="*/ 119 w 151"/>
                    <a:gd name="T11" fmla="*/ 25 h 29"/>
                    <a:gd name="T12" fmla="*/ 105 w 151"/>
                    <a:gd name="T13" fmla="*/ 27 h 29"/>
                    <a:gd name="T14" fmla="*/ 92 w 151"/>
                    <a:gd name="T15" fmla="*/ 27 h 29"/>
                    <a:gd name="T16" fmla="*/ 77 w 151"/>
                    <a:gd name="T17" fmla="*/ 29 h 29"/>
                    <a:gd name="T18" fmla="*/ 61 w 151"/>
                    <a:gd name="T19" fmla="*/ 29 h 29"/>
                    <a:gd name="T20" fmla="*/ 48 w 151"/>
                    <a:gd name="T21" fmla="*/ 27 h 29"/>
                    <a:gd name="T22" fmla="*/ 34 w 151"/>
                    <a:gd name="T23" fmla="*/ 25 h 29"/>
                    <a:gd name="T24" fmla="*/ 23 w 151"/>
                    <a:gd name="T25" fmla="*/ 25 h 29"/>
                    <a:gd name="T26" fmla="*/ 13 w 151"/>
                    <a:gd name="T27" fmla="*/ 21 h 29"/>
                    <a:gd name="T28" fmla="*/ 7 w 151"/>
                    <a:gd name="T29" fmla="*/ 19 h 29"/>
                    <a:gd name="T30" fmla="*/ 2 w 151"/>
                    <a:gd name="T31" fmla="*/ 17 h 29"/>
                    <a:gd name="T32" fmla="*/ 0 w 151"/>
                    <a:gd name="T33" fmla="*/ 14 h 29"/>
                    <a:gd name="T34" fmla="*/ 2 w 151"/>
                    <a:gd name="T35" fmla="*/ 12 h 29"/>
                    <a:gd name="T36" fmla="*/ 7 w 151"/>
                    <a:gd name="T37" fmla="*/ 8 h 29"/>
                    <a:gd name="T38" fmla="*/ 13 w 151"/>
                    <a:gd name="T39" fmla="*/ 6 h 29"/>
                    <a:gd name="T40" fmla="*/ 23 w 151"/>
                    <a:gd name="T41" fmla="*/ 4 h 29"/>
                    <a:gd name="T42" fmla="*/ 34 w 151"/>
                    <a:gd name="T43" fmla="*/ 2 h 29"/>
                    <a:gd name="T44" fmla="*/ 46 w 151"/>
                    <a:gd name="T45" fmla="*/ 0 h 29"/>
                    <a:gd name="T46" fmla="*/ 61 w 151"/>
                    <a:gd name="T47" fmla="*/ 0 h 29"/>
                    <a:gd name="T48" fmla="*/ 77 w 151"/>
                    <a:gd name="T49" fmla="*/ 0 h 29"/>
                    <a:gd name="T50" fmla="*/ 92 w 151"/>
                    <a:gd name="T51" fmla="*/ 0 h 29"/>
                    <a:gd name="T52" fmla="*/ 105 w 151"/>
                    <a:gd name="T53" fmla="*/ 0 h 29"/>
                    <a:gd name="T54" fmla="*/ 119 w 151"/>
                    <a:gd name="T55" fmla="*/ 2 h 29"/>
                    <a:gd name="T56" fmla="*/ 128 w 151"/>
                    <a:gd name="T57" fmla="*/ 4 h 29"/>
                    <a:gd name="T58" fmla="*/ 138 w 151"/>
                    <a:gd name="T59" fmla="*/ 6 h 29"/>
                    <a:gd name="T60" fmla="*/ 146 w 151"/>
                    <a:gd name="T61" fmla="*/ 8 h 29"/>
                    <a:gd name="T62" fmla="*/ 149 w 151"/>
                    <a:gd name="T63" fmla="*/ 10 h 29"/>
                    <a:gd name="T64" fmla="*/ 151 w 151"/>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151" y="14"/>
                      </a:moveTo>
                      <a:lnTo>
                        <a:pt x="149" y="16"/>
                      </a:lnTo>
                      <a:lnTo>
                        <a:pt x="146" y="19"/>
                      </a:lnTo>
                      <a:lnTo>
                        <a:pt x="138" y="21"/>
                      </a:lnTo>
                      <a:lnTo>
                        <a:pt x="130" y="23"/>
                      </a:lnTo>
                      <a:lnTo>
                        <a:pt x="119" y="25"/>
                      </a:lnTo>
                      <a:lnTo>
                        <a:pt x="105" y="27"/>
                      </a:lnTo>
                      <a:lnTo>
                        <a:pt x="92" y="27"/>
                      </a:lnTo>
                      <a:lnTo>
                        <a:pt x="77" y="29"/>
                      </a:lnTo>
                      <a:lnTo>
                        <a:pt x="61" y="29"/>
                      </a:lnTo>
                      <a:lnTo>
                        <a:pt x="48" y="27"/>
                      </a:lnTo>
                      <a:lnTo>
                        <a:pt x="34" y="25"/>
                      </a:lnTo>
                      <a:lnTo>
                        <a:pt x="23" y="25"/>
                      </a:lnTo>
                      <a:lnTo>
                        <a:pt x="13" y="21"/>
                      </a:lnTo>
                      <a:lnTo>
                        <a:pt x="7" y="19"/>
                      </a:lnTo>
                      <a:lnTo>
                        <a:pt x="2" y="17"/>
                      </a:lnTo>
                      <a:lnTo>
                        <a:pt x="0" y="14"/>
                      </a:lnTo>
                      <a:lnTo>
                        <a:pt x="2" y="12"/>
                      </a:lnTo>
                      <a:lnTo>
                        <a:pt x="7" y="8"/>
                      </a:lnTo>
                      <a:lnTo>
                        <a:pt x="13" y="6"/>
                      </a:lnTo>
                      <a:lnTo>
                        <a:pt x="23" y="4"/>
                      </a:lnTo>
                      <a:lnTo>
                        <a:pt x="34" y="2"/>
                      </a:lnTo>
                      <a:lnTo>
                        <a:pt x="46" y="0"/>
                      </a:lnTo>
                      <a:lnTo>
                        <a:pt x="61" y="0"/>
                      </a:lnTo>
                      <a:lnTo>
                        <a:pt x="77" y="0"/>
                      </a:lnTo>
                      <a:lnTo>
                        <a:pt x="92" y="0"/>
                      </a:lnTo>
                      <a:lnTo>
                        <a:pt x="105" y="0"/>
                      </a:lnTo>
                      <a:lnTo>
                        <a:pt x="119" y="2"/>
                      </a:lnTo>
                      <a:lnTo>
                        <a:pt x="128" y="4"/>
                      </a:lnTo>
                      <a:lnTo>
                        <a:pt x="138" y="6"/>
                      </a:lnTo>
                      <a:lnTo>
                        <a:pt x="146" y="8"/>
                      </a:lnTo>
                      <a:lnTo>
                        <a:pt x="149" y="10"/>
                      </a:lnTo>
                      <a:lnTo>
                        <a:pt x="151" y="14"/>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63" name="Freeform 407"/>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64" name="Freeform 408"/>
                <p:cNvSpPr>
                  <a:spLocks/>
                </p:cNvSpPr>
                <p:nvPr/>
              </p:nvSpPr>
              <p:spPr bwMode="auto">
                <a:xfrm>
                  <a:off x="750" y="3496"/>
                  <a:ext cx="29" cy="149"/>
                </a:xfrm>
                <a:custGeom>
                  <a:avLst/>
                  <a:gdLst>
                    <a:gd name="T0" fmla="*/ 14 w 29"/>
                    <a:gd name="T1" fmla="*/ 0 h 149"/>
                    <a:gd name="T2" fmla="*/ 18 w 29"/>
                    <a:gd name="T3" fmla="*/ 0 h 149"/>
                    <a:gd name="T4" fmla="*/ 20 w 29"/>
                    <a:gd name="T5" fmla="*/ 5 h 149"/>
                    <a:gd name="T6" fmla="*/ 22 w 29"/>
                    <a:gd name="T7" fmla="*/ 11 h 149"/>
                    <a:gd name="T8" fmla="*/ 25 w 29"/>
                    <a:gd name="T9" fmla="*/ 21 h 149"/>
                    <a:gd name="T10" fmla="*/ 25 w 29"/>
                    <a:gd name="T11" fmla="*/ 32 h 149"/>
                    <a:gd name="T12" fmla="*/ 27 w 29"/>
                    <a:gd name="T13" fmla="*/ 46 h 149"/>
                    <a:gd name="T14" fmla="*/ 29 w 29"/>
                    <a:gd name="T15" fmla="*/ 59 h 149"/>
                    <a:gd name="T16" fmla="*/ 29 w 29"/>
                    <a:gd name="T17" fmla="*/ 74 h 149"/>
                    <a:gd name="T18" fmla="*/ 29 w 29"/>
                    <a:gd name="T19" fmla="*/ 90 h 149"/>
                    <a:gd name="T20" fmla="*/ 27 w 29"/>
                    <a:gd name="T21" fmla="*/ 103 h 149"/>
                    <a:gd name="T22" fmla="*/ 25 w 29"/>
                    <a:gd name="T23" fmla="*/ 117 h 149"/>
                    <a:gd name="T24" fmla="*/ 25 w 29"/>
                    <a:gd name="T25" fmla="*/ 128 h 149"/>
                    <a:gd name="T26" fmla="*/ 22 w 29"/>
                    <a:gd name="T27" fmla="*/ 136 h 149"/>
                    <a:gd name="T28" fmla="*/ 20 w 29"/>
                    <a:gd name="T29" fmla="*/ 144 h 149"/>
                    <a:gd name="T30" fmla="*/ 18 w 29"/>
                    <a:gd name="T31" fmla="*/ 147 h 149"/>
                    <a:gd name="T32" fmla="*/ 14 w 29"/>
                    <a:gd name="T33" fmla="*/ 149 h 149"/>
                    <a:gd name="T34" fmla="*/ 12 w 29"/>
                    <a:gd name="T35" fmla="*/ 147 h 149"/>
                    <a:gd name="T36" fmla="*/ 8 w 29"/>
                    <a:gd name="T37" fmla="*/ 144 h 149"/>
                    <a:gd name="T38" fmla="*/ 6 w 29"/>
                    <a:gd name="T39" fmla="*/ 136 h 149"/>
                    <a:gd name="T40" fmla="*/ 4 w 29"/>
                    <a:gd name="T41" fmla="*/ 128 h 149"/>
                    <a:gd name="T42" fmla="*/ 2 w 29"/>
                    <a:gd name="T43" fmla="*/ 117 h 149"/>
                    <a:gd name="T44" fmla="*/ 0 w 29"/>
                    <a:gd name="T45" fmla="*/ 103 h 149"/>
                    <a:gd name="T46" fmla="*/ 0 w 29"/>
                    <a:gd name="T47" fmla="*/ 90 h 149"/>
                    <a:gd name="T48" fmla="*/ 0 w 29"/>
                    <a:gd name="T49" fmla="*/ 74 h 149"/>
                    <a:gd name="T50" fmla="*/ 0 w 29"/>
                    <a:gd name="T51" fmla="*/ 59 h 149"/>
                    <a:gd name="T52" fmla="*/ 0 w 29"/>
                    <a:gd name="T53" fmla="*/ 46 h 149"/>
                    <a:gd name="T54" fmla="*/ 2 w 29"/>
                    <a:gd name="T55" fmla="*/ 32 h 149"/>
                    <a:gd name="T56" fmla="*/ 4 w 29"/>
                    <a:gd name="T57" fmla="*/ 21 h 149"/>
                    <a:gd name="T58" fmla="*/ 6 w 29"/>
                    <a:gd name="T59" fmla="*/ 11 h 149"/>
                    <a:gd name="T60" fmla="*/ 8 w 29"/>
                    <a:gd name="T61" fmla="*/ 5 h 149"/>
                    <a:gd name="T62" fmla="*/ 12 w 29"/>
                    <a:gd name="T63" fmla="*/ 0 h 149"/>
                    <a:gd name="T64" fmla="*/ 14 w 29"/>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49"/>
                    <a:gd name="T101" fmla="*/ 29 w 2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49">
                      <a:moveTo>
                        <a:pt x="14" y="0"/>
                      </a:moveTo>
                      <a:lnTo>
                        <a:pt x="18" y="0"/>
                      </a:lnTo>
                      <a:lnTo>
                        <a:pt x="20" y="5"/>
                      </a:lnTo>
                      <a:lnTo>
                        <a:pt x="22" y="11"/>
                      </a:lnTo>
                      <a:lnTo>
                        <a:pt x="25" y="21"/>
                      </a:lnTo>
                      <a:lnTo>
                        <a:pt x="25" y="32"/>
                      </a:lnTo>
                      <a:lnTo>
                        <a:pt x="27" y="46"/>
                      </a:lnTo>
                      <a:lnTo>
                        <a:pt x="29" y="59"/>
                      </a:lnTo>
                      <a:lnTo>
                        <a:pt x="29" y="74"/>
                      </a:lnTo>
                      <a:lnTo>
                        <a:pt x="29" y="90"/>
                      </a:lnTo>
                      <a:lnTo>
                        <a:pt x="27" y="103"/>
                      </a:lnTo>
                      <a:lnTo>
                        <a:pt x="25" y="117"/>
                      </a:lnTo>
                      <a:lnTo>
                        <a:pt x="25" y="128"/>
                      </a:lnTo>
                      <a:lnTo>
                        <a:pt x="22" y="136"/>
                      </a:lnTo>
                      <a:lnTo>
                        <a:pt x="20" y="144"/>
                      </a:lnTo>
                      <a:lnTo>
                        <a:pt x="18" y="147"/>
                      </a:lnTo>
                      <a:lnTo>
                        <a:pt x="14" y="149"/>
                      </a:lnTo>
                      <a:lnTo>
                        <a:pt x="12" y="147"/>
                      </a:lnTo>
                      <a:lnTo>
                        <a:pt x="8" y="144"/>
                      </a:lnTo>
                      <a:lnTo>
                        <a:pt x="6" y="136"/>
                      </a:lnTo>
                      <a:lnTo>
                        <a:pt x="4" y="128"/>
                      </a:lnTo>
                      <a:lnTo>
                        <a:pt x="2" y="117"/>
                      </a:lnTo>
                      <a:lnTo>
                        <a:pt x="0" y="103"/>
                      </a:lnTo>
                      <a:lnTo>
                        <a:pt x="0" y="90"/>
                      </a:lnTo>
                      <a:lnTo>
                        <a:pt x="0" y="74"/>
                      </a:lnTo>
                      <a:lnTo>
                        <a:pt x="0" y="59"/>
                      </a:lnTo>
                      <a:lnTo>
                        <a:pt x="0" y="46"/>
                      </a:lnTo>
                      <a:lnTo>
                        <a:pt x="2" y="32"/>
                      </a:lnTo>
                      <a:lnTo>
                        <a:pt x="4" y="21"/>
                      </a:lnTo>
                      <a:lnTo>
                        <a:pt x="6" y="11"/>
                      </a:lnTo>
                      <a:lnTo>
                        <a:pt x="8" y="5"/>
                      </a:lnTo>
                      <a:lnTo>
                        <a:pt x="12" y="0"/>
                      </a:lnTo>
                      <a:lnTo>
                        <a:pt x="1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65" name="Freeform 409"/>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66" name="Freeform 410"/>
                <p:cNvSpPr>
                  <a:spLocks/>
                </p:cNvSpPr>
                <p:nvPr/>
              </p:nvSpPr>
              <p:spPr bwMode="auto">
                <a:xfrm>
                  <a:off x="835" y="3478"/>
                  <a:ext cx="73" cy="135"/>
                </a:xfrm>
                <a:custGeom>
                  <a:avLst/>
                  <a:gdLst>
                    <a:gd name="T0" fmla="*/ 2 w 73"/>
                    <a:gd name="T1" fmla="*/ 0 h 135"/>
                    <a:gd name="T2" fmla="*/ 6 w 73"/>
                    <a:gd name="T3" fmla="*/ 0 h 135"/>
                    <a:gd name="T4" fmla="*/ 9 w 73"/>
                    <a:gd name="T5" fmla="*/ 4 h 135"/>
                    <a:gd name="T6" fmla="*/ 15 w 73"/>
                    <a:gd name="T7" fmla="*/ 8 h 135"/>
                    <a:gd name="T8" fmla="*/ 21 w 73"/>
                    <a:gd name="T9" fmla="*/ 16 h 135"/>
                    <a:gd name="T10" fmla="*/ 27 w 73"/>
                    <a:gd name="T11" fmla="*/ 25 h 135"/>
                    <a:gd name="T12" fmla="*/ 34 w 73"/>
                    <a:gd name="T13" fmla="*/ 35 h 135"/>
                    <a:gd name="T14" fmla="*/ 42 w 73"/>
                    <a:gd name="T15" fmla="*/ 48 h 135"/>
                    <a:gd name="T16" fmla="*/ 48 w 73"/>
                    <a:gd name="T17" fmla="*/ 62 h 135"/>
                    <a:gd name="T18" fmla="*/ 55 w 73"/>
                    <a:gd name="T19" fmla="*/ 75 h 135"/>
                    <a:gd name="T20" fmla="*/ 61 w 73"/>
                    <a:gd name="T21" fmla="*/ 89 h 135"/>
                    <a:gd name="T22" fmla="*/ 65 w 73"/>
                    <a:gd name="T23" fmla="*/ 100 h 135"/>
                    <a:gd name="T24" fmla="*/ 69 w 73"/>
                    <a:gd name="T25" fmla="*/ 110 h 135"/>
                    <a:gd name="T26" fmla="*/ 71 w 73"/>
                    <a:gd name="T27" fmla="*/ 119 h 135"/>
                    <a:gd name="T28" fmla="*/ 73 w 73"/>
                    <a:gd name="T29" fmla="*/ 127 h 135"/>
                    <a:gd name="T30" fmla="*/ 73 w 73"/>
                    <a:gd name="T31" fmla="*/ 133 h 135"/>
                    <a:gd name="T32" fmla="*/ 71 w 73"/>
                    <a:gd name="T33" fmla="*/ 135 h 135"/>
                    <a:gd name="T34" fmla="*/ 67 w 73"/>
                    <a:gd name="T35" fmla="*/ 135 h 135"/>
                    <a:gd name="T36" fmla="*/ 63 w 73"/>
                    <a:gd name="T37" fmla="*/ 133 h 135"/>
                    <a:gd name="T38" fmla="*/ 57 w 73"/>
                    <a:gd name="T39" fmla="*/ 127 h 135"/>
                    <a:gd name="T40" fmla="*/ 52 w 73"/>
                    <a:gd name="T41" fmla="*/ 119 h 135"/>
                    <a:gd name="T42" fmla="*/ 44 w 73"/>
                    <a:gd name="T43" fmla="*/ 112 h 135"/>
                    <a:gd name="T44" fmla="*/ 36 w 73"/>
                    <a:gd name="T45" fmla="*/ 100 h 135"/>
                    <a:gd name="T46" fmla="*/ 31 w 73"/>
                    <a:gd name="T47" fmla="*/ 89 h 135"/>
                    <a:gd name="T48" fmla="*/ 23 w 73"/>
                    <a:gd name="T49" fmla="*/ 75 h 135"/>
                    <a:gd name="T50" fmla="*/ 17 w 73"/>
                    <a:gd name="T51" fmla="*/ 62 h 135"/>
                    <a:gd name="T52" fmla="*/ 11 w 73"/>
                    <a:gd name="T53" fmla="*/ 48 h 135"/>
                    <a:gd name="T54" fmla="*/ 6 w 73"/>
                    <a:gd name="T55" fmla="*/ 37 h 135"/>
                    <a:gd name="T56" fmla="*/ 2 w 73"/>
                    <a:gd name="T57" fmla="*/ 25 h 135"/>
                    <a:gd name="T58" fmla="*/ 0 w 73"/>
                    <a:gd name="T59" fmla="*/ 16 h 135"/>
                    <a:gd name="T60" fmla="*/ 0 w 73"/>
                    <a:gd name="T61" fmla="*/ 8 h 135"/>
                    <a:gd name="T62" fmla="*/ 0 w 73"/>
                    <a:gd name="T63" fmla="*/ 4 h 135"/>
                    <a:gd name="T64" fmla="*/ 2 w 73"/>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35"/>
                    <a:gd name="T101" fmla="*/ 73 w 73"/>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35">
                      <a:moveTo>
                        <a:pt x="2" y="0"/>
                      </a:moveTo>
                      <a:lnTo>
                        <a:pt x="6" y="0"/>
                      </a:lnTo>
                      <a:lnTo>
                        <a:pt x="9" y="4"/>
                      </a:lnTo>
                      <a:lnTo>
                        <a:pt x="15" y="8"/>
                      </a:lnTo>
                      <a:lnTo>
                        <a:pt x="21" y="16"/>
                      </a:lnTo>
                      <a:lnTo>
                        <a:pt x="27" y="25"/>
                      </a:lnTo>
                      <a:lnTo>
                        <a:pt x="34" y="35"/>
                      </a:lnTo>
                      <a:lnTo>
                        <a:pt x="42" y="48"/>
                      </a:lnTo>
                      <a:lnTo>
                        <a:pt x="48" y="62"/>
                      </a:lnTo>
                      <a:lnTo>
                        <a:pt x="55" y="75"/>
                      </a:lnTo>
                      <a:lnTo>
                        <a:pt x="61" y="89"/>
                      </a:lnTo>
                      <a:lnTo>
                        <a:pt x="65" y="100"/>
                      </a:lnTo>
                      <a:lnTo>
                        <a:pt x="69" y="110"/>
                      </a:lnTo>
                      <a:lnTo>
                        <a:pt x="71" y="119"/>
                      </a:lnTo>
                      <a:lnTo>
                        <a:pt x="73" y="127"/>
                      </a:lnTo>
                      <a:lnTo>
                        <a:pt x="73" y="133"/>
                      </a:lnTo>
                      <a:lnTo>
                        <a:pt x="71" y="135"/>
                      </a:lnTo>
                      <a:lnTo>
                        <a:pt x="67" y="135"/>
                      </a:lnTo>
                      <a:lnTo>
                        <a:pt x="63" y="133"/>
                      </a:lnTo>
                      <a:lnTo>
                        <a:pt x="57" y="127"/>
                      </a:lnTo>
                      <a:lnTo>
                        <a:pt x="52" y="119"/>
                      </a:lnTo>
                      <a:lnTo>
                        <a:pt x="44" y="112"/>
                      </a:lnTo>
                      <a:lnTo>
                        <a:pt x="36" y="100"/>
                      </a:lnTo>
                      <a:lnTo>
                        <a:pt x="31" y="89"/>
                      </a:lnTo>
                      <a:lnTo>
                        <a:pt x="23" y="75"/>
                      </a:lnTo>
                      <a:lnTo>
                        <a:pt x="17" y="62"/>
                      </a:lnTo>
                      <a:lnTo>
                        <a:pt x="11" y="48"/>
                      </a:lnTo>
                      <a:lnTo>
                        <a:pt x="6" y="37"/>
                      </a:lnTo>
                      <a:lnTo>
                        <a:pt x="2" y="25"/>
                      </a:lnTo>
                      <a:lnTo>
                        <a:pt x="0" y="16"/>
                      </a:lnTo>
                      <a:lnTo>
                        <a:pt x="0" y="8"/>
                      </a:lnTo>
                      <a:lnTo>
                        <a:pt x="0" y="4"/>
                      </a:lnTo>
                      <a:lnTo>
                        <a:pt x="2"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67" name="Freeform 411"/>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68" name="Freeform 412"/>
                <p:cNvSpPr>
                  <a:spLocks/>
                </p:cNvSpPr>
                <p:nvPr/>
              </p:nvSpPr>
              <p:spPr bwMode="auto">
                <a:xfrm>
                  <a:off x="486" y="3351"/>
                  <a:ext cx="151" cy="29"/>
                </a:xfrm>
                <a:custGeom>
                  <a:avLst/>
                  <a:gdLst>
                    <a:gd name="T0" fmla="*/ 0 w 151"/>
                    <a:gd name="T1" fmla="*/ 12 h 29"/>
                    <a:gd name="T2" fmla="*/ 2 w 151"/>
                    <a:gd name="T3" fmla="*/ 10 h 29"/>
                    <a:gd name="T4" fmla="*/ 5 w 151"/>
                    <a:gd name="T5" fmla="*/ 8 h 29"/>
                    <a:gd name="T6" fmla="*/ 13 w 151"/>
                    <a:gd name="T7" fmla="*/ 4 h 29"/>
                    <a:gd name="T8" fmla="*/ 23 w 151"/>
                    <a:gd name="T9" fmla="*/ 2 h 29"/>
                    <a:gd name="T10" fmla="*/ 32 w 151"/>
                    <a:gd name="T11" fmla="*/ 2 h 29"/>
                    <a:gd name="T12" fmla="*/ 46 w 151"/>
                    <a:gd name="T13" fmla="*/ 0 h 29"/>
                    <a:gd name="T14" fmla="*/ 61 w 151"/>
                    <a:gd name="T15" fmla="*/ 0 h 29"/>
                    <a:gd name="T16" fmla="*/ 74 w 151"/>
                    <a:gd name="T17" fmla="*/ 0 h 29"/>
                    <a:gd name="T18" fmla="*/ 90 w 151"/>
                    <a:gd name="T19" fmla="*/ 0 h 29"/>
                    <a:gd name="T20" fmla="*/ 105 w 151"/>
                    <a:gd name="T21" fmla="*/ 2 h 29"/>
                    <a:gd name="T22" fmla="*/ 117 w 151"/>
                    <a:gd name="T23" fmla="*/ 4 h 29"/>
                    <a:gd name="T24" fmla="*/ 128 w 151"/>
                    <a:gd name="T25" fmla="*/ 6 h 29"/>
                    <a:gd name="T26" fmla="*/ 138 w 151"/>
                    <a:gd name="T27" fmla="*/ 8 h 29"/>
                    <a:gd name="T28" fmla="*/ 145 w 151"/>
                    <a:gd name="T29" fmla="*/ 12 h 29"/>
                    <a:gd name="T30" fmla="*/ 149 w 151"/>
                    <a:gd name="T31" fmla="*/ 14 h 29"/>
                    <a:gd name="T32" fmla="*/ 151 w 151"/>
                    <a:gd name="T33" fmla="*/ 18 h 29"/>
                    <a:gd name="T34" fmla="*/ 149 w 151"/>
                    <a:gd name="T35" fmla="*/ 20 h 29"/>
                    <a:gd name="T36" fmla="*/ 144 w 151"/>
                    <a:gd name="T37" fmla="*/ 22 h 29"/>
                    <a:gd name="T38" fmla="*/ 138 w 151"/>
                    <a:gd name="T39" fmla="*/ 25 h 29"/>
                    <a:gd name="T40" fmla="*/ 128 w 151"/>
                    <a:gd name="T41" fmla="*/ 27 h 29"/>
                    <a:gd name="T42" fmla="*/ 117 w 151"/>
                    <a:gd name="T43" fmla="*/ 27 h 29"/>
                    <a:gd name="T44" fmla="*/ 103 w 151"/>
                    <a:gd name="T45" fmla="*/ 29 h 29"/>
                    <a:gd name="T46" fmla="*/ 90 w 151"/>
                    <a:gd name="T47" fmla="*/ 29 h 29"/>
                    <a:gd name="T48" fmla="*/ 74 w 151"/>
                    <a:gd name="T49" fmla="*/ 29 h 29"/>
                    <a:gd name="T50" fmla="*/ 59 w 151"/>
                    <a:gd name="T51" fmla="*/ 29 h 29"/>
                    <a:gd name="T52" fmla="*/ 46 w 151"/>
                    <a:gd name="T53" fmla="*/ 27 h 29"/>
                    <a:gd name="T54" fmla="*/ 32 w 151"/>
                    <a:gd name="T55" fmla="*/ 25 h 29"/>
                    <a:gd name="T56" fmla="*/ 21 w 151"/>
                    <a:gd name="T57" fmla="*/ 23 h 29"/>
                    <a:gd name="T58" fmla="*/ 13 w 151"/>
                    <a:gd name="T59" fmla="*/ 22 h 29"/>
                    <a:gd name="T60" fmla="*/ 5 w 151"/>
                    <a:gd name="T61" fmla="*/ 18 h 29"/>
                    <a:gd name="T62" fmla="*/ 2 w 151"/>
                    <a:gd name="T63" fmla="*/ 16 h 29"/>
                    <a:gd name="T64" fmla="*/ 0 w 151"/>
                    <a:gd name="T65" fmla="*/ 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29"/>
                    <a:gd name="T101" fmla="*/ 151 w 15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29">
                      <a:moveTo>
                        <a:pt x="0" y="12"/>
                      </a:moveTo>
                      <a:lnTo>
                        <a:pt x="2" y="10"/>
                      </a:lnTo>
                      <a:lnTo>
                        <a:pt x="5" y="8"/>
                      </a:lnTo>
                      <a:lnTo>
                        <a:pt x="13" y="4"/>
                      </a:lnTo>
                      <a:lnTo>
                        <a:pt x="23" y="2"/>
                      </a:lnTo>
                      <a:lnTo>
                        <a:pt x="32" y="2"/>
                      </a:lnTo>
                      <a:lnTo>
                        <a:pt x="46" y="0"/>
                      </a:lnTo>
                      <a:lnTo>
                        <a:pt x="61" y="0"/>
                      </a:lnTo>
                      <a:lnTo>
                        <a:pt x="74" y="0"/>
                      </a:lnTo>
                      <a:lnTo>
                        <a:pt x="90" y="0"/>
                      </a:lnTo>
                      <a:lnTo>
                        <a:pt x="105" y="2"/>
                      </a:lnTo>
                      <a:lnTo>
                        <a:pt x="117" y="4"/>
                      </a:lnTo>
                      <a:lnTo>
                        <a:pt x="128" y="6"/>
                      </a:lnTo>
                      <a:lnTo>
                        <a:pt x="138" y="8"/>
                      </a:lnTo>
                      <a:lnTo>
                        <a:pt x="145" y="12"/>
                      </a:lnTo>
                      <a:lnTo>
                        <a:pt x="149" y="14"/>
                      </a:lnTo>
                      <a:lnTo>
                        <a:pt x="151" y="18"/>
                      </a:lnTo>
                      <a:lnTo>
                        <a:pt x="149" y="20"/>
                      </a:lnTo>
                      <a:lnTo>
                        <a:pt x="144" y="22"/>
                      </a:lnTo>
                      <a:lnTo>
                        <a:pt x="138" y="25"/>
                      </a:lnTo>
                      <a:lnTo>
                        <a:pt x="128" y="27"/>
                      </a:lnTo>
                      <a:lnTo>
                        <a:pt x="117" y="27"/>
                      </a:lnTo>
                      <a:lnTo>
                        <a:pt x="103" y="29"/>
                      </a:lnTo>
                      <a:lnTo>
                        <a:pt x="90" y="29"/>
                      </a:lnTo>
                      <a:lnTo>
                        <a:pt x="74" y="29"/>
                      </a:lnTo>
                      <a:lnTo>
                        <a:pt x="59" y="29"/>
                      </a:lnTo>
                      <a:lnTo>
                        <a:pt x="46" y="27"/>
                      </a:lnTo>
                      <a:lnTo>
                        <a:pt x="32" y="25"/>
                      </a:lnTo>
                      <a:lnTo>
                        <a:pt x="21" y="23"/>
                      </a:lnTo>
                      <a:lnTo>
                        <a:pt x="13" y="22"/>
                      </a:lnTo>
                      <a:lnTo>
                        <a:pt x="5" y="18"/>
                      </a:lnTo>
                      <a:lnTo>
                        <a:pt x="2" y="16"/>
                      </a:lnTo>
                      <a:lnTo>
                        <a:pt x="0" y="12"/>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69" name="Freeform 413"/>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70" name="Freeform 414"/>
                <p:cNvSpPr>
                  <a:spLocks/>
                </p:cNvSpPr>
                <p:nvPr/>
              </p:nvSpPr>
              <p:spPr bwMode="auto">
                <a:xfrm>
                  <a:off x="635" y="3105"/>
                  <a:ext cx="56" cy="143"/>
                </a:xfrm>
                <a:custGeom>
                  <a:avLst/>
                  <a:gdLst>
                    <a:gd name="T0" fmla="*/ 4 w 56"/>
                    <a:gd name="T1" fmla="*/ 0 h 143"/>
                    <a:gd name="T2" fmla="*/ 6 w 56"/>
                    <a:gd name="T3" fmla="*/ 0 h 143"/>
                    <a:gd name="T4" fmla="*/ 12 w 56"/>
                    <a:gd name="T5" fmla="*/ 4 h 143"/>
                    <a:gd name="T6" fmla="*/ 16 w 56"/>
                    <a:gd name="T7" fmla="*/ 10 h 143"/>
                    <a:gd name="T8" fmla="*/ 21 w 56"/>
                    <a:gd name="T9" fmla="*/ 18 h 143"/>
                    <a:gd name="T10" fmla="*/ 25 w 56"/>
                    <a:gd name="T11" fmla="*/ 27 h 143"/>
                    <a:gd name="T12" fmla="*/ 31 w 56"/>
                    <a:gd name="T13" fmla="*/ 39 h 143"/>
                    <a:gd name="T14" fmla="*/ 37 w 56"/>
                    <a:gd name="T15" fmla="*/ 52 h 143"/>
                    <a:gd name="T16" fmla="*/ 41 w 56"/>
                    <a:gd name="T17" fmla="*/ 66 h 143"/>
                    <a:gd name="T18" fmla="*/ 46 w 56"/>
                    <a:gd name="T19" fmla="*/ 81 h 143"/>
                    <a:gd name="T20" fmla="*/ 50 w 56"/>
                    <a:gd name="T21" fmla="*/ 95 h 143"/>
                    <a:gd name="T22" fmla="*/ 52 w 56"/>
                    <a:gd name="T23" fmla="*/ 108 h 143"/>
                    <a:gd name="T24" fmla="*/ 54 w 56"/>
                    <a:gd name="T25" fmla="*/ 118 h 143"/>
                    <a:gd name="T26" fmla="*/ 56 w 56"/>
                    <a:gd name="T27" fmla="*/ 127 h 143"/>
                    <a:gd name="T28" fmla="*/ 54 w 56"/>
                    <a:gd name="T29" fmla="*/ 135 h 143"/>
                    <a:gd name="T30" fmla="*/ 54 w 56"/>
                    <a:gd name="T31" fmla="*/ 141 h 143"/>
                    <a:gd name="T32" fmla="*/ 52 w 56"/>
                    <a:gd name="T33" fmla="*/ 143 h 143"/>
                    <a:gd name="T34" fmla="*/ 48 w 56"/>
                    <a:gd name="T35" fmla="*/ 143 h 143"/>
                    <a:gd name="T36" fmla="*/ 44 w 56"/>
                    <a:gd name="T37" fmla="*/ 139 h 143"/>
                    <a:gd name="T38" fmla="*/ 41 w 56"/>
                    <a:gd name="T39" fmla="*/ 133 h 143"/>
                    <a:gd name="T40" fmla="*/ 35 w 56"/>
                    <a:gd name="T41" fmla="*/ 125 h 143"/>
                    <a:gd name="T42" fmla="*/ 29 w 56"/>
                    <a:gd name="T43" fmla="*/ 116 h 143"/>
                    <a:gd name="T44" fmla="*/ 23 w 56"/>
                    <a:gd name="T45" fmla="*/ 102 h 143"/>
                    <a:gd name="T46" fmla="*/ 19 w 56"/>
                    <a:gd name="T47" fmla="*/ 91 h 143"/>
                    <a:gd name="T48" fmla="*/ 14 w 56"/>
                    <a:gd name="T49" fmla="*/ 75 h 143"/>
                    <a:gd name="T50" fmla="*/ 10 w 56"/>
                    <a:gd name="T51" fmla="*/ 62 h 143"/>
                    <a:gd name="T52" fmla="*/ 6 w 56"/>
                    <a:gd name="T53" fmla="*/ 48 h 143"/>
                    <a:gd name="T54" fmla="*/ 2 w 56"/>
                    <a:gd name="T55" fmla="*/ 35 h 143"/>
                    <a:gd name="T56" fmla="*/ 0 w 56"/>
                    <a:gd name="T57" fmla="*/ 23 h 143"/>
                    <a:gd name="T58" fmla="*/ 0 w 56"/>
                    <a:gd name="T59" fmla="*/ 14 h 143"/>
                    <a:gd name="T60" fmla="*/ 0 w 56"/>
                    <a:gd name="T61" fmla="*/ 6 h 143"/>
                    <a:gd name="T62" fmla="*/ 2 w 56"/>
                    <a:gd name="T63" fmla="*/ 2 h 143"/>
                    <a:gd name="T64" fmla="*/ 4 w 5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43"/>
                    <a:gd name="T101" fmla="*/ 56 w 5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43">
                      <a:moveTo>
                        <a:pt x="4" y="0"/>
                      </a:moveTo>
                      <a:lnTo>
                        <a:pt x="6" y="0"/>
                      </a:lnTo>
                      <a:lnTo>
                        <a:pt x="12" y="4"/>
                      </a:lnTo>
                      <a:lnTo>
                        <a:pt x="16" y="10"/>
                      </a:lnTo>
                      <a:lnTo>
                        <a:pt x="21" y="18"/>
                      </a:lnTo>
                      <a:lnTo>
                        <a:pt x="25" y="27"/>
                      </a:lnTo>
                      <a:lnTo>
                        <a:pt x="31" y="39"/>
                      </a:lnTo>
                      <a:lnTo>
                        <a:pt x="37" y="52"/>
                      </a:lnTo>
                      <a:lnTo>
                        <a:pt x="41" y="66"/>
                      </a:lnTo>
                      <a:lnTo>
                        <a:pt x="46" y="81"/>
                      </a:lnTo>
                      <a:lnTo>
                        <a:pt x="50" y="95"/>
                      </a:lnTo>
                      <a:lnTo>
                        <a:pt x="52" y="108"/>
                      </a:lnTo>
                      <a:lnTo>
                        <a:pt x="54" y="118"/>
                      </a:lnTo>
                      <a:lnTo>
                        <a:pt x="56" y="127"/>
                      </a:lnTo>
                      <a:lnTo>
                        <a:pt x="54" y="135"/>
                      </a:lnTo>
                      <a:lnTo>
                        <a:pt x="54" y="141"/>
                      </a:lnTo>
                      <a:lnTo>
                        <a:pt x="52" y="143"/>
                      </a:lnTo>
                      <a:lnTo>
                        <a:pt x="48" y="143"/>
                      </a:lnTo>
                      <a:lnTo>
                        <a:pt x="44" y="139"/>
                      </a:lnTo>
                      <a:lnTo>
                        <a:pt x="41" y="133"/>
                      </a:lnTo>
                      <a:lnTo>
                        <a:pt x="35" y="125"/>
                      </a:lnTo>
                      <a:lnTo>
                        <a:pt x="29" y="116"/>
                      </a:lnTo>
                      <a:lnTo>
                        <a:pt x="23" y="102"/>
                      </a:lnTo>
                      <a:lnTo>
                        <a:pt x="19" y="91"/>
                      </a:lnTo>
                      <a:lnTo>
                        <a:pt x="14" y="75"/>
                      </a:lnTo>
                      <a:lnTo>
                        <a:pt x="10" y="62"/>
                      </a:lnTo>
                      <a:lnTo>
                        <a:pt x="6" y="48"/>
                      </a:lnTo>
                      <a:lnTo>
                        <a:pt x="2" y="35"/>
                      </a:lnTo>
                      <a:lnTo>
                        <a:pt x="0" y="23"/>
                      </a:lnTo>
                      <a:lnTo>
                        <a:pt x="0" y="14"/>
                      </a:lnTo>
                      <a:lnTo>
                        <a:pt x="0" y="6"/>
                      </a:lnTo>
                      <a:lnTo>
                        <a:pt x="2" y="2"/>
                      </a:lnTo>
                      <a:lnTo>
                        <a:pt x="4"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sp>
              <p:nvSpPr>
                <p:cNvPr id="378271" name="Freeform 415"/>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close/>
                    </a:path>
                  </a:pathLst>
                </a:custGeom>
                <a:solidFill>
                  <a:srgbClr val="2B0E72"/>
                </a:solidFill>
                <a:ln w="9525">
                  <a:noFill/>
                  <a:round/>
                  <a:headEnd/>
                  <a:tailEnd/>
                </a:ln>
              </p:spPr>
              <p:txBody>
                <a:bodyPr/>
                <a:lstStyle/>
                <a:p>
                  <a:endParaRPr lang="en-US" sz="1800" i="1">
                    <a:solidFill>
                      <a:srgbClr val="000000"/>
                    </a:solidFill>
                    <a:latin typeface="Arial" charset="0"/>
                  </a:endParaRPr>
                </a:p>
              </p:txBody>
            </p:sp>
            <p:sp>
              <p:nvSpPr>
                <p:cNvPr id="378272" name="Freeform 416"/>
                <p:cNvSpPr>
                  <a:spLocks/>
                </p:cNvSpPr>
                <p:nvPr/>
              </p:nvSpPr>
              <p:spPr bwMode="auto">
                <a:xfrm>
                  <a:off x="839" y="3109"/>
                  <a:ext cx="53" cy="144"/>
                </a:xfrm>
                <a:custGeom>
                  <a:avLst/>
                  <a:gdLst>
                    <a:gd name="T0" fmla="*/ 50 w 53"/>
                    <a:gd name="T1" fmla="*/ 0 h 144"/>
                    <a:gd name="T2" fmla="*/ 51 w 53"/>
                    <a:gd name="T3" fmla="*/ 2 h 144"/>
                    <a:gd name="T4" fmla="*/ 53 w 53"/>
                    <a:gd name="T5" fmla="*/ 8 h 144"/>
                    <a:gd name="T6" fmla="*/ 53 w 53"/>
                    <a:gd name="T7" fmla="*/ 16 h 144"/>
                    <a:gd name="T8" fmla="*/ 53 w 53"/>
                    <a:gd name="T9" fmla="*/ 25 h 144"/>
                    <a:gd name="T10" fmla="*/ 51 w 53"/>
                    <a:gd name="T11" fmla="*/ 35 h 144"/>
                    <a:gd name="T12" fmla="*/ 50 w 53"/>
                    <a:gd name="T13" fmla="*/ 48 h 144"/>
                    <a:gd name="T14" fmla="*/ 46 w 53"/>
                    <a:gd name="T15" fmla="*/ 62 h 144"/>
                    <a:gd name="T16" fmla="*/ 40 w 53"/>
                    <a:gd name="T17" fmla="*/ 77 h 144"/>
                    <a:gd name="T18" fmla="*/ 36 w 53"/>
                    <a:gd name="T19" fmla="*/ 91 h 144"/>
                    <a:gd name="T20" fmla="*/ 30 w 53"/>
                    <a:gd name="T21" fmla="*/ 104 h 144"/>
                    <a:gd name="T22" fmla="*/ 25 w 53"/>
                    <a:gd name="T23" fmla="*/ 116 h 144"/>
                    <a:gd name="T24" fmla="*/ 21 w 53"/>
                    <a:gd name="T25" fmla="*/ 125 h 144"/>
                    <a:gd name="T26" fmla="*/ 15 w 53"/>
                    <a:gd name="T27" fmla="*/ 135 h 144"/>
                    <a:gd name="T28" fmla="*/ 11 w 53"/>
                    <a:gd name="T29" fmla="*/ 141 h 144"/>
                    <a:gd name="T30" fmla="*/ 7 w 53"/>
                    <a:gd name="T31" fmla="*/ 142 h 144"/>
                    <a:gd name="T32" fmla="*/ 3 w 53"/>
                    <a:gd name="T33" fmla="*/ 144 h 144"/>
                    <a:gd name="T34" fmla="*/ 2 w 53"/>
                    <a:gd name="T35" fmla="*/ 141 h 144"/>
                    <a:gd name="T36" fmla="*/ 0 w 53"/>
                    <a:gd name="T37" fmla="*/ 137 h 144"/>
                    <a:gd name="T38" fmla="*/ 0 w 53"/>
                    <a:gd name="T39" fmla="*/ 129 h 144"/>
                    <a:gd name="T40" fmla="*/ 2 w 53"/>
                    <a:gd name="T41" fmla="*/ 119 h 144"/>
                    <a:gd name="T42" fmla="*/ 2 w 53"/>
                    <a:gd name="T43" fmla="*/ 108 h 144"/>
                    <a:gd name="T44" fmla="*/ 5 w 53"/>
                    <a:gd name="T45" fmla="*/ 96 h 144"/>
                    <a:gd name="T46" fmla="*/ 9 w 53"/>
                    <a:gd name="T47" fmla="*/ 83 h 144"/>
                    <a:gd name="T48" fmla="*/ 13 w 53"/>
                    <a:gd name="T49" fmla="*/ 68 h 144"/>
                    <a:gd name="T50" fmla="*/ 19 w 53"/>
                    <a:gd name="T51" fmla="*/ 54 h 144"/>
                    <a:gd name="T52" fmla="*/ 23 w 53"/>
                    <a:gd name="T53" fmla="*/ 41 h 144"/>
                    <a:gd name="T54" fmla="*/ 28 w 53"/>
                    <a:gd name="T55" fmla="*/ 29 h 144"/>
                    <a:gd name="T56" fmla="*/ 34 w 53"/>
                    <a:gd name="T57" fmla="*/ 18 h 144"/>
                    <a:gd name="T58" fmla="*/ 38 w 53"/>
                    <a:gd name="T59" fmla="*/ 10 h 144"/>
                    <a:gd name="T60" fmla="*/ 44 w 53"/>
                    <a:gd name="T61" fmla="*/ 4 h 144"/>
                    <a:gd name="T62" fmla="*/ 48 w 53"/>
                    <a:gd name="T63" fmla="*/ 0 h 144"/>
                    <a:gd name="T64" fmla="*/ 50 w 5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44"/>
                    <a:gd name="T101" fmla="*/ 53 w 5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44">
                      <a:moveTo>
                        <a:pt x="50" y="0"/>
                      </a:moveTo>
                      <a:lnTo>
                        <a:pt x="51" y="2"/>
                      </a:lnTo>
                      <a:lnTo>
                        <a:pt x="53" y="8"/>
                      </a:lnTo>
                      <a:lnTo>
                        <a:pt x="53" y="16"/>
                      </a:lnTo>
                      <a:lnTo>
                        <a:pt x="53" y="25"/>
                      </a:lnTo>
                      <a:lnTo>
                        <a:pt x="51" y="35"/>
                      </a:lnTo>
                      <a:lnTo>
                        <a:pt x="50" y="48"/>
                      </a:lnTo>
                      <a:lnTo>
                        <a:pt x="46" y="62"/>
                      </a:lnTo>
                      <a:lnTo>
                        <a:pt x="40" y="77"/>
                      </a:lnTo>
                      <a:lnTo>
                        <a:pt x="36" y="91"/>
                      </a:lnTo>
                      <a:lnTo>
                        <a:pt x="30" y="104"/>
                      </a:lnTo>
                      <a:lnTo>
                        <a:pt x="25" y="116"/>
                      </a:lnTo>
                      <a:lnTo>
                        <a:pt x="21" y="125"/>
                      </a:lnTo>
                      <a:lnTo>
                        <a:pt x="15" y="135"/>
                      </a:lnTo>
                      <a:lnTo>
                        <a:pt x="11" y="141"/>
                      </a:lnTo>
                      <a:lnTo>
                        <a:pt x="7" y="142"/>
                      </a:lnTo>
                      <a:lnTo>
                        <a:pt x="3" y="144"/>
                      </a:lnTo>
                      <a:lnTo>
                        <a:pt x="2" y="141"/>
                      </a:lnTo>
                      <a:lnTo>
                        <a:pt x="0" y="137"/>
                      </a:lnTo>
                      <a:lnTo>
                        <a:pt x="0" y="129"/>
                      </a:lnTo>
                      <a:lnTo>
                        <a:pt x="2" y="119"/>
                      </a:lnTo>
                      <a:lnTo>
                        <a:pt x="2" y="108"/>
                      </a:lnTo>
                      <a:lnTo>
                        <a:pt x="5" y="96"/>
                      </a:lnTo>
                      <a:lnTo>
                        <a:pt x="9" y="83"/>
                      </a:lnTo>
                      <a:lnTo>
                        <a:pt x="13" y="68"/>
                      </a:lnTo>
                      <a:lnTo>
                        <a:pt x="19" y="54"/>
                      </a:lnTo>
                      <a:lnTo>
                        <a:pt x="23" y="41"/>
                      </a:lnTo>
                      <a:lnTo>
                        <a:pt x="28" y="29"/>
                      </a:lnTo>
                      <a:lnTo>
                        <a:pt x="34" y="18"/>
                      </a:lnTo>
                      <a:lnTo>
                        <a:pt x="38" y="10"/>
                      </a:lnTo>
                      <a:lnTo>
                        <a:pt x="44" y="4"/>
                      </a:lnTo>
                      <a:lnTo>
                        <a:pt x="48" y="0"/>
                      </a:lnTo>
                      <a:lnTo>
                        <a:pt x="50" y="0"/>
                      </a:lnTo>
                    </a:path>
                  </a:pathLst>
                </a:custGeom>
                <a:noFill/>
                <a:ln w="3175">
                  <a:solidFill>
                    <a:srgbClr val="1F1A17"/>
                  </a:solidFill>
                  <a:round/>
                  <a:headEnd/>
                  <a:tailEnd/>
                </a:ln>
              </p:spPr>
              <p:txBody>
                <a:bodyPr/>
                <a:lstStyle/>
                <a:p>
                  <a:endParaRPr lang="en-US" sz="1800" i="1">
                    <a:solidFill>
                      <a:srgbClr val="000000"/>
                    </a:solidFill>
                    <a:latin typeface="Arial" charset="0"/>
                  </a:endParaRPr>
                </a:p>
              </p:txBody>
            </p:sp>
          </p:grpSp>
          <p:sp>
            <p:nvSpPr>
              <p:cNvPr id="35233" name="Text Box 417"/>
              <p:cNvSpPr txBox="1">
                <a:spLocks noChangeArrowheads="1"/>
              </p:cNvSpPr>
              <p:nvPr/>
            </p:nvSpPr>
            <p:spPr bwMode="auto">
              <a:xfrm>
                <a:off x="2018" y="2478"/>
                <a:ext cx="454" cy="231"/>
              </a:xfrm>
              <a:prstGeom prst="rect">
                <a:avLst/>
              </a:prstGeom>
              <a:noFill/>
              <a:ln w="9525">
                <a:noFill/>
                <a:miter lim="800000"/>
                <a:headEnd/>
                <a:tailEnd/>
              </a:ln>
              <a:effectLst/>
            </p:spPr>
            <p:txBody>
              <a:bodyPr>
                <a:spAutoFit/>
              </a:bodyPr>
              <a:lstStyle/>
              <a:p>
                <a:pPr>
                  <a:spcBef>
                    <a:spcPct val="50000"/>
                  </a:spcBef>
                  <a:defRPr/>
                </a:pPr>
                <a:r>
                  <a:rPr lang="hu-HU" sz="1800" b="1">
                    <a:solidFill>
                      <a:srgbClr val="000000"/>
                    </a:solidFill>
                    <a:effectLst>
                      <a:outerShdw blurRad="38100" dist="38100" dir="2700000" algn="tl">
                        <a:srgbClr val="C0C0C0"/>
                      </a:outerShdw>
                    </a:effectLst>
                    <a:latin typeface="Arial" charset="0"/>
                    <a:cs typeface="+mn-cs"/>
                  </a:rPr>
                  <a:t>NS1</a:t>
                </a:r>
              </a:p>
            </p:txBody>
          </p:sp>
        </p:grpSp>
        <p:grpSp>
          <p:nvGrpSpPr>
            <p:cNvPr id="378274" name="Group 418"/>
            <p:cNvGrpSpPr>
              <a:grpSpLocks/>
            </p:cNvGrpSpPr>
            <p:nvPr/>
          </p:nvGrpSpPr>
          <p:grpSpPr bwMode="auto">
            <a:xfrm>
              <a:off x="2154" y="2023"/>
              <a:ext cx="182" cy="363"/>
              <a:chOff x="2290" y="2341"/>
              <a:chExt cx="182" cy="182"/>
            </a:xfrm>
          </p:grpSpPr>
          <p:sp>
            <p:nvSpPr>
              <p:cNvPr id="378275" name="Line 419"/>
              <p:cNvSpPr>
                <a:spLocks noChangeShapeType="1"/>
              </p:cNvSpPr>
              <p:nvPr/>
            </p:nvSpPr>
            <p:spPr bwMode="auto">
              <a:xfrm flipV="1">
                <a:off x="2381" y="2341"/>
                <a:ext cx="0" cy="182"/>
              </a:xfrm>
              <a:prstGeom prst="line">
                <a:avLst/>
              </a:prstGeom>
              <a:noFill/>
              <a:ln w="57150">
                <a:solidFill>
                  <a:schemeClr val="tx1"/>
                </a:solidFill>
                <a:round/>
                <a:headEnd/>
                <a:tailEnd/>
              </a:ln>
            </p:spPr>
            <p:txBody>
              <a:bodyPr/>
              <a:lstStyle/>
              <a:p>
                <a:endParaRPr lang="hu-HU"/>
              </a:p>
            </p:txBody>
          </p:sp>
          <p:sp>
            <p:nvSpPr>
              <p:cNvPr id="378276" name="Line 420"/>
              <p:cNvSpPr>
                <a:spLocks noChangeShapeType="1"/>
              </p:cNvSpPr>
              <p:nvPr/>
            </p:nvSpPr>
            <p:spPr bwMode="auto">
              <a:xfrm>
                <a:off x="2290" y="2341"/>
                <a:ext cx="182" cy="0"/>
              </a:xfrm>
              <a:prstGeom prst="line">
                <a:avLst/>
              </a:prstGeom>
              <a:noFill/>
              <a:ln w="57150">
                <a:solidFill>
                  <a:schemeClr val="tx1"/>
                </a:solidFill>
                <a:round/>
                <a:headEnd/>
                <a:tailEnd/>
              </a:ln>
            </p:spPr>
            <p:txBody>
              <a:bodyPr/>
              <a:lstStyle/>
              <a:p>
                <a:endParaRPr lang="hu-HU"/>
              </a:p>
            </p:txBody>
          </p:sp>
        </p:grpSp>
        <p:grpSp>
          <p:nvGrpSpPr>
            <p:cNvPr id="378277" name="Group 421"/>
            <p:cNvGrpSpPr>
              <a:grpSpLocks/>
            </p:cNvGrpSpPr>
            <p:nvPr/>
          </p:nvGrpSpPr>
          <p:grpSpPr bwMode="auto">
            <a:xfrm rot="-5400000">
              <a:off x="1723" y="2409"/>
              <a:ext cx="227" cy="453"/>
              <a:chOff x="2290" y="2341"/>
              <a:chExt cx="182" cy="182"/>
            </a:xfrm>
          </p:grpSpPr>
          <p:sp>
            <p:nvSpPr>
              <p:cNvPr id="378278" name="Line 422"/>
              <p:cNvSpPr>
                <a:spLocks noChangeShapeType="1"/>
              </p:cNvSpPr>
              <p:nvPr/>
            </p:nvSpPr>
            <p:spPr bwMode="auto">
              <a:xfrm flipV="1">
                <a:off x="2381" y="2341"/>
                <a:ext cx="0" cy="182"/>
              </a:xfrm>
              <a:prstGeom prst="line">
                <a:avLst/>
              </a:prstGeom>
              <a:noFill/>
              <a:ln w="57150">
                <a:solidFill>
                  <a:schemeClr val="tx1"/>
                </a:solidFill>
                <a:round/>
                <a:headEnd/>
                <a:tailEnd/>
              </a:ln>
            </p:spPr>
            <p:txBody>
              <a:bodyPr/>
              <a:lstStyle/>
              <a:p>
                <a:endParaRPr lang="hu-HU"/>
              </a:p>
            </p:txBody>
          </p:sp>
          <p:sp>
            <p:nvSpPr>
              <p:cNvPr id="378279" name="Line 423"/>
              <p:cNvSpPr>
                <a:spLocks noChangeShapeType="1"/>
              </p:cNvSpPr>
              <p:nvPr/>
            </p:nvSpPr>
            <p:spPr bwMode="auto">
              <a:xfrm>
                <a:off x="2290" y="2341"/>
                <a:ext cx="182" cy="0"/>
              </a:xfrm>
              <a:prstGeom prst="line">
                <a:avLst/>
              </a:prstGeom>
              <a:noFill/>
              <a:ln w="57150">
                <a:solidFill>
                  <a:schemeClr val="tx1"/>
                </a:solidFill>
                <a:round/>
                <a:headEnd/>
                <a:tailEnd/>
              </a:ln>
            </p:spPr>
            <p:txBody>
              <a:bodyPr/>
              <a:lstStyle/>
              <a:p>
                <a:endParaRPr lang="hu-HU"/>
              </a:p>
            </p:txBody>
          </p:sp>
        </p:grpSp>
      </p:grpSp>
      <p:sp>
        <p:nvSpPr>
          <p:cNvPr id="35240" name="Text Box 424"/>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lgn="ctr">
              <a:spcBef>
                <a:spcPct val="50000"/>
              </a:spcBef>
            </a:pPr>
            <a:r>
              <a:rPr lang="hu-HU" sz="2400" b="1">
                <a:solidFill>
                  <a:srgbClr val="000000"/>
                </a:solidFill>
                <a:effectLst>
                  <a:outerShdw blurRad="38100" dist="38100" dir="2700000" algn="tl">
                    <a:srgbClr val="C0C0C0"/>
                  </a:outerShdw>
                </a:effectLst>
                <a:latin typeface="Arial" charset="0"/>
              </a:rPr>
              <a:t>Dendritikus sejtek válasza az H1N1 influenza fertőzésre</a:t>
            </a:r>
          </a:p>
        </p:txBody>
      </p:sp>
      <p:sp>
        <p:nvSpPr>
          <p:cNvPr id="378281" name="Text Box 425"/>
          <p:cNvSpPr txBox="1">
            <a:spLocks noChangeArrowheads="1"/>
          </p:cNvSpPr>
          <p:nvPr/>
        </p:nvSpPr>
        <p:spPr bwMode="auto">
          <a:xfrm>
            <a:off x="5867400" y="6491288"/>
            <a:ext cx="3276600" cy="366712"/>
          </a:xfrm>
          <a:prstGeom prst="rect">
            <a:avLst/>
          </a:prstGeom>
          <a:noFill/>
          <a:ln w="9525">
            <a:noFill/>
            <a:miter lim="800000"/>
            <a:headEnd/>
            <a:tailEnd/>
          </a:ln>
        </p:spPr>
        <p:txBody>
          <a:bodyPr>
            <a:spAutoFit/>
          </a:bodyPr>
          <a:lstStyle/>
          <a:p>
            <a:pPr>
              <a:spcBef>
                <a:spcPct val="50000"/>
              </a:spcBef>
            </a:pPr>
            <a:r>
              <a:rPr lang="hu-HU" sz="1800" i="1">
                <a:solidFill>
                  <a:srgbClr val="000000"/>
                </a:solidFill>
                <a:latin typeface="Arial" charset="0"/>
              </a:rPr>
              <a:t>McGill et al. 2009 JLB 86:803</a:t>
            </a:r>
          </a:p>
        </p:txBody>
      </p:sp>
      <p:grpSp>
        <p:nvGrpSpPr>
          <p:cNvPr id="28" name="Group 426"/>
          <p:cNvGrpSpPr>
            <a:grpSpLocks/>
          </p:cNvGrpSpPr>
          <p:nvPr/>
        </p:nvGrpSpPr>
        <p:grpSpPr bwMode="auto">
          <a:xfrm>
            <a:off x="4140200" y="2060575"/>
            <a:ext cx="4894263" cy="3867150"/>
            <a:chOff x="2563" y="1207"/>
            <a:chExt cx="3083" cy="2436"/>
          </a:xfrm>
        </p:grpSpPr>
        <p:sp>
          <p:nvSpPr>
            <p:cNvPr id="378283" name="AutoShape 427"/>
            <p:cNvSpPr>
              <a:spLocks noChangeArrowheads="1"/>
            </p:cNvSpPr>
            <p:nvPr/>
          </p:nvSpPr>
          <p:spPr bwMode="auto">
            <a:xfrm>
              <a:off x="2563" y="3293"/>
              <a:ext cx="726" cy="318"/>
            </a:xfrm>
            <a:prstGeom prst="leftRightArrow">
              <a:avLst>
                <a:gd name="adj1" fmla="val 50000"/>
                <a:gd name="adj2" fmla="val 45660"/>
              </a:avLst>
            </a:prstGeom>
            <a:gradFill rotWithShape="1">
              <a:gsLst>
                <a:gs pos="0">
                  <a:srgbClr val="002F2F"/>
                </a:gs>
                <a:gs pos="50000">
                  <a:srgbClr val="006666"/>
                </a:gs>
                <a:gs pos="100000">
                  <a:srgbClr val="002F2F"/>
                </a:gs>
              </a:gsLst>
              <a:lin ang="5400000" scaled="1"/>
            </a:gradFill>
            <a:ln w="9525">
              <a:solidFill>
                <a:schemeClr val="tx1"/>
              </a:solidFill>
              <a:miter lim="800000"/>
              <a:headEnd/>
              <a:tailEnd/>
            </a:ln>
          </p:spPr>
          <p:txBody>
            <a:bodyPr wrap="none" anchor="ctr"/>
            <a:lstStyle/>
            <a:p>
              <a:endParaRPr lang="en-US" sz="1800" i="1">
                <a:solidFill>
                  <a:srgbClr val="000000"/>
                </a:solidFill>
                <a:latin typeface="Arial" charset="0"/>
              </a:endParaRPr>
            </a:p>
          </p:txBody>
        </p:sp>
        <p:grpSp>
          <p:nvGrpSpPr>
            <p:cNvPr id="378284" name="Group 428"/>
            <p:cNvGrpSpPr>
              <a:grpSpLocks/>
            </p:cNvGrpSpPr>
            <p:nvPr/>
          </p:nvGrpSpPr>
          <p:grpSpPr bwMode="auto">
            <a:xfrm>
              <a:off x="3334" y="1207"/>
              <a:ext cx="2312" cy="2436"/>
              <a:chOff x="3334" y="1207"/>
              <a:chExt cx="2312" cy="2436"/>
            </a:xfrm>
          </p:grpSpPr>
          <p:sp>
            <p:nvSpPr>
              <p:cNvPr id="35245" name="Text Box 429"/>
              <p:cNvSpPr txBox="1">
                <a:spLocks noChangeArrowheads="1"/>
              </p:cNvSpPr>
              <p:nvPr/>
            </p:nvSpPr>
            <p:spPr bwMode="auto">
              <a:xfrm>
                <a:off x="3334" y="3066"/>
                <a:ext cx="2087" cy="577"/>
              </a:xfrm>
              <a:prstGeom prst="rect">
                <a:avLst/>
              </a:prstGeom>
              <a:noFill/>
              <a:ln w="9525">
                <a:noFill/>
                <a:miter lim="800000"/>
                <a:headEnd/>
                <a:tailEnd/>
              </a:ln>
              <a:effectLst/>
            </p:spPr>
            <p:txBody>
              <a:bodyPr>
                <a:spAutoFit/>
              </a:bodyPr>
              <a:lstStyle/>
              <a:p>
                <a:pPr algn="ctr"/>
                <a:r>
                  <a:rPr lang="hu-HU" sz="1800" b="1">
                    <a:solidFill>
                      <a:srgbClr val="FF0000"/>
                    </a:solidFill>
                    <a:effectLst>
                      <a:outerShdw blurRad="38100" dist="38100" dir="2700000" algn="tl">
                        <a:srgbClr val="C0C0C0"/>
                      </a:outerShdw>
                    </a:effectLst>
                    <a:latin typeface="Arial" charset="0"/>
                  </a:rPr>
                  <a:t>AKTIVÁCIÓ</a:t>
                </a:r>
                <a:r>
                  <a:rPr lang="hu-HU" sz="1800" b="1">
                    <a:solidFill>
                      <a:srgbClr val="000000"/>
                    </a:solidFill>
                    <a:effectLst>
                      <a:outerShdw blurRad="38100" dist="38100" dir="2700000" algn="tl">
                        <a:srgbClr val="C0C0C0"/>
                      </a:outerShdw>
                    </a:effectLst>
                    <a:latin typeface="Arial" charset="0"/>
                  </a:rPr>
                  <a:t> </a:t>
                </a:r>
              </a:p>
              <a:p>
                <a:pPr algn="ctr"/>
                <a:r>
                  <a:rPr lang="hu-HU" sz="1800" b="1">
                    <a:solidFill>
                      <a:srgbClr val="000000"/>
                    </a:solidFill>
                    <a:effectLst>
                      <a:outerShdw blurRad="38100" dist="38100" dir="2700000" algn="tl">
                        <a:srgbClr val="C0C0C0"/>
                      </a:outerShdw>
                    </a:effectLst>
                    <a:latin typeface="Arial" charset="0"/>
                  </a:rPr>
                  <a:t>keresztprezentáció</a:t>
                </a:r>
              </a:p>
              <a:p>
                <a:pPr algn="ctr"/>
                <a:r>
                  <a:rPr lang="hu-HU" sz="1800" b="1">
                    <a:solidFill>
                      <a:srgbClr val="000000"/>
                    </a:solidFill>
                    <a:effectLst>
                      <a:outerShdw blurRad="38100" dist="38100" dir="2700000" algn="tl">
                        <a:srgbClr val="C0C0C0"/>
                      </a:outerShdw>
                    </a:effectLst>
                    <a:latin typeface="Arial" charset="0"/>
                  </a:rPr>
                  <a:t>CD8</a:t>
                </a:r>
                <a:r>
                  <a:rPr lang="hu-HU" sz="1800" b="1" baseline="30000">
                    <a:solidFill>
                      <a:srgbClr val="000000"/>
                    </a:solidFill>
                    <a:effectLst>
                      <a:outerShdw blurRad="38100" dist="38100" dir="2700000" algn="tl">
                        <a:srgbClr val="C0C0C0"/>
                      </a:outerShdw>
                    </a:effectLst>
                    <a:latin typeface="Arial" charset="0"/>
                  </a:rPr>
                  <a:t>+</a:t>
                </a:r>
                <a:r>
                  <a:rPr lang="hu-HU" sz="1800" b="1">
                    <a:solidFill>
                      <a:srgbClr val="000000"/>
                    </a:solidFill>
                    <a:effectLst>
                      <a:outerShdw blurRad="38100" dist="38100" dir="2700000" algn="tl">
                        <a:srgbClr val="C0C0C0"/>
                      </a:outerShdw>
                    </a:effectLst>
                    <a:latin typeface="Arial" charset="0"/>
                  </a:rPr>
                  <a:t> T sejt válasz</a:t>
                </a:r>
              </a:p>
            </p:txBody>
          </p:sp>
          <p:grpSp>
            <p:nvGrpSpPr>
              <p:cNvPr id="378286" name="Group 430"/>
              <p:cNvGrpSpPr>
                <a:grpSpLocks/>
              </p:cNvGrpSpPr>
              <p:nvPr/>
            </p:nvGrpSpPr>
            <p:grpSpPr bwMode="auto">
              <a:xfrm>
                <a:off x="3470" y="1207"/>
                <a:ext cx="2176" cy="1543"/>
                <a:chOff x="3470" y="1207"/>
                <a:chExt cx="2176" cy="1543"/>
              </a:xfrm>
            </p:grpSpPr>
            <p:grpSp>
              <p:nvGrpSpPr>
                <p:cNvPr id="378287" name="Group 431"/>
                <p:cNvGrpSpPr>
                  <a:grpSpLocks/>
                </p:cNvGrpSpPr>
                <p:nvPr/>
              </p:nvGrpSpPr>
              <p:grpSpPr bwMode="auto">
                <a:xfrm>
                  <a:off x="3470" y="1888"/>
                  <a:ext cx="907" cy="862"/>
                  <a:chOff x="4377" y="1434"/>
                  <a:chExt cx="1134" cy="862"/>
                </a:xfrm>
              </p:grpSpPr>
              <p:sp>
                <p:nvSpPr>
                  <p:cNvPr id="378288" name="Freeform 432"/>
                  <p:cNvSpPr>
                    <a:spLocks/>
                  </p:cNvSpPr>
                  <p:nvPr/>
                </p:nvSpPr>
                <p:spPr bwMode="auto">
                  <a:xfrm>
                    <a:off x="4377" y="1434"/>
                    <a:ext cx="1134" cy="862"/>
                  </a:xfrm>
                  <a:custGeom>
                    <a:avLst/>
                    <a:gdLst>
                      <a:gd name="T0" fmla="*/ 1436 w 777"/>
                      <a:gd name="T1" fmla="*/ 363 h 651"/>
                      <a:gd name="T2" fmla="*/ 1527 w 777"/>
                      <a:gd name="T3" fmla="*/ 224 h 651"/>
                      <a:gd name="T4" fmla="*/ 1589 w 777"/>
                      <a:gd name="T5" fmla="*/ 0 h 651"/>
                      <a:gd name="T6" fmla="*/ 1619 w 777"/>
                      <a:gd name="T7" fmla="*/ 315 h 651"/>
                      <a:gd name="T8" fmla="*/ 1710 w 777"/>
                      <a:gd name="T9" fmla="*/ 271 h 651"/>
                      <a:gd name="T10" fmla="*/ 1832 w 777"/>
                      <a:gd name="T11" fmla="*/ 271 h 651"/>
                      <a:gd name="T12" fmla="*/ 1862 w 777"/>
                      <a:gd name="T13" fmla="*/ 429 h 651"/>
                      <a:gd name="T14" fmla="*/ 2164 w 777"/>
                      <a:gd name="T15" fmla="*/ 363 h 651"/>
                      <a:gd name="T16" fmla="*/ 1953 w 777"/>
                      <a:gd name="T17" fmla="*/ 633 h 651"/>
                      <a:gd name="T18" fmla="*/ 2377 w 777"/>
                      <a:gd name="T19" fmla="*/ 681 h 651"/>
                      <a:gd name="T20" fmla="*/ 2347 w 777"/>
                      <a:gd name="T21" fmla="*/ 772 h 651"/>
                      <a:gd name="T22" fmla="*/ 2105 w 777"/>
                      <a:gd name="T23" fmla="*/ 793 h 651"/>
                      <a:gd name="T24" fmla="*/ 2315 w 777"/>
                      <a:gd name="T25" fmla="*/ 952 h 651"/>
                      <a:gd name="T26" fmla="*/ 1740 w 777"/>
                      <a:gd name="T27" fmla="*/ 1066 h 651"/>
                      <a:gd name="T28" fmla="*/ 1832 w 777"/>
                      <a:gd name="T29" fmla="*/ 1337 h 651"/>
                      <a:gd name="T30" fmla="*/ 1557 w 777"/>
                      <a:gd name="T31" fmla="*/ 1201 h 651"/>
                      <a:gd name="T32" fmla="*/ 1468 w 777"/>
                      <a:gd name="T33" fmla="*/ 1246 h 651"/>
                      <a:gd name="T34" fmla="*/ 1346 w 777"/>
                      <a:gd name="T35" fmla="*/ 1381 h 651"/>
                      <a:gd name="T36" fmla="*/ 1314 w 777"/>
                      <a:gd name="T37" fmla="*/ 1495 h 651"/>
                      <a:gd name="T38" fmla="*/ 1284 w 777"/>
                      <a:gd name="T39" fmla="*/ 1427 h 651"/>
                      <a:gd name="T40" fmla="*/ 1314 w 777"/>
                      <a:gd name="T41" fmla="*/ 1176 h 651"/>
                      <a:gd name="T42" fmla="*/ 1192 w 777"/>
                      <a:gd name="T43" fmla="*/ 1201 h 651"/>
                      <a:gd name="T44" fmla="*/ 889 w 777"/>
                      <a:gd name="T45" fmla="*/ 1427 h 651"/>
                      <a:gd name="T46" fmla="*/ 1074 w 777"/>
                      <a:gd name="T47" fmla="*/ 1223 h 651"/>
                      <a:gd name="T48" fmla="*/ 982 w 777"/>
                      <a:gd name="T49" fmla="*/ 1176 h 651"/>
                      <a:gd name="T50" fmla="*/ 798 w 777"/>
                      <a:gd name="T51" fmla="*/ 1156 h 651"/>
                      <a:gd name="T52" fmla="*/ 982 w 777"/>
                      <a:gd name="T53" fmla="*/ 1066 h 651"/>
                      <a:gd name="T54" fmla="*/ 861 w 777"/>
                      <a:gd name="T55" fmla="*/ 973 h 651"/>
                      <a:gd name="T56" fmla="*/ 919 w 777"/>
                      <a:gd name="T57" fmla="*/ 904 h 651"/>
                      <a:gd name="T58" fmla="*/ 919 w 777"/>
                      <a:gd name="T59" fmla="*/ 838 h 651"/>
                      <a:gd name="T60" fmla="*/ 372 w 777"/>
                      <a:gd name="T61" fmla="*/ 658 h 651"/>
                      <a:gd name="T62" fmla="*/ 861 w 777"/>
                      <a:gd name="T63" fmla="*/ 520 h 651"/>
                      <a:gd name="T64" fmla="*/ 919 w 777"/>
                      <a:gd name="T65" fmla="*/ 589 h 651"/>
                      <a:gd name="T66" fmla="*/ 982 w 777"/>
                      <a:gd name="T67" fmla="*/ 520 h 651"/>
                      <a:gd name="T68" fmla="*/ 1010 w 777"/>
                      <a:gd name="T69" fmla="*/ 271 h 651"/>
                      <a:gd name="T70" fmla="*/ 1074 w 777"/>
                      <a:gd name="T71" fmla="*/ 475 h 651"/>
                      <a:gd name="T72" fmla="*/ 1192 w 777"/>
                      <a:gd name="T73" fmla="*/ 497 h 651"/>
                      <a:gd name="T74" fmla="*/ 1284 w 777"/>
                      <a:gd name="T75" fmla="*/ 135 h 651"/>
                      <a:gd name="T76" fmla="*/ 1314 w 777"/>
                      <a:gd name="T77" fmla="*/ 249 h 651"/>
                      <a:gd name="T78" fmla="*/ 1436 w 777"/>
                      <a:gd name="T79" fmla="*/ 363 h 6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7"/>
                      <a:gd name="T121" fmla="*/ 0 h 651"/>
                      <a:gd name="T122" fmla="*/ 777 w 777"/>
                      <a:gd name="T123" fmla="*/ 651 h 6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7" h="651">
                        <a:moveTo>
                          <a:pt x="462" y="156"/>
                        </a:moveTo>
                        <a:cubicBezTo>
                          <a:pt x="483" y="126"/>
                          <a:pt x="483" y="132"/>
                          <a:pt x="491" y="97"/>
                        </a:cubicBezTo>
                        <a:cubicBezTo>
                          <a:pt x="498" y="65"/>
                          <a:pt x="511" y="0"/>
                          <a:pt x="511" y="0"/>
                        </a:cubicBezTo>
                        <a:cubicBezTo>
                          <a:pt x="527" y="47"/>
                          <a:pt x="505" y="89"/>
                          <a:pt x="521" y="136"/>
                        </a:cubicBezTo>
                        <a:cubicBezTo>
                          <a:pt x="531" y="130"/>
                          <a:pt x="542" y="125"/>
                          <a:pt x="550" y="117"/>
                        </a:cubicBezTo>
                        <a:cubicBezTo>
                          <a:pt x="582" y="86"/>
                          <a:pt x="559" y="71"/>
                          <a:pt x="589" y="117"/>
                        </a:cubicBezTo>
                        <a:cubicBezTo>
                          <a:pt x="592" y="140"/>
                          <a:pt x="581" y="171"/>
                          <a:pt x="599" y="185"/>
                        </a:cubicBezTo>
                        <a:cubicBezTo>
                          <a:pt x="628" y="206"/>
                          <a:pt x="673" y="171"/>
                          <a:pt x="696" y="156"/>
                        </a:cubicBezTo>
                        <a:cubicBezTo>
                          <a:pt x="669" y="197"/>
                          <a:pt x="655" y="234"/>
                          <a:pt x="628" y="273"/>
                        </a:cubicBezTo>
                        <a:cubicBezTo>
                          <a:pt x="672" y="288"/>
                          <a:pt x="724" y="272"/>
                          <a:pt x="765" y="293"/>
                        </a:cubicBezTo>
                        <a:cubicBezTo>
                          <a:pt x="777" y="299"/>
                          <a:pt x="767" y="326"/>
                          <a:pt x="755" y="332"/>
                        </a:cubicBezTo>
                        <a:cubicBezTo>
                          <a:pt x="732" y="345"/>
                          <a:pt x="703" y="338"/>
                          <a:pt x="677" y="341"/>
                        </a:cubicBezTo>
                        <a:cubicBezTo>
                          <a:pt x="691" y="394"/>
                          <a:pt x="695" y="393"/>
                          <a:pt x="745" y="410"/>
                        </a:cubicBezTo>
                        <a:cubicBezTo>
                          <a:pt x="669" y="460"/>
                          <a:pt x="451" y="387"/>
                          <a:pt x="560" y="459"/>
                        </a:cubicBezTo>
                        <a:cubicBezTo>
                          <a:pt x="610" y="534"/>
                          <a:pt x="603" y="494"/>
                          <a:pt x="589" y="576"/>
                        </a:cubicBezTo>
                        <a:cubicBezTo>
                          <a:pt x="498" y="553"/>
                          <a:pt x="518" y="582"/>
                          <a:pt x="501" y="517"/>
                        </a:cubicBezTo>
                        <a:cubicBezTo>
                          <a:pt x="491" y="524"/>
                          <a:pt x="480" y="528"/>
                          <a:pt x="472" y="537"/>
                        </a:cubicBezTo>
                        <a:cubicBezTo>
                          <a:pt x="457" y="555"/>
                          <a:pt x="433" y="595"/>
                          <a:pt x="433" y="595"/>
                        </a:cubicBezTo>
                        <a:cubicBezTo>
                          <a:pt x="430" y="611"/>
                          <a:pt x="435" y="632"/>
                          <a:pt x="423" y="644"/>
                        </a:cubicBezTo>
                        <a:cubicBezTo>
                          <a:pt x="416" y="651"/>
                          <a:pt x="413" y="625"/>
                          <a:pt x="413" y="615"/>
                        </a:cubicBezTo>
                        <a:cubicBezTo>
                          <a:pt x="413" y="579"/>
                          <a:pt x="433" y="542"/>
                          <a:pt x="423" y="507"/>
                        </a:cubicBezTo>
                        <a:cubicBezTo>
                          <a:pt x="419" y="494"/>
                          <a:pt x="397" y="514"/>
                          <a:pt x="384" y="517"/>
                        </a:cubicBezTo>
                        <a:cubicBezTo>
                          <a:pt x="346" y="555"/>
                          <a:pt x="342" y="596"/>
                          <a:pt x="286" y="615"/>
                        </a:cubicBezTo>
                        <a:cubicBezTo>
                          <a:pt x="299" y="576"/>
                          <a:pt x="316" y="556"/>
                          <a:pt x="345" y="527"/>
                        </a:cubicBezTo>
                        <a:cubicBezTo>
                          <a:pt x="335" y="520"/>
                          <a:pt x="327" y="511"/>
                          <a:pt x="316" y="507"/>
                        </a:cubicBezTo>
                        <a:cubicBezTo>
                          <a:pt x="297" y="501"/>
                          <a:pt x="257" y="518"/>
                          <a:pt x="257" y="498"/>
                        </a:cubicBezTo>
                        <a:cubicBezTo>
                          <a:pt x="257" y="474"/>
                          <a:pt x="316" y="459"/>
                          <a:pt x="316" y="459"/>
                        </a:cubicBezTo>
                        <a:cubicBezTo>
                          <a:pt x="236" y="406"/>
                          <a:pt x="0" y="441"/>
                          <a:pt x="277" y="419"/>
                        </a:cubicBezTo>
                        <a:cubicBezTo>
                          <a:pt x="283" y="409"/>
                          <a:pt x="298" y="401"/>
                          <a:pt x="296" y="390"/>
                        </a:cubicBezTo>
                        <a:cubicBezTo>
                          <a:pt x="289" y="355"/>
                          <a:pt x="229" y="384"/>
                          <a:pt x="296" y="361"/>
                        </a:cubicBezTo>
                        <a:cubicBezTo>
                          <a:pt x="331" y="258"/>
                          <a:pt x="183" y="287"/>
                          <a:pt x="120" y="283"/>
                        </a:cubicBezTo>
                        <a:cubicBezTo>
                          <a:pt x="174" y="265"/>
                          <a:pt x="230" y="256"/>
                          <a:pt x="277" y="224"/>
                        </a:cubicBezTo>
                        <a:cubicBezTo>
                          <a:pt x="283" y="234"/>
                          <a:pt x="284" y="254"/>
                          <a:pt x="296" y="254"/>
                        </a:cubicBezTo>
                        <a:cubicBezTo>
                          <a:pt x="308" y="254"/>
                          <a:pt x="314" y="236"/>
                          <a:pt x="316" y="224"/>
                        </a:cubicBezTo>
                        <a:cubicBezTo>
                          <a:pt x="323" y="189"/>
                          <a:pt x="322" y="153"/>
                          <a:pt x="325" y="117"/>
                        </a:cubicBezTo>
                        <a:cubicBezTo>
                          <a:pt x="327" y="125"/>
                          <a:pt x="342" y="202"/>
                          <a:pt x="345" y="205"/>
                        </a:cubicBezTo>
                        <a:cubicBezTo>
                          <a:pt x="355" y="214"/>
                          <a:pt x="371" y="211"/>
                          <a:pt x="384" y="214"/>
                        </a:cubicBezTo>
                        <a:cubicBezTo>
                          <a:pt x="438" y="135"/>
                          <a:pt x="366" y="250"/>
                          <a:pt x="413" y="58"/>
                        </a:cubicBezTo>
                        <a:cubicBezTo>
                          <a:pt x="417" y="42"/>
                          <a:pt x="419" y="91"/>
                          <a:pt x="423" y="107"/>
                        </a:cubicBezTo>
                        <a:cubicBezTo>
                          <a:pt x="431" y="143"/>
                          <a:pt x="423" y="195"/>
                          <a:pt x="462" y="156"/>
                        </a:cubicBezTo>
                        <a:close/>
                      </a:path>
                    </a:pathLst>
                  </a:custGeom>
                  <a:gradFill rotWithShape="0">
                    <a:gsLst>
                      <a:gs pos="0">
                        <a:srgbClr val="33CCCC"/>
                      </a:gs>
                      <a:gs pos="100000">
                        <a:srgbClr val="000000"/>
                      </a:gs>
                    </a:gsLst>
                    <a:path path="rect">
                      <a:fillToRect l="50000" t="50000" r="50000" b="50000"/>
                    </a:path>
                  </a:gradFill>
                  <a:ln w="9525">
                    <a:solidFill>
                      <a:schemeClr val="tx1"/>
                    </a:solidFill>
                    <a:round/>
                    <a:headEnd/>
                    <a:tailEnd/>
                  </a:ln>
                </p:spPr>
                <p:txBody>
                  <a:bodyPr/>
                  <a:lstStyle/>
                  <a:p>
                    <a:endParaRPr lang="en-US" sz="1800" i="1">
                      <a:solidFill>
                        <a:srgbClr val="000000"/>
                      </a:solidFill>
                      <a:latin typeface="Arial" charset="0"/>
                    </a:endParaRPr>
                  </a:p>
                </p:txBody>
              </p:sp>
              <p:sp>
                <p:nvSpPr>
                  <p:cNvPr id="378289" name="Oval 433"/>
                  <p:cNvSpPr>
                    <a:spLocks noChangeArrowheads="1"/>
                  </p:cNvSpPr>
                  <p:nvPr/>
                </p:nvSpPr>
                <p:spPr bwMode="auto">
                  <a:xfrm>
                    <a:off x="4876" y="1797"/>
                    <a:ext cx="272" cy="182"/>
                  </a:xfrm>
                  <a:prstGeom prst="ellipse">
                    <a:avLst/>
                  </a:prstGeom>
                  <a:gradFill rotWithShape="1">
                    <a:gsLst>
                      <a:gs pos="0">
                        <a:srgbClr val="764718"/>
                      </a:gs>
                      <a:gs pos="50000">
                        <a:srgbClr val="FF9933"/>
                      </a:gs>
                      <a:gs pos="100000">
                        <a:srgbClr val="764718"/>
                      </a:gs>
                    </a:gsLst>
                    <a:lin ang="5400000" scaled="1"/>
                  </a:gradFill>
                  <a:ln w="9525">
                    <a:solidFill>
                      <a:schemeClr val="tx1"/>
                    </a:solidFill>
                    <a:round/>
                    <a:headEnd/>
                    <a:tailEnd/>
                  </a:ln>
                </p:spPr>
                <p:txBody>
                  <a:bodyPr wrap="none" anchor="ctr"/>
                  <a:lstStyle/>
                  <a:p>
                    <a:endParaRPr lang="en-US" sz="1800" i="1">
                      <a:solidFill>
                        <a:srgbClr val="000000"/>
                      </a:solidFill>
                      <a:latin typeface="Arial" charset="0"/>
                    </a:endParaRPr>
                  </a:p>
                </p:txBody>
              </p:sp>
            </p:grpSp>
            <p:sp>
              <p:nvSpPr>
                <p:cNvPr id="378290" name="AutoShape 434"/>
                <p:cNvSpPr>
                  <a:spLocks noChangeArrowheads="1"/>
                </p:cNvSpPr>
                <p:nvPr/>
              </p:nvSpPr>
              <p:spPr bwMode="auto">
                <a:xfrm rot="-2365804">
                  <a:off x="3651" y="1388"/>
                  <a:ext cx="363" cy="499"/>
                </a:xfrm>
                <a:prstGeom prst="downArrow">
                  <a:avLst>
                    <a:gd name="adj1" fmla="val 50000"/>
                    <a:gd name="adj2" fmla="val 34366"/>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p>
                  <a:endParaRPr lang="en-US" sz="1800" i="1">
                    <a:solidFill>
                      <a:srgbClr val="000000"/>
                    </a:solidFill>
                    <a:latin typeface="Arial" charset="0"/>
                  </a:endParaRPr>
                </a:p>
              </p:txBody>
            </p:sp>
            <p:pic>
              <p:nvPicPr>
                <p:cNvPr id="378291" name="Picture 435" descr="phagocyte-sampling"/>
                <p:cNvPicPr>
                  <a:picLocks noChangeAspect="1" noChangeArrowheads="1"/>
                </p:cNvPicPr>
                <p:nvPr/>
              </p:nvPicPr>
              <p:blipFill>
                <a:blip r:embed="rId5" cstate="print"/>
                <a:srcRect/>
                <a:stretch>
                  <a:fillRect/>
                </a:stretch>
              </p:blipFill>
              <p:spPr bwMode="auto">
                <a:xfrm>
                  <a:off x="4195" y="1207"/>
                  <a:ext cx="1451" cy="1046"/>
                </a:xfrm>
                <a:prstGeom prst="rect">
                  <a:avLst/>
                </a:prstGeom>
                <a:noFill/>
                <a:ln w="9525">
                  <a:noFill/>
                  <a:miter lim="800000"/>
                  <a:headEnd/>
                  <a:tailEnd/>
                </a:ln>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499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p:cNvSpPr>
            <a:spLocks noGrp="1"/>
          </p:cNvSpPr>
          <p:nvPr>
            <p:ph type="sldNum" sz="quarter" idx="12"/>
          </p:nvPr>
        </p:nvSpPr>
        <p:spPr/>
        <p:txBody>
          <a:bodyPr/>
          <a:lstStyle/>
          <a:p>
            <a:fld id="{D8977CFB-1C90-48F4-B7ED-66595C500E1F}" type="slidenum">
              <a:rPr lang="hu-HU"/>
              <a:pPr/>
              <a:t>23</a:t>
            </a:fld>
            <a:endParaRPr lang="hu-HU"/>
          </a:p>
        </p:txBody>
      </p:sp>
      <p:sp>
        <p:nvSpPr>
          <p:cNvPr id="296962" name="Rectangle 2"/>
          <p:cNvSpPr>
            <a:spLocks noChangeArrowheads="1"/>
          </p:cNvSpPr>
          <p:nvPr/>
        </p:nvSpPr>
        <p:spPr bwMode="auto">
          <a:xfrm>
            <a:off x="323850" y="260350"/>
            <a:ext cx="8569325" cy="2041525"/>
          </a:xfrm>
          <a:prstGeom prst="rect">
            <a:avLst/>
          </a:prstGeom>
          <a:noFill/>
          <a:ln w="9525">
            <a:noFill/>
            <a:miter lim="800000"/>
            <a:headEnd/>
            <a:tailEnd/>
          </a:ln>
          <a:effectLst/>
        </p:spPr>
        <p:txBody>
          <a:bodyPr>
            <a:spAutoFit/>
          </a:bodyPr>
          <a:lstStyle/>
          <a:p>
            <a:pPr indent="11113">
              <a:buFont typeface="Wingdings" pitchFamily="2" charset="2"/>
              <a:buNone/>
              <a:tabLst>
                <a:tab pos="457200" algn="l"/>
              </a:tabLst>
            </a:pPr>
            <a:r>
              <a:rPr lang="hu-HU" sz="2400">
                <a:effectLst>
                  <a:outerShdw blurRad="38100" dist="38100" dir="2700000" algn="tl">
                    <a:srgbClr val="000000"/>
                  </a:outerShdw>
                </a:effectLst>
                <a:cs typeface="Times New Roman" pitchFamily="18" charset="0"/>
              </a:rPr>
              <a:t>alegység konjugátum vakcina: </a:t>
            </a:r>
            <a:endParaRPr lang="hu-HU" sz="2400">
              <a:effectLst>
                <a:outerShdw blurRad="38100" dist="38100" dir="2700000" algn="tl">
                  <a:srgbClr val="000000"/>
                </a:outerShdw>
              </a:effectLst>
            </a:endParaRPr>
          </a:p>
          <a:p>
            <a:pPr indent="11113">
              <a:buFontTx/>
              <a:buChar char="•"/>
              <a:tabLst>
                <a:tab pos="457200" algn="l"/>
              </a:tabLst>
            </a:pPr>
            <a:endParaRPr lang="hu-HU" sz="2400">
              <a:effectLst>
                <a:outerShdw blurRad="38100" dist="38100" dir="2700000" algn="tl">
                  <a:srgbClr val="000000"/>
                </a:outerShdw>
              </a:effectLst>
            </a:endParaRPr>
          </a:p>
          <a:p>
            <a:pPr indent="11113">
              <a:tabLst>
                <a:tab pos="457200" algn="l"/>
              </a:tabLst>
            </a:pPr>
            <a:r>
              <a:rPr lang="hu-HU" sz="2000"/>
              <a:t>  </a:t>
            </a:r>
            <a:endParaRPr lang="hu-HU" sz="2000">
              <a:latin typeface="Arial" charset="0"/>
            </a:endParaRPr>
          </a:p>
          <a:p>
            <a:pPr indent="11113">
              <a:tabLst>
                <a:tab pos="457200" algn="l"/>
              </a:tabLst>
            </a:pPr>
            <a:r>
              <a:rPr lang="hu-HU" sz="2000">
                <a:latin typeface="Arial" charset="0"/>
              </a:rPr>
              <a:t>Pl.</a:t>
            </a:r>
            <a:r>
              <a:rPr lang="hu-HU" sz="2000"/>
              <a:t> </a:t>
            </a:r>
            <a:r>
              <a:rPr lang="hu-HU" sz="2000">
                <a:cs typeface="Times New Roman" pitchFamily="18" charset="0"/>
              </a:rPr>
              <a:t>Haemophilus influenzae B: </a:t>
            </a:r>
            <a:r>
              <a:rPr lang="hu-HU" sz="2000">
                <a:latin typeface="Arial" charset="0"/>
              </a:rPr>
              <a:t> </a:t>
            </a:r>
            <a:r>
              <a:rPr lang="hu-HU" sz="2000">
                <a:cs typeface="Times New Roman" pitchFamily="18" charset="0"/>
              </a:rPr>
              <a:t>T </a:t>
            </a:r>
            <a:r>
              <a:rPr lang="hu-HU" sz="2000"/>
              <a:t>sejt</a:t>
            </a:r>
            <a:r>
              <a:rPr lang="hu-HU" sz="2000">
                <a:cs typeface="Times New Roman" pitchFamily="18" charset="0"/>
              </a:rPr>
              <a:t>-független (TI) </a:t>
            </a:r>
            <a:r>
              <a:rPr lang="hu-HU" sz="2000"/>
              <a:t>B sejt </a:t>
            </a:r>
            <a:r>
              <a:rPr lang="hu-HU" sz="2000">
                <a:cs typeface="Times New Roman" pitchFamily="18" charset="0"/>
              </a:rPr>
              <a:t>válasz </a:t>
            </a:r>
            <a:r>
              <a:rPr lang="hu-HU" sz="2000">
                <a:latin typeface="Arial" charset="0"/>
                <a:cs typeface="Times New Roman" pitchFamily="18" charset="0"/>
              </a:rPr>
              <a:t>(</a:t>
            </a:r>
            <a:r>
              <a:rPr lang="hu-HU" sz="2000">
                <a:cs typeface="Times New Roman" pitchFamily="18" charset="0"/>
              </a:rPr>
              <a:t>poliszaharid </a:t>
            </a:r>
            <a:r>
              <a:rPr lang="hu-HU" sz="2000"/>
              <a:t>a baktérium </a:t>
            </a:r>
            <a:r>
              <a:rPr lang="hu-HU" sz="2000">
                <a:cs typeface="Times New Roman" pitchFamily="18" charset="0"/>
              </a:rPr>
              <a:t>kapszulá</a:t>
            </a:r>
            <a:r>
              <a:rPr lang="hu-HU" sz="2000">
                <a:latin typeface="Arial" charset="0"/>
                <a:cs typeface="Times New Roman" pitchFamily="18" charset="0"/>
              </a:rPr>
              <a:t>n)</a:t>
            </a:r>
          </a:p>
          <a:p>
            <a:pPr indent="11113">
              <a:tabLst>
                <a:tab pos="457200" algn="l"/>
              </a:tabLst>
            </a:pPr>
            <a:endParaRPr lang="hu-HU" sz="2000">
              <a:latin typeface="Arial" charset="0"/>
              <a:cs typeface="Times New Roman" pitchFamily="18" charset="0"/>
            </a:endParaRPr>
          </a:p>
        </p:txBody>
      </p:sp>
      <p:pic>
        <p:nvPicPr>
          <p:cNvPr id="296963" name="Picture 3"/>
          <p:cNvPicPr>
            <a:picLocks noChangeAspect="1" noChangeArrowheads="1"/>
          </p:cNvPicPr>
          <p:nvPr/>
        </p:nvPicPr>
        <p:blipFill>
          <a:blip r:embed="rId3" cstate="print"/>
          <a:srcRect/>
          <a:stretch>
            <a:fillRect/>
          </a:stretch>
        </p:blipFill>
        <p:spPr bwMode="auto">
          <a:xfrm>
            <a:off x="5867400" y="1989138"/>
            <a:ext cx="3022600" cy="4437062"/>
          </a:xfrm>
          <a:prstGeom prst="rect">
            <a:avLst/>
          </a:prstGeom>
          <a:noFill/>
          <a:ln w="9525">
            <a:noFill/>
            <a:miter lim="800000"/>
            <a:headEnd/>
            <a:tailEnd/>
          </a:ln>
          <a:effectLst/>
        </p:spPr>
      </p:pic>
      <p:sp>
        <p:nvSpPr>
          <p:cNvPr id="296964" name="Rectangle 4"/>
          <p:cNvSpPr>
            <a:spLocks noChangeArrowheads="1"/>
          </p:cNvSpPr>
          <p:nvPr/>
        </p:nvSpPr>
        <p:spPr bwMode="auto">
          <a:xfrm>
            <a:off x="1187450" y="5373688"/>
            <a:ext cx="2241550" cy="519112"/>
          </a:xfrm>
          <a:prstGeom prst="rect">
            <a:avLst/>
          </a:prstGeom>
          <a:noFill/>
          <a:ln w="9525">
            <a:noFill/>
            <a:miter lim="800000"/>
            <a:headEnd/>
            <a:tailEnd/>
          </a:ln>
          <a:effectLst/>
        </p:spPr>
        <p:txBody>
          <a:bodyPr wrap="none">
            <a:spAutoFit/>
          </a:bodyPr>
          <a:lstStyle/>
          <a:p>
            <a:pPr>
              <a:spcBef>
                <a:spcPct val="50000"/>
              </a:spcBef>
            </a:pPr>
            <a:r>
              <a:rPr lang="hu-HU"/>
              <a:t>Mi a toxoid?</a:t>
            </a:r>
          </a:p>
        </p:txBody>
      </p:sp>
      <p:sp>
        <p:nvSpPr>
          <p:cNvPr id="296965" name="Text Box 5"/>
          <p:cNvSpPr txBox="1">
            <a:spLocks noChangeArrowheads="1"/>
          </p:cNvSpPr>
          <p:nvPr/>
        </p:nvSpPr>
        <p:spPr bwMode="auto">
          <a:xfrm>
            <a:off x="250825" y="2276475"/>
            <a:ext cx="5545138" cy="2867025"/>
          </a:xfrm>
          <a:prstGeom prst="rect">
            <a:avLst/>
          </a:prstGeom>
          <a:noFill/>
          <a:ln w="9525">
            <a:noFill/>
            <a:miter lim="800000"/>
            <a:headEnd/>
            <a:tailEnd/>
          </a:ln>
          <a:effectLst/>
        </p:spPr>
        <p:txBody>
          <a:bodyPr>
            <a:spAutoFit/>
          </a:bodyPr>
          <a:lstStyle/>
          <a:p>
            <a:pPr eaLnBrk="0" hangingPunct="0"/>
            <a:r>
              <a:rPr lang="hu-HU" sz="2000">
                <a:cs typeface="Times New Roman" pitchFamily="18" charset="0"/>
              </a:rPr>
              <a:t>tetanusz toxoid protein + poliszaharid konjugátum -</a:t>
            </a:r>
          </a:p>
          <a:p>
            <a:pPr eaLnBrk="0" hangingPunct="0"/>
            <a:endParaRPr lang="hu-HU" sz="2000">
              <a:latin typeface="Arial" charset="0"/>
            </a:endParaRPr>
          </a:p>
          <a:p>
            <a:pPr eaLnBrk="0" hangingPunct="0"/>
            <a:r>
              <a:rPr lang="hu-HU" sz="2000"/>
              <a:t>Tetanusz toxoidra specifikus T sejtek citokineket termelnek – </a:t>
            </a:r>
            <a:r>
              <a:rPr lang="hu-HU" sz="2000">
                <a:cs typeface="Times New Roman" pitchFamily="18" charset="0"/>
              </a:rPr>
              <a:t>hatékony T </a:t>
            </a:r>
            <a:r>
              <a:rPr lang="hu-HU" sz="2000"/>
              <a:t>sejtektől </a:t>
            </a:r>
            <a:r>
              <a:rPr lang="hu-HU" sz="2000">
                <a:cs typeface="Times New Roman" pitchFamily="18" charset="0"/>
              </a:rPr>
              <a:t>függő (TD) </a:t>
            </a:r>
            <a:r>
              <a:rPr lang="hu-HU" sz="2000"/>
              <a:t>B sejt válasz</a:t>
            </a:r>
            <a:r>
              <a:rPr lang="hu-HU" sz="2000">
                <a:cs typeface="Times New Roman" pitchFamily="18" charset="0"/>
              </a:rPr>
              <a:t> 2 éves kor alatt is </a:t>
            </a:r>
            <a:r>
              <a:rPr lang="hu-HU" sz="2000"/>
              <a:t>a bakteriális poliszaharid ellen</a:t>
            </a:r>
          </a:p>
          <a:p>
            <a:pPr>
              <a:spcBef>
                <a:spcPct val="50000"/>
              </a:spcBef>
            </a:pPr>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3"/>
          <p:cNvSpPr>
            <a:spLocks noGrp="1"/>
          </p:cNvSpPr>
          <p:nvPr>
            <p:ph type="sldNum" sz="quarter" idx="12"/>
          </p:nvPr>
        </p:nvSpPr>
        <p:spPr/>
        <p:txBody>
          <a:bodyPr/>
          <a:lstStyle/>
          <a:p>
            <a:fld id="{1B9C718A-C4DC-4FD4-9B25-460D52E40909}" type="slidenum">
              <a:rPr lang="hu-HU"/>
              <a:pPr/>
              <a:t>24</a:t>
            </a:fld>
            <a:endParaRPr lang="hu-HU"/>
          </a:p>
        </p:txBody>
      </p:sp>
      <p:sp>
        <p:nvSpPr>
          <p:cNvPr id="393218" name="Text Box 2"/>
          <p:cNvSpPr txBox="1">
            <a:spLocks noChangeArrowheads="1"/>
          </p:cNvSpPr>
          <p:nvPr/>
        </p:nvSpPr>
        <p:spPr bwMode="auto">
          <a:xfrm>
            <a:off x="1547813" y="260350"/>
            <a:ext cx="6553200" cy="396875"/>
          </a:xfrm>
          <a:prstGeom prst="rect">
            <a:avLst/>
          </a:prstGeom>
          <a:noFill/>
          <a:ln w="9525">
            <a:noFill/>
            <a:miter lim="800000"/>
            <a:headEnd/>
            <a:tailEnd/>
          </a:ln>
          <a:effectLst/>
        </p:spPr>
        <p:txBody>
          <a:bodyPr>
            <a:spAutoFit/>
          </a:bodyPr>
          <a:lstStyle/>
          <a:p>
            <a:pPr algn="ctr">
              <a:spcBef>
                <a:spcPct val="50000"/>
              </a:spcBef>
            </a:pPr>
            <a:r>
              <a:rPr lang="hu-HU" sz="2000"/>
              <a:t>VAKCINAFEJLESZTÉS IRÁNYAI</a:t>
            </a:r>
          </a:p>
        </p:txBody>
      </p:sp>
      <p:sp>
        <p:nvSpPr>
          <p:cNvPr id="393219" name="Text Box 3"/>
          <p:cNvSpPr txBox="1">
            <a:spLocks noChangeArrowheads="1"/>
          </p:cNvSpPr>
          <p:nvPr/>
        </p:nvSpPr>
        <p:spPr bwMode="auto">
          <a:xfrm>
            <a:off x="1403350" y="1052513"/>
            <a:ext cx="7489825" cy="2682875"/>
          </a:xfrm>
          <a:prstGeom prst="rect">
            <a:avLst/>
          </a:prstGeom>
          <a:noFill/>
          <a:ln w="9525">
            <a:noFill/>
            <a:miter lim="800000"/>
            <a:headEnd/>
            <a:tailEnd/>
          </a:ln>
          <a:effectLst/>
        </p:spPr>
        <p:txBody>
          <a:bodyPr>
            <a:spAutoFit/>
          </a:bodyPr>
          <a:lstStyle/>
          <a:p>
            <a:pPr>
              <a:spcBef>
                <a:spcPct val="50000"/>
              </a:spcBef>
            </a:pPr>
            <a:r>
              <a:rPr lang="hu-HU" sz="2000"/>
              <a:t>Jelenlegi vakcinák tökéletesítése</a:t>
            </a:r>
          </a:p>
          <a:p>
            <a:pPr>
              <a:spcBef>
                <a:spcPct val="50000"/>
              </a:spcBef>
            </a:pPr>
            <a:endParaRPr lang="hu-HU" sz="2000"/>
          </a:p>
          <a:p>
            <a:pPr>
              <a:spcBef>
                <a:spcPct val="50000"/>
              </a:spcBef>
            </a:pPr>
            <a:r>
              <a:rPr lang="hu-HU" sz="2000"/>
              <a:t>Empirikus módszerek </a:t>
            </a:r>
            <a:r>
              <a:rPr lang="hu-HU" sz="2000">
                <a:sym typeface="Symbol" pitchFamily="18" charset="2"/>
              </a:rPr>
              <a:t> biotechnológiai vakcinafejlesztés</a:t>
            </a:r>
          </a:p>
          <a:p>
            <a:pPr>
              <a:spcBef>
                <a:spcPct val="50000"/>
              </a:spcBef>
            </a:pPr>
            <a:endParaRPr lang="hu-HU" sz="2000">
              <a:sym typeface="Symbol" pitchFamily="18" charset="2"/>
            </a:endParaRPr>
          </a:p>
          <a:p>
            <a:pPr>
              <a:spcBef>
                <a:spcPct val="50000"/>
              </a:spcBef>
            </a:pPr>
            <a:r>
              <a:rPr lang="hu-HU" sz="2000"/>
              <a:t>Új vakcinák fejlesztése</a:t>
            </a:r>
          </a:p>
          <a:p>
            <a:pPr>
              <a:spcBef>
                <a:spcPct val="50000"/>
              </a:spcBef>
            </a:pPr>
            <a:endParaRPr lang="hu-HU" sz="2000">
              <a:sym typeface="Symbol" pitchFamily="18" charset="2"/>
            </a:endParaRPr>
          </a:p>
        </p:txBody>
      </p:sp>
      <p:sp>
        <p:nvSpPr>
          <p:cNvPr id="393220" name="Rectangle 4"/>
          <p:cNvSpPr>
            <a:spLocks noChangeArrowheads="1"/>
          </p:cNvSpPr>
          <p:nvPr/>
        </p:nvSpPr>
        <p:spPr bwMode="auto">
          <a:xfrm>
            <a:off x="900113" y="1700213"/>
            <a:ext cx="7704137" cy="1152525"/>
          </a:xfrm>
          <a:prstGeom prst="rect">
            <a:avLst/>
          </a:prstGeom>
          <a:noFill/>
          <a:ln w="76200">
            <a:solidFill>
              <a:srgbClr val="FF0000"/>
            </a:solidFill>
            <a:miter lim="800000"/>
            <a:headEnd/>
            <a:tailEnd/>
          </a:ln>
          <a:effectLst/>
        </p:spPr>
        <p:txBody>
          <a:bodyPr wrap="none" anchor="ctr"/>
          <a:lstStyle/>
          <a:p>
            <a:pPr algn="ctr"/>
            <a:endParaRPr lang="hu-H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3"/>
          <p:cNvSpPr>
            <a:spLocks noGrp="1"/>
          </p:cNvSpPr>
          <p:nvPr>
            <p:ph type="sldNum" sz="quarter" idx="12"/>
          </p:nvPr>
        </p:nvSpPr>
        <p:spPr/>
        <p:txBody>
          <a:bodyPr/>
          <a:lstStyle/>
          <a:p>
            <a:fld id="{A766C8BD-39ED-43E1-9649-A2C2AF21FB2A}" type="slidenum">
              <a:rPr lang="hu-HU"/>
              <a:pPr/>
              <a:t>25</a:t>
            </a:fld>
            <a:endParaRPr lang="hu-HU"/>
          </a:p>
        </p:txBody>
      </p:sp>
      <p:sp>
        <p:nvSpPr>
          <p:cNvPr id="339970" name="Rectangle 2"/>
          <p:cNvSpPr>
            <a:spLocks noGrp="1" noChangeArrowheads="1"/>
          </p:cNvSpPr>
          <p:nvPr>
            <p:ph type="title" idx="4294967295"/>
          </p:nvPr>
        </p:nvSpPr>
        <p:spPr/>
        <p:txBody>
          <a:bodyPr/>
          <a:lstStyle/>
          <a:p>
            <a:r>
              <a:rPr lang="en-US"/>
              <a:t>Figure 9-3</a:t>
            </a:r>
          </a:p>
        </p:txBody>
      </p:sp>
      <p:pic>
        <p:nvPicPr>
          <p:cNvPr id="339971" name="Picture 3"/>
          <p:cNvPicPr>
            <a:picLocks noChangeAspect="1" noChangeArrowheads="1"/>
          </p:cNvPicPr>
          <p:nvPr/>
        </p:nvPicPr>
        <p:blipFill>
          <a:blip r:embed="rId3" cstate="print"/>
          <a:srcRect/>
          <a:stretch>
            <a:fillRect/>
          </a:stretch>
        </p:blipFill>
        <p:spPr bwMode="auto">
          <a:xfrm>
            <a:off x="1979613" y="765175"/>
            <a:ext cx="5603875" cy="4978400"/>
          </a:xfrm>
          <a:prstGeom prst="rect">
            <a:avLst/>
          </a:prstGeom>
          <a:noFill/>
        </p:spPr>
      </p:pic>
      <p:sp>
        <p:nvSpPr>
          <p:cNvPr id="339972" name="Rectangle 4"/>
          <p:cNvSpPr>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r>
              <a:rPr lang="hu-HU" sz="2000"/>
              <a:t>B és helper T sejteknek ugyanazon molekuláris komplexben levő epitópokat kell felismerniük</a:t>
            </a:r>
          </a:p>
        </p:txBody>
      </p:sp>
      <p:sp>
        <p:nvSpPr>
          <p:cNvPr id="339973" name="Text Box 5"/>
          <p:cNvSpPr txBox="1">
            <a:spLocks noChangeArrowheads="1"/>
          </p:cNvSpPr>
          <p:nvPr/>
        </p:nvSpPr>
        <p:spPr bwMode="auto">
          <a:xfrm>
            <a:off x="755650" y="5876925"/>
            <a:ext cx="7920038" cy="519113"/>
          </a:xfrm>
          <a:prstGeom prst="rect">
            <a:avLst/>
          </a:prstGeom>
          <a:noFill/>
          <a:ln w="9525">
            <a:noFill/>
            <a:miter lim="800000"/>
            <a:headEnd/>
            <a:tailEnd/>
          </a:ln>
          <a:effectLst/>
        </p:spPr>
        <p:txBody>
          <a:bodyPr>
            <a:spAutoFit/>
          </a:bodyPr>
          <a:lstStyle/>
          <a:p>
            <a:pPr>
              <a:spcBef>
                <a:spcPct val="50000"/>
              </a:spcBef>
            </a:pPr>
            <a:endParaRPr lang="hu-HU"/>
          </a:p>
        </p:txBody>
      </p:sp>
      <p:sp>
        <p:nvSpPr>
          <p:cNvPr id="339974" name="Text Box 6"/>
          <p:cNvSpPr txBox="1">
            <a:spLocks noChangeArrowheads="1"/>
          </p:cNvSpPr>
          <p:nvPr/>
        </p:nvSpPr>
        <p:spPr bwMode="auto">
          <a:xfrm>
            <a:off x="0" y="5775325"/>
            <a:ext cx="9144000" cy="822325"/>
          </a:xfrm>
          <a:prstGeom prst="rect">
            <a:avLst/>
          </a:prstGeom>
          <a:noFill/>
          <a:ln w="9525">
            <a:noFill/>
            <a:miter lim="800000"/>
            <a:headEnd/>
            <a:tailEnd/>
          </a:ln>
          <a:effectLst/>
        </p:spPr>
        <p:txBody>
          <a:bodyPr>
            <a:spAutoFit/>
          </a:bodyPr>
          <a:lstStyle/>
          <a:p>
            <a:r>
              <a:rPr lang="de-DE" sz="2400"/>
              <a:t>Szintetikus peptid</a:t>
            </a:r>
            <a:r>
              <a:rPr lang="hu-HU" sz="2400"/>
              <a:t> vakcinák : </a:t>
            </a:r>
            <a:r>
              <a:rPr lang="de-DE" sz="2400"/>
              <a:t>Szintetikus T-és B- sejt epitópok képezik a vakcina alapját</a:t>
            </a:r>
            <a:endParaRPr lang="hu-H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6"/>
          <p:cNvSpPr>
            <a:spLocks noGrp="1"/>
          </p:cNvSpPr>
          <p:nvPr>
            <p:ph type="sldNum" sz="quarter" idx="12"/>
          </p:nvPr>
        </p:nvSpPr>
        <p:spPr/>
        <p:txBody>
          <a:bodyPr/>
          <a:lstStyle/>
          <a:p>
            <a:fld id="{16C56AE8-EE62-4833-A3DE-99E17058C9D9}" type="slidenum">
              <a:rPr lang="hu-HU"/>
              <a:pPr/>
              <a:t>26</a:t>
            </a:fld>
            <a:endParaRPr lang="hu-HU"/>
          </a:p>
        </p:txBody>
      </p:sp>
      <p:sp>
        <p:nvSpPr>
          <p:cNvPr id="394242" name="Rectangle 2"/>
          <p:cNvSpPr>
            <a:spLocks noGrp="1" noChangeArrowheads="1"/>
          </p:cNvSpPr>
          <p:nvPr>
            <p:ph type="title"/>
          </p:nvPr>
        </p:nvSpPr>
        <p:spPr>
          <a:xfrm>
            <a:off x="457200" y="274638"/>
            <a:ext cx="8229600" cy="487362"/>
          </a:xfrm>
        </p:spPr>
        <p:txBody>
          <a:bodyPr/>
          <a:lstStyle/>
          <a:p>
            <a:r>
              <a:rPr lang="hu-HU" sz="3200" b="1">
                <a:solidFill>
                  <a:srgbClr val="FFFF00"/>
                </a:solidFill>
                <a:latin typeface="Comic Sans MS" pitchFamily="66" charset="0"/>
              </a:rPr>
              <a:t>A vakcinák előállítása</a:t>
            </a:r>
          </a:p>
        </p:txBody>
      </p:sp>
      <p:sp>
        <p:nvSpPr>
          <p:cNvPr id="394243" name="Rectangle 3"/>
          <p:cNvSpPr>
            <a:spLocks noGrp="1" noChangeArrowheads="1"/>
          </p:cNvSpPr>
          <p:nvPr>
            <p:ph type="body" sz="half" idx="1"/>
          </p:nvPr>
        </p:nvSpPr>
        <p:spPr/>
        <p:txBody>
          <a:bodyPr/>
          <a:lstStyle/>
          <a:p>
            <a:pPr algn="ctr">
              <a:lnSpc>
                <a:spcPct val="90000"/>
              </a:lnSpc>
              <a:buFontTx/>
              <a:buNone/>
            </a:pPr>
            <a:r>
              <a:rPr lang="hu-HU" sz="2400" b="1" u="sng">
                <a:solidFill>
                  <a:srgbClr val="FFFF00"/>
                </a:solidFill>
                <a:latin typeface="Comic Sans MS" pitchFamily="66" charset="0"/>
              </a:rPr>
              <a:t>Hagyományos stratégia:</a:t>
            </a:r>
          </a:p>
          <a:p>
            <a:pPr>
              <a:lnSpc>
                <a:spcPct val="90000"/>
              </a:lnSpc>
              <a:buFontTx/>
              <a:buNone/>
            </a:pPr>
            <a:endParaRPr lang="hu-HU" sz="2400" u="sng">
              <a:solidFill>
                <a:srgbClr val="FFFF00"/>
              </a:solidFill>
              <a:latin typeface="Comic Sans MS" pitchFamily="66" charset="0"/>
            </a:endParaRPr>
          </a:p>
          <a:p>
            <a:pPr>
              <a:lnSpc>
                <a:spcPct val="90000"/>
              </a:lnSpc>
            </a:pPr>
            <a:r>
              <a:rPr lang="hu-HU" sz="2400">
                <a:solidFill>
                  <a:srgbClr val="FFFF00"/>
                </a:solidFill>
                <a:latin typeface="Comic Sans MS" pitchFamily="66" charset="0"/>
              </a:rPr>
              <a:t>Laboratóriumban szaporítják, majd egyenként izolálják azokat az antigén komponenseket, melyek a vakcina fejlesztés alapjául szolgálnak</a:t>
            </a:r>
          </a:p>
          <a:p>
            <a:pPr>
              <a:lnSpc>
                <a:spcPct val="90000"/>
              </a:lnSpc>
            </a:pPr>
            <a:r>
              <a:rPr lang="hu-HU" sz="2400">
                <a:solidFill>
                  <a:srgbClr val="FFFF00"/>
                </a:solidFill>
                <a:latin typeface="Comic Sans MS" pitchFamily="66" charset="0"/>
              </a:rPr>
              <a:t>Gyakran szükség van az antigén megklónozására</a:t>
            </a:r>
          </a:p>
          <a:p>
            <a:pPr>
              <a:lnSpc>
                <a:spcPct val="90000"/>
              </a:lnSpc>
              <a:buFontTx/>
              <a:buNone/>
            </a:pPr>
            <a:endParaRPr lang="hu-HU" sz="2400">
              <a:solidFill>
                <a:srgbClr val="FFFF00"/>
              </a:solidFill>
              <a:latin typeface="Comic Sans MS" pitchFamily="66" charset="0"/>
            </a:endParaRPr>
          </a:p>
        </p:txBody>
      </p:sp>
      <p:sp>
        <p:nvSpPr>
          <p:cNvPr id="394244" name="Rectangle 4"/>
          <p:cNvSpPr>
            <a:spLocks noGrp="1" noChangeArrowheads="1"/>
          </p:cNvSpPr>
          <p:nvPr>
            <p:ph type="body" sz="half" idx="2"/>
          </p:nvPr>
        </p:nvSpPr>
        <p:spPr>
          <a:xfrm>
            <a:off x="4648200" y="1196975"/>
            <a:ext cx="4038600" cy="4525963"/>
          </a:xfrm>
        </p:spPr>
        <p:txBody>
          <a:bodyPr/>
          <a:lstStyle/>
          <a:p>
            <a:pPr>
              <a:lnSpc>
                <a:spcPct val="90000"/>
              </a:lnSpc>
              <a:buFontTx/>
              <a:buNone/>
            </a:pPr>
            <a:r>
              <a:rPr lang="hu-HU" sz="2400" b="1" u="sng">
                <a:solidFill>
                  <a:srgbClr val="FFFF00"/>
                </a:solidFill>
                <a:latin typeface="Comic Sans MS" pitchFamily="66" charset="0"/>
              </a:rPr>
              <a:t>„Reverz vakcinológia”- </a:t>
            </a:r>
          </a:p>
          <a:p>
            <a:pPr>
              <a:lnSpc>
                <a:spcPct val="90000"/>
              </a:lnSpc>
              <a:buFontTx/>
              <a:buNone/>
            </a:pPr>
            <a:r>
              <a:rPr lang="hu-HU" sz="2400" b="1" u="sng">
                <a:solidFill>
                  <a:srgbClr val="FFFF00"/>
                </a:solidFill>
                <a:latin typeface="Comic Sans MS" pitchFamily="66" charset="0"/>
              </a:rPr>
              <a:t>in silico vakcinológia</a:t>
            </a:r>
          </a:p>
          <a:p>
            <a:pPr>
              <a:lnSpc>
                <a:spcPct val="90000"/>
              </a:lnSpc>
              <a:buFontTx/>
              <a:buNone/>
            </a:pPr>
            <a:endParaRPr lang="hu-HU" sz="2400" b="1" u="sng">
              <a:solidFill>
                <a:srgbClr val="FFFF00"/>
              </a:solidFill>
              <a:latin typeface="Comic Sans MS" pitchFamily="66" charset="0"/>
            </a:endParaRPr>
          </a:p>
          <a:p>
            <a:pPr>
              <a:lnSpc>
                <a:spcPct val="90000"/>
              </a:lnSpc>
            </a:pPr>
            <a:r>
              <a:rPr lang="hu-HU" sz="2400">
                <a:solidFill>
                  <a:srgbClr val="FFFF00"/>
                </a:solidFill>
                <a:latin typeface="Comic Sans MS" pitchFamily="66" charset="0"/>
              </a:rPr>
              <a:t>A patogén ismertté vált genomjából indul ki</a:t>
            </a:r>
          </a:p>
          <a:p>
            <a:pPr>
              <a:lnSpc>
                <a:spcPct val="90000"/>
              </a:lnSpc>
            </a:pPr>
            <a:r>
              <a:rPr lang="hu-HU" sz="2400">
                <a:solidFill>
                  <a:srgbClr val="FFFF00"/>
                </a:solidFill>
                <a:latin typeface="Comic Sans MS" pitchFamily="66" charset="0"/>
              </a:rPr>
              <a:t>A genomiális szekvencia bioinformatikai elemzése után kerül sor a kiválasztott szekvencia megklónozására és expresszáltatására</a:t>
            </a:r>
          </a:p>
          <a:p>
            <a:pPr>
              <a:lnSpc>
                <a:spcPct val="90000"/>
              </a:lnSpc>
            </a:pPr>
            <a:r>
              <a:rPr lang="hu-HU" sz="2400">
                <a:solidFill>
                  <a:srgbClr val="FFFF00"/>
                </a:solidFill>
                <a:latin typeface="Comic Sans MS" pitchFamily="66" charset="0"/>
              </a:rPr>
              <a:t>Immunogenitási tesztek követik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42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424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424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42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 számának helye 3"/>
          <p:cNvSpPr>
            <a:spLocks noGrp="1"/>
          </p:cNvSpPr>
          <p:nvPr>
            <p:ph type="sldNum" sz="quarter" idx="12"/>
          </p:nvPr>
        </p:nvSpPr>
        <p:spPr/>
        <p:txBody>
          <a:bodyPr/>
          <a:lstStyle/>
          <a:p>
            <a:fld id="{66B04287-D8AE-4577-AAA6-315838B5A4D8}" type="slidenum">
              <a:rPr lang="hu-HU"/>
              <a:pPr/>
              <a:t>27</a:t>
            </a:fld>
            <a:endParaRPr lang="hu-HU"/>
          </a:p>
        </p:txBody>
      </p:sp>
      <p:pic>
        <p:nvPicPr>
          <p:cNvPr id="357378" name="Picture 2" descr="CH14F26"/>
          <p:cNvPicPr>
            <a:picLocks noChangeAspect="1" noChangeArrowheads="1"/>
          </p:cNvPicPr>
          <p:nvPr/>
        </p:nvPicPr>
        <p:blipFill>
          <a:blip r:embed="rId3" cstate="print"/>
          <a:srcRect b="22128"/>
          <a:stretch>
            <a:fillRect/>
          </a:stretch>
        </p:blipFill>
        <p:spPr bwMode="auto">
          <a:xfrm>
            <a:off x="381000" y="228600"/>
            <a:ext cx="2220913" cy="5715000"/>
          </a:xfrm>
          <a:prstGeom prst="rect">
            <a:avLst/>
          </a:prstGeom>
          <a:noFill/>
        </p:spPr>
      </p:pic>
      <p:sp>
        <p:nvSpPr>
          <p:cNvPr id="357379" name="Rectangle 3"/>
          <p:cNvSpPr>
            <a:spLocks noChangeArrowheads="1"/>
          </p:cNvSpPr>
          <p:nvPr/>
        </p:nvSpPr>
        <p:spPr bwMode="auto">
          <a:xfrm>
            <a:off x="0" y="-708025"/>
            <a:ext cx="9144000" cy="1187450"/>
          </a:xfrm>
          <a:prstGeom prst="rect">
            <a:avLst/>
          </a:prstGeom>
          <a:noFill/>
          <a:ln w="9525">
            <a:noFill/>
            <a:miter lim="800000"/>
            <a:headEnd/>
            <a:tailEnd/>
          </a:ln>
          <a:effectLst/>
        </p:spPr>
        <p:txBody>
          <a:bodyPr/>
          <a:lstStyle/>
          <a:p>
            <a:r>
              <a:rPr lang="hu-HU" sz="2400">
                <a:latin typeface="Times New Roman" pitchFamily="18" charset="0"/>
              </a:rPr>
              <a:t/>
            </a:r>
            <a:br>
              <a:rPr lang="hu-HU" sz="2400">
                <a:latin typeface="Times New Roman" pitchFamily="18" charset="0"/>
              </a:rPr>
            </a:br>
            <a:r>
              <a:rPr lang="hu-HU" sz="2400">
                <a:latin typeface="Times New Roman" pitchFamily="18" charset="0"/>
              </a:rPr>
              <a:t/>
            </a:r>
            <a:br>
              <a:rPr lang="hu-HU" sz="2400">
                <a:latin typeface="Times New Roman" pitchFamily="18" charset="0"/>
              </a:rPr>
            </a:br>
            <a:endParaRPr lang="hu-HU" sz="2400">
              <a:latin typeface="Times New Roman" pitchFamily="18" charset="0"/>
            </a:endParaRPr>
          </a:p>
        </p:txBody>
      </p:sp>
      <p:pic>
        <p:nvPicPr>
          <p:cNvPr id="357380" name="Picture 4" descr="CH14F26"/>
          <p:cNvPicPr>
            <a:picLocks noChangeAspect="1" noChangeArrowheads="1"/>
          </p:cNvPicPr>
          <p:nvPr/>
        </p:nvPicPr>
        <p:blipFill>
          <a:blip r:embed="rId3" cstate="print"/>
          <a:srcRect t="74756" b="-714"/>
          <a:stretch>
            <a:fillRect/>
          </a:stretch>
        </p:blipFill>
        <p:spPr bwMode="auto">
          <a:xfrm>
            <a:off x="3200400" y="4648200"/>
            <a:ext cx="2220913" cy="1905000"/>
          </a:xfrm>
          <a:prstGeom prst="rect">
            <a:avLst/>
          </a:prstGeom>
          <a:noFill/>
        </p:spPr>
      </p:pic>
      <p:sp>
        <p:nvSpPr>
          <p:cNvPr id="357381" name="Text Box 5"/>
          <p:cNvSpPr txBox="1">
            <a:spLocks noChangeArrowheads="1"/>
          </p:cNvSpPr>
          <p:nvPr/>
        </p:nvSpPr>
        <p:spPr bwMode="auto">
          <a:xfrm>
            <a:off x="2916238" y="333375"/>
            <a:ext cx="6227762" cy="457200"/>
          </a:xfrm>
          <a:prstGeom prst="rect">
            <a:avLst/>
          </a:prstGeom>
          <a:noFill/>
          <a:ln w="9525">
            <a:noFill/>
            <a:miter lim="800000"/>
            <a:headEnd/>
            <a:tailEnd/>
          </a:ln>
          <a:effectLst/>
        </p:spPr>
        <p:txBody>
          <a:bodyPr>
            <a:spAutoFit/>
          </a:bodyPr>
          <a:lstStyle/>
          <a:p>
            <a:pPr>
              <a:spcBef>
                <a:spcPct val="50000"/>
              </a:spcBef>
            </a:pPr>
            <a:r>
              <a:rPr lang="hu-HU" sz="2400"/>
              <a:t>1. lépés: T sejt epitópok meghatározása:</a:t>
            </a:r>
          </a:p>
        </p:txBody>
      </p:sp>
      <p:sp>
        <p:nvSpPr>
          <p:cNvPr id="357382" name="Text Box 6"/>
          <p:cNvSpPr txBox="1">
            <a:spLocks noChangeArrowheads="1"/>
          </p:cNvSpPr>
          <p:nvPr/>
        </p:nvSpPr>
        <p:spPr bwMode="auto">
          <a:xfrm>
            <a:off x="2843213" y="1196975"/>
            <a:ext cx="6049962" cy="854075"/>
          </a:xfrm>
          <a:prstGeom prst="rect">
            <a:avLst/>
          </a:prstGeom>
          <a:noFill/>
          <a:ln w="9525">
            <a:noFill/>
            <a:miter lim="800000"/>
            <a:headEnd/>
            <a:tailEnd/>
          </a:ln>
          <a:effectLst/>
        </p:spPr>
        <p:txBody>
          <a:bodyPr>
            <a:spAutoFit/>
          </a:bodyPr>
          <a:lstStyle/>
          <a:p>
            <a:pPr>
              <a:spcBef>
                <a:spcPct val="50000"/>
              </a:spcBef>
            </a:pPr>
            <a:r>
              <a:rPr lang="hu-HU" sz="2000"/>
              <a:t>Pl. HLA-B53 véd a malária ellen: </a:t>
            </a:r>
          </a:p>
          <a:p>
            <a:pPr>
              <a:spcBef>
                <a:spcPct val="50000"/>
              </a:spcBef>
            </a:pPr>
            <a:r>
              <a:rPr lang="hu-HU" sz="2000"/>
              <a:t>a bemutatott peptidben 2. helyen prolin</a:t>
            </a:r>
          </a:p>
        </p:txBody>
      </p:sp>
      <p:sp>
        <p:nvSpPr>
          <p:cNvPr id="357383" name="Text Box 7"/>
          <p:cNvSpPr txBox="1">
            <a:spLocks noChangeArrowheads="1"/>
          </p:cNvSpPr>
          <p:nvPr/>
        </p:nvSpPr>
        <p:spPr bwMode="auto">
          <a:xfrm>
            <a:off x="5580063" y="4724400"/>
            <a:ext cx="3505200" cy="701675"/>
          </a:xfrm>
          <a:prstGeom prst="rect">
            <a:avLst/>
          </a:prstGeom>
          <a:noFill/>
          <a:ln w="9525">
            <a:noFill/>
            <a:miter lim="800000"/>
            <a:headEnd/>
            <a:tailEnd/>
          </a:ln>
          <a:effectLst/>
        </p:spPr>
        <p:txBody>
          <a:bodyPr>
            <a:spAutoFit/>
          </a:bodyPr>
          <a:lstStyle/>
          <a:p>
            <a:pPr>
              <a:spcBef>
                <a:spcPct val="50000"/>
              </a:spcBef>
            </a:pPr>
            <a:r>
              <a:rPr lang="hu-HU" sz="2000"/>
              <a:t>Stimulálja-e a T sejteket? Ha igen: T-sejt proliferáció</a:t>
            </a:r>
          </a:p>
        </p:txBody>
      </p:sp>
      <p:sp>
        <p:nvSpPr>
          <p:cNvPr id="357384" name="Text Box 8"/>
          <p:cNvSpPr txBox="1">
            <a:spLocks noChangeArrowheads="1"/>
          </p:cNvSpPr>
          <p:nvPr/>
        </p:nvSpPr>
        <p:spPr bwMode="auto">
          <a:xfrm>
            <a:off x="5580063" y="6096000"/>
            <a:ext cx="3505200" cy="396875"/>
          </a:xfrm>
          <a:prstGeom prst="rect">
            <a:avLst/>
          </a:prstGeom>
          <a:noFill/>
          <a:ln w="9525">
            <a:noFill/>
            <a:miter lim="800000"/>
            <a:headEnd/>
            <a:tailEnd/>
          </a:ln>
          <a:effectLst/>
        </p:spPr>
        <p:txBody>
          <a:bodyPr>
            <a:spAutoFit/>
          </a:bodyPr>
          <a:lstStyle/>
          <a:p>
            <a:pPr>
              <a:spcBef>
                <a:spcPct val="50000"/>
              </a:spcBef>
            </a:pPr>
            <a:r>
              <a:rPr lang="hu-HU" sz="2000"/>
              <a:t>Peptid -&gt; terápia </a:t>
            </a:r>
          </a:p>
        </p:txBody>
      </p:sp>
      <p:sp>
        <p:nvSpPr>
          <p:cNvPr id="357386" name="Rectangle 10"/>
          <p:cNvSpPr>
            <a:spLocks noChangeArrowheads="1"/>
          </p:cNvSpPr>
          <p:nvPr/>
        </p:nvSpPr>
        <p:spPr bwMode="auto">
          <a:xfrm>
            <a:off x="2700338" y="2565400"/>
            <a:ext cx="6156325" cy="1706563"/>
          </a:xfrm>
          <a:prstGeom prst="rect">
            <a:avLst/>
          </a:prstGeom>
          <a:noFill/>
          <a:ln w="9525">
            <a:noFill/>
            <a:miter lim="800000"/>
            <a:headEnd/>
            <a:tailEnd/>
          </a:ln>
          <a:effectLst/>
        </p:spPr>
        <p:txBody>
          <a:bodyPr>
            <a:spAutoFit/>
          </a:bodyPr>
          <a:lstStyle/>
          <a:p>
            <a:pPr>
              <a:spcBef>
                <a:spcPct val="50000"/>
              </a:spcBef>
            </a:pPr>
            <a:r>
              <a:rPr lang="hu-HU" sz="2000"/>
              <a:t>maláriára jellemző, a 2. helyen prolin tartalmú peptid azonosítás </a:t>
            </a:r>
          </a:p>
          <a:p>
            <a:pPr>
              <a:spcBef>
                <a:spcPct val="50000"/>
              </a:spcBef>
            </a:pPr>
            <a:r>
              <a:rPr lang="hu-HU" sz="2400"/>
              <a:t>2. lépés: szintetizálás</a:t>
            </a:r>
          </a:p>
          <a:p>
            <a:pPr>
              <a:spcBef>
                <a:spcPct val="50000"/>
              </a:spcBef>
            </a:pPr>
            <a:r>
              <a:rPr lang="hu-HU" sz="2000"/>
              <a:t>Tesztelés: köt-e a HLA-B53-hoz.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7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3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73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7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3" grpId="0"/>
      <p:bldP spid="357384" grpId="0"/>
      <p:bldP spid="3573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a számának helye 3"/>
          <p:cNvSpPr>
            <a:spLocks noGrp="1"/>
          </p:cNvSpPr>
          <p:nvPr>
            <p:ph type="sldNum" sz="quarter" idx="12"/>
          </p:nvPr>
        </p:nvSpPr>
        <p:spPr/>
        <p:txBody>
          <a:bodyPr/>
          <a:lstStyle/>
          <a:p>
            <a:fld id="{909D2AF9-CE57-4726-B4E1-38A170990284}" type="slidenum">
              <a:rPr lang="hu-HU"/>
              <a:pPr/>
              <a:t>28</a:t>
            </a:fld>
            <a:endParaRPr lang="hu-HU"/>
          </a:p>
        </p:txBody>
      </p:sp>
      <p:pic>
        <p:nvPicPr>
          <p:cNvPr id="362498" name="Picture 2"/>
          <p:cNvPicPr>
            <a:picLocks noChangeAspect="1" noChangeArrowheads="1"/>
          </p:cNvPicPr>
          <p:nvPr/>
        </p:nvPicPr>
        <p:blipFill>
          <a:blip r:embed="rId3" cstate="print"/>
          <a:srcRect r="52361"/>
          <a:stretch>
            <a:fillRect/>
          </a:stretch>
        </p:blipFill>
        <p:spPr bwMode="auto">
          <a:xfrm>
            <a:off x="1763713" y="893763"/>
            <a:ext cx="5124450" cy="5964237"/>
          </a:xfrm>
          <a:prstGeom prst="rect">
            <a:avLst/>
          </a:prstGeom>
          <a:noFill/>
          <a:ln w="9525">
            <a:noFill/>
            <a:miter lim="800000"/>
            <a:headEnd/>
            <a:tailEnd/>
          </a:ln>
          <a:effectLst/>
        </p:spPr>
      </p:pic>
      <p:pic>
        <p:nvPicPr>
          <p:cNvPr id="362499" name="Picture 3"/>
          <p:cNvPicPr>
            <a:picLocks noChangeAspect="1" noChangeArrowheads="1"/>
          </p:cNvPicPr>
          <p:nvPr/>
        </p:nvPicPr>
        <p:blipFill>
          <a:blip r:embed="rId3" cstate="print"/>
          <a:srcRect r="52361" b="50253"/>
          <a:stretch>
            <a:fillRect/>
          </a:stretch>
        </p:blipFill>
        <p:spPr bwMode="auto">
          <a:xfrm>
            <a:off x="1763713" y="893763"/>
            <a:ext cx="5124450" cy="2967037"/>
          </a:xfrm>
          <a:prstGeom prst="rect">
            <a:avLst/>
          </a:prstGeom>
          <a:noFill/>
          <a:ln w="9525">
            <a:noFill/>
            <a:miter lim="800000"/>
            <a:headEnd/>
            <a:tailEnd/>
          </a:ln>
          <a:effectLst/>
        </p:spPr>
      </p:pic>
      <p:pic>
        <p:nvPicPr>
          <p:cNvPr id="362500" name="Picture 4"/>
          <p:cNvPicPr>
            <a:picLocks noChangeAspect="1" noChangeArrowheads="1"/>
          </p:cNvPicPr>
          <p:nvPr/>
        </p:nvPicPr>
        <p:blipFill>
          <a:blip r:embed="rId3" cstate="print"/>
          <a:srcRect r="75900"/>
          <a:stretch>
            <a:fillRect/>
          </a:stretch>
        </p:blipFill>
        <p:spPr bwMode="auto">
          <a:xfrm>
            <a:off x="1763713" y="893763"/>
            <a:ext cx="2592387" cy="5964237"/>
          </a:xfrm>
          <a:prstGeom prst="rect">
            <a:avLst/>
          </a:prstGeom>
          <a:noFill/>
          <a:ln w="9525">
            <a:noFill/>
            <a:miter lim="800000"/>
            <a:headEnd/>
            <a:tailEnd/>
          </a:ln>
          <a:effectLst/>
        </p:spPr>
      </p:pic>
      <p:sp>
        <p:nvSpPr>
          <p:cNvPr id="362501" name="Text Box 5"/>
          <p:cNvSpPr txBox="1">
            <a:spLocks noChangeArrowheads="1"/>
          </p:cNvSpPr>
          <p:nvPr/>
        </p:nvSpPr>
        <p:spPr bwMode="auto">
          <a:xfrm>
            <a:off x="468313" y="0"/>
            <a:ext cx="8458200" cy="701675"/>
          </a:xfrm>
          <a:prstGeom prst="rect">
            <a:avLst/>
          </a:prstGeom>
          <a:noFill/>
          <a:ln w="9525">
            <a:noFill/>
            <a:miter lim="800000"/>
            <a:headEnd/>
            <a:tailEnd/>
          </a:ln>
          <a:effectLst/>
        </p:spPr>
        <p:txBody>
          <a:bodyPr>
            <a:spAutoFit/>
          </a:bodyPr>
          <a:lstStyle/>
          <a:p>
            <a:pPr algn="ctr">
              <a:spcBef>
                <a:spcPct val="50000"/>
              </a:spcBef>
            </a:pPr>
            <a:r>
              <a:rPr lang="hu-HU" sz="2000"/>
              <a:t>A vakcina hatékonyságának fokozása az aminósav szekvencia módosításával</a:t>
            </a:r>
          </a:p>
        </p:txBody>
      </p:sp>
      <p:sp>
        <p:nvSpPr>
          <p:cNvPr id="362502" name="Text Box 6"/>
          <p:cNvSpPr txBox="1">
            <a:spLocks noChangeArrowheads="1"/>
          </p:cNvSpPr>
          <p:nvPr/>
        </p:nvSpPr>
        <p:spPr bwMode="auto">
          <a:xfrm>
            <a:off x="3924300" y="3213100"/>
            <a:ext cx="3240088" cy="581025"/>
          </a:xfrm>
          <a:prstGeom prst="rect">
            <a:avLst/>
          </a:prstGeom>
          <a:solidFill>
            <a:schemeClr val="bg1"/>
          </a:solidFill>
          <a:ln w="9525">
            <a:noFill/>
            <a:miter lim="800000"/>
            <a:headEnd/>
            <a:tailEnd/>
          </a:ln>
          <a:effectLst/>
        </p:spPr>
        <p:txBody>
          <a:bodyPr>
            <a:spAutoFit/>
          </a:bodyPr>
          <a:lstStyle/>
          <a:p>
            <a:pPr algn="ctr">
              <a:spcBef>
                <a:spcPct val="50000"/>
              </a:spcBef>
            </a:pPr>
            <a:r>
              <a:rPr lang="hu-HU" sz="1600">
                <a:solidFill>
                  <a:schemeClr val="tx1"/>
                </a:solidFill>
              </a:rPr>
              <a:t>peptid-MHC komplex kötődés affinitásának növelése</a:t>
            </a:r>
          </a:p>
        </p:txBody>
      </p:sp>
      <p:sp>
        <p:nvSpPr>
          <p:cNvPr id="362503" name="Text Box 7"/>
          <p:cNvSpPr txBox="1">
            <a:spLocks noChangeArrowheads="1"/>
          </p:cNvSpPr>
          <p:nvPr/>
        </p:nvSpPr>
        <p:spPr bwMode="auto">
          <a:xfrm>
            <a:off x="5292725" y="1412875"/>
            <a:ext cx="863600" cy="366713"/>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rPr>
              <a:t>TCR</a:t>
            </a:r>
          </a:p>
        </p:txBody>
      </p:sp>
      <p:sp>
        <p:nvSpPr>
          <p:cNvPr id="362504" name="Text Box 8"/>
          <p:cNvSpPr txBox="1">
            <a:spLocks noChangeArrowheads="1"/>
          </p:cNvSpPr>
          <p:nvPr/>
        </p:nvSpPr>
        <p:spPr bwMode="auto">
          <a:xfrm>
            <a:off x="5435600" y="2781300"/>
            <a:ext cx="792163" cy="366713"/>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rPr>
              <a:t>MHC</a:t>
            </a:r>
          </a:p>
        </p:txBody>
      </p:sp>
      <p:sp>
        <p:nvSpPr>
          <p:cNvPr id="362505" name="Text Box 9"/>
          <p:cNvSpPr txBox="1">
            <a:spLocks noChangeArrowheads="1"/>
          </p:cNvSpPr>
          <p:nvPr/>
        </p:nvSpPr>
        <p:spPr bwMode="auto">
          <a:xfrm>
            <a:off x="250825" y="2420938"/>
            <a:ext cx="1368425" cy="701675"/>
          </a:xfrm>
          <a:prstGeom prst="rect">
            <a:avLst/>
          </a:prstGeom>
          <a:noFill/>
          <a:ln w="9525">
            <a:noFill/>
            <a:miter lim="800000"/>
            <a:headEnd/>
            <a:tailEnd/>
          </a:ln>
          <a:effectLst/>
        </p:spPr>
        <p:txBody>
          <a:bodyPr>
            <a:spAutoFit/>
          </a:bodyPr>
          <a:lstStyle/>
          <a:p>
            <a:pPr>
              <a:spcBef>
                <a:spcPct val="50000"/>
              </a:spcBef>
            </a:pPr>
            <a:r>
              <a:rPr lang="hu-HU" sz="2000"/>
              <a:t>Nem HLA-B53</a:t>
            </a:r>
          </a:p>
        </p:txBody>
      </p:sp>
      <p:sp>
        <p:nvSpPr>
          <p:cNvPr id="362507" name="Line 11"/>
          <p:cNvSpPr>
            <a:spLocks noChangeShapeType="1"/>
          </p:cNvSpPr>
          <p:nvPr/>
        </p:nvSpPr>
        <p:spPr bwMode="auto">
          <a:xfrm>
            <a:off x="4500563" y="2708275"/>
            <a:ext cx="503237" cy="0"/>
          </a:xfrm>
          <a:prstGeom prst="line">
            <a:avLst/>
          </a:prstGeom>
          <a:noFill/>
          <a:ln w="57150">
            <a:solidFill>
              <a:srgbClr val="FF0000"/>
            </a:solidFill>
            <a:round/>
            <a:headEnd/>
            <a:tailEnd type="triangle" w="med" len="med"/>
          </a:ln>
          <a:effectLst/>
        </p:spPr>
        <p:txBody>
          <a:bodyPr/>
          <a:lstStyle/>
          <a:p>
            <a:endParaRPr lang="hu-HU"/>
          </a:p>
        </p:txBody>
      </p:sp>
      <p:sp>
        <p:nvSpPr>
          <p:cNvPr id="362508" name="Line 12"/>
          <p:cNvSpPr>
            <a:spLocks noChangeShapeType="1"/>
          </p:cNvSpPr>
          <p:nvPr/>
        </p:nvSpPr>
        <p:spPr bwMode="auto">
          <a:xfrm flipH="1">
            <a:off x="6443663" y="2708275"/>
            <a:ext cx="576262" cy="0"/>
          </a:xfrm>
          <a:prstGeom prst="line">
            <a:avLst/>
          </a:prstGeom>
          <a:noFill/>
          <a:ln w="57150">
            <a:solidFill>
              <a:srgbClr val="FF0000"/>
            </a:solidFill>
            <a:round/>
            <a:headEnd/>
            <a:tailEnd type="triangle" w="med" len="med"/>
          </a:ln>
          <a:effec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25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2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a számának helye 3"/>
          <p:cNvSpPr>
            <a:spLocks noGrp="1"/>
          </p:cNvSpPr>
          <p:nvPr>
            <p:ph type="sldNum" sz="quarter" idx="12"/>
          </p:nvPr>
        </p:nvSpPr>
        <p:spPr/>
        <p:txBody>
          <a:bodyPr/>
          <a:lstStyle/>
          <a:p>
            <a:fld id="{5C9C5167-A3F8-4B46-A4FD-895E178EE3AE}" type="slidenum">
              <a:rPr lang="hu-HU"/>
              <a:pPr/>
              <a:t>29</a:t>
            </a:fld>
            <a:endParaRPr lang="hu-HU"/>
          </a:p>
        </p:txBody>
      </p:sp>
      <p:pic>
        <p:nvPicPr>
          <p:cNvPr id="363530" name="Picture 10"/>
          <p:cNvPicPr>
            <a:picLocks noChangeAspect="1" noChangeArrowheads="1"/>
          </p:cNvPicPr>
          <p:nvPr/>
        </p:nvPicPr>
        <p:blipFill>
          <a:blip r:embed="rId3" cstate="print"/>
          <a:srcRect l="47639" r="264"/>
          <a:stretch>
            <a:fillRect/>
          </a:stretch>
        </p:blipFill>
        <p:spPr bwMode="auto">
          <a:xfrm>
            <a:off x="1403350" y="620713"/>
            <a:ext cx="6265863" cy="6669087"/>
          </a:xfrm>
          <a:prstGeom prst="rect">
            <a:avLst/>
          </a:prstGeom>
          <a:noFill/>
          <a:ln w="9525">
            <a:noFill/>
            <a:miter lim="800000"/>
            <a:headEnd/>
            <a:tailEnd/>
          </a:ln>
          <a:effectLst/>
        </p:spPr>
      </p:pic>
      <p:pic>
        <p:nvPicPr>
          <p:cNvPr id="363522" name="Picture 2"/>
          <p:cNvPicPr>
            <a:picLocks noChangeAspect="1" noChangeArrowheads="1"/>
          </p:cNvPicPr>
          <p:nvPr/>
        </p:nvPicPr>
        <p:blipFill>
          <a:blip r:embed="rId3" cstate="print"/>
          <a:srcRect l="47639" r="24220"/>
          <a:stretch>
            <a:fillRect/>
          </a:stretch>
        </p:blipFill>
        <p:spPr bwMode="auto">
          <a:xfrm>
            <a:off x="1403350" y="620713"/>
            <a:ext cx="3384550" cy="6669087"/>
          </a:xfrm>
          <a:prstGeom prst="rect">
            <a:avLst/>
          </a:prstGeom>
          <a:noFill/>
          <a:ln w="9525">
            <a:noFill/>
            <a:miter lim="800000"/>
            <a:headEnd/>
            <a:tailEnd/>
          </a:ln>
          <a:effectLst/>
        </p:spPr>
      </p:pic>
      <p:pic>
        <p:nvPicPr>
          <p:cNvPr id="363523" name="Picture 3"/>
          <p:cNvPicPr>
            <a:picLocks noChangeAspect="1" noChangeArrowheads="1"/>
          </p:cNvPicPr>
          <p:nvPr/>
        </p:nvPicPr>
        <p:blipFill>
          <a:blip r:embed="rId3" cstate="print"/>
          <a:srcRect l="47639" r="23627" b="50322"/>
          <a:stretch>
            <a:fillRect/>
          </a:stretch>
        </p:blipFill>
        <p:spPr bwMode="auto">
          <a:xfrm>
            <a:off x="1403350" y="620713"/>
            <a:ext cx="3455988" cy="3313112"/>
          </a:xfrm>
          <a:prstGeom prst="rect">
            <a:avLst/>
          </a:prstGeom>
          <a:noFill/>
          <a:ln w="9525">
            <a:noFill/>
            <a:miter lim="800000"/>
            <a:headEnd/>
            <a:tailEnd/>
          </a:ln>
          <a:effectLst/>
        </p:spPr>
      </p:pic>
      <p:sp>
        <p:nvSpPr>
          <p:cNvPr id="363524" name="Text Box 4"/>
          <p:cNvSpPr txBox="1">
            <a:spLocks noChangeArrowheads="1"/>
          </p:cNvSpPr>
          <p:nvPr/>
        </p:nvSpPr>
        <p:spPr bwMode="auto">
          <a:xfrm>
            <a:off x="611188" y="3898900"/>
            <a:ext cx="2160587" cy="825500"/>
          </a:xfrm>
          <a:prstGeom prst="rect">
            <a:avLst/>
          </a:prstGeom>
          <a:solidFill>
            <a:schemeClr val="bg1"/>
          </a:solidFill>
          <a:ln w="9525">
            <a:noFill/>
            <a:miter lim="800000"/>
            <a:headEnd/>
            <a:tailEnd/>
          </a:ln>
          <a:effectLst/>
        </p:spPr>
        <p:txBody>
          <a:bodyPr>
            <a:spAutoFit/>
          </a:bodyPr>
          <a:lstStyle/>
          <a:p>
            <a:pPr>
              <a:spcBef>
                <a:spcPct val="50000"/>
              </a:spcBef>
            </a:pPr>
            <a:r>
              <a:rPr lang="hu-HU" sz="1600">
                <a:solidFill>
                  <a:schemeClr val="tx1"/>
                </a:solidFill>
              </a:rPr>
              <a:t>kis és nagy affinitású T sejtek aktiválása</a:t>
            </a:r>
          </a:p>
        </p:txBody>
      </p:sp>
      <p:sp>
        <p:nvSpPr>
          <p:cNvPr id="363525" name="Text Box 5"/>
          <p:cNvSpPr txBox="1">
            <a:spLocks noChangeArrowheads="1"/>
          </p:cNvSpPr>
          <p:nvPr/>
        </p:nvSpPr>
        <p:spPr bwMode="auto">
          <a:xfrm>
            <a:off x="468313" y="115888"/>
            <a:ext cx="8458200" cy="396875"/>
          </a:xfrm>
          <a:prstGeom prst="rect">
            <a:avLst/>
          </a:prstGeom>
          <a:noFill/>
          <a:ln w="9525">
            <a:noFill/>
            <a:miter lim="800000"/>
            <a:headEnd/>
            <a:tailEnd/>
          </a:ln>
          <a:effectLst/>
        </p:spPr>
        <p:txBody>
          <a:bodyPr>
            <a:spAutoFit/>
          </a:bodyPr>
          <a:lstStyle/>
          <a:p>
            <a:pPr algn="ctr">
              <a:spcBef>
                <a:spcPct val="50000"/>
              </a:spcBef>
            </a:pPr>
            <a:r>
              <a:rPr lang="hu-HU" sz="2000"/>
              <a:t>A vakcina hatékonyságának fokozása a szekvencia módosításával</a:t>
            </a:r>
          </a:p>
        </p:txBody>
      </p:sp>
      <p:sp>
        <p:nvSpPr>
          <p:cNvPr id="363526" name="Text Box 6"/>
          <p:cNvSpPr txBox="1">
            <a:spLocks noChangeArrowheads="1"/>
          </p:cNvSpPr>
          <p:nvPr/>
        </p:nvSpPr>
        <p:spPr bwMode="auto">
          <a:xfrm>
            <a:off x="2771775" y="3933825"/>
            <a:ext cx="2808288" cy="885825"/>
          </a:xfrm>
          <a:prstGeom prst="rect">
            <a:avLst/>
          </a:prstGeom>
          <a:solidFill>
            <a:schemeClr val="bg1"/>
          </a:solidFill>
          <a:ln w="9525">
            <a:noFill/>
            <a:miter lim="800000"/>
            <a:headEnd/>
            <a:tailEnd/>
          </a:ln>
          <a:effectLst/>
        </p:spPr>
        <p:txBody>
          <a:bodyPr>
            <a:spAutoFit/>
          </a:bodyPr>
          <a:lstStyle/>
          <a:p>
            <a:r>
              <a:rPr lang="hu-HU" sz="1800">
                <a:solidFill>
                  <a:schemeClr val="tx1"/>
                </a:solidFill>
              </a:rPr>
              <a:t>repertoár torzulás (</a:t>
            </a:r>
            <a:r>
              <a:rPr lang="hu-HU" sz="1600">
                <a:solidFill>
                  <a:schemeClr val="tx1"/>
                </a:solidFill>
              </a:rPr>
              <a:t>tumor epitópot felimerő T sejtek számának növelése)</a:t>
            </a:r>
          </a:p>
        </p:txBody>
      </p:sp>
      <p:sp>
        <p:nvSpPr>
          <p:cNvPr id="363527" name="Text Box 7"/>
          <p:cNvSpPr txBox="1">
            <a:spLocks noChangeArrowheads="1"/>
          </p:cNvSpPr>
          <p:nvPr/>
        </p:nvSpPr>
        <p:spPr bwMode="auto">
          <a:xfrm>
            <a:off x="323850" y="5661025"/>
            <a:ext cx="8820150" cy="396875"/>
          </a:xfrm>
          <a:prstGeom prst="rect">
            <a:avLst/>
          </a:prstGeom>
          <a:noFill/>
          <a:ln w="9525">
            <a:noFill/>
            <a:miter lim="800000"/>
            <a:headEnd/>
            <a:tailEnd/>
          </a:ln>
          <a:effectLst/>
        </p:spPr>
        <p:txBody>
          <a:bodyPr>
            <a:spAutoFit/>
          </a:bodyPr>
          <a:lstStyle/>
          <a:p>
            <a:r>
              <a:rPr lang="hu-HU" sz="2000"/>
              <a:t>	</a:t>
            </a:r>
          </a:p>
        </p:txBody>
      </p:sp>
      <p:sp>
        <p:nvSpPr>
          <p:cNvPr id="363528" name="Text Box 8"/>
          <p:cNvSpPr txBox="1">
            <a:spLocks noChangeArrowheads="1"/>
          </p:cNvSpPr>
          <p:nvPr/>
        </p:nvSpPr>
        <p:spPr bwMode="auto">
          <a:xfrm>
            <a:off x="6084888" y="3860800"/>
            <a:ext cx="3059112" cy="1069975"/>
          </a:xfrm>
          <a:prstGeom prst="rect">
            <a:avLst/>
          </a:prstGeom>
          <a:solidFill>
            <a:schemeClr val="bg1"/>
          </a:solidFill>
          <a:ln w="9525">
            <a:noFill/>
            <a:miter lim="800000"/>
            <a:headEnd/>
            <a:tailEnd/>
          </a:ln>
          <a:effectLst/>
        </p:spPr>
        <p:txBody>
          <a:bodyPr>
            <a:spAutoFit/>
          </a:bodyPr>
          <a:lstStyle/>
          <a:p>
            <a:pPr>
              <a:spcBef>
                <a:spcPct val="50000"/>
              </a:spcBef>
            </a:pPr>
            <a:r>
              <a:rPr lang="hu-HU" sz="1600">
                <a:solidFill>
                  <a:schemeClr val="tx1"/>
                </a:solidFill>
              </a:rPr>
              <a:t>TCR keresztreaktivitás növelése: peptid kiméra – különböző vírus törzsek felismerése</a:t>
            </a:r>
          </a:p>
        </p:txBody>
      </p:sp>
      <p:sp>
        <p:nvSpPr>
          <p:cNvPr id="363529" name="Text Box 9"/>
          <p:cNvSpPr txBox="1">
            <a:spLocks noChangeArrowheads="1"/>
          </p:cNvSpPr>
          <p:nvPr/>
        </p:nvSpPr>
        <p:spPr bwMode="auto">
          <a:xfrm>
            <a:off x="1476375" y="715963"/>
            <a:ext cx="6119813" cy="336550"/>
          </a:xfrm>
          <a:prstGeom prst="rect">
            <a:avLst/>
          </a:prstGeom>
          <a:solidFill>
            <a:schemeClr val="bg1"/>
          </a:solidFill>
          <a:ln w="9525">
            <a:noFill/>
            <a:miter lim="800000"/>
            <a:headEnd/>
            <a:tailEnd/>
          </a:ln>
          <a:effectLst/>
        </p:spPr>
        <p:txBody>
          <a:bodyPr>
            <a:spAutoFit/>
          </a:bodyPr>
          <a:lstStyle/>
          <a:p>
            <a:pPr algn="ctr">
              <a:spcBef>
                <a:spcPct val="50000"/>
              </a:spcBef>
            </a:pPr>
            <a:r>
              <a:rPr lang="hu-HU" sz="1600">
                <a:solidFill>
                  <a:schemeClr val="tx1"/>
                </a:solidFill>
              </a:rPr>
              <a:t>peptid-MHC komplex TCR-hez kötődés affinitásának növelése</a:t>
            </a:r>
          </a:p>
        </p:txBody>
      </p:sp>
      <p:sp>
        <p:nvSpPr>
          <p:cNvPr id="363531" name="Text Box 11"/>
          <p:cNvSpPr txBox="1">
            <a:spLocks noChangeArrowheads="1"/>
          </p:cNvSpPr>
          <p:nvPr/>
        </p:nvSpPr>
        <p:spPr bwMode="auto">
          <a:xfrm>
            <a:off x="2627313" y="1196975"/>
            <a:ext cx="863600" cy="366713"/>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rPr>
              <a:t>TCR</a:t>
            </a:r>
          </a:p>
        </p:txBody>
      </p:sp>
      <p:sp>
        <p:nvSpPr>
          <p:cNvPr id="363532" name="Text Box 12"/>
          <p:cNvSpPr txBox="1">
            <a:spLocks noChangeArrowheads="1"/>
          </p:cNvSpPr>
          <p:nvPr/>
        </p:nvSpPr>
        <p:spPr bwMode="auto">
          <a:xfrm>
            <a:off x="5940425" y="1196975"/>
            <a:ext cx="863600" cy="366713"/>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rPr>
              <a:t>TCR</a:t>
            </a:r>
          </a:p>
        </p:txBody>
      </p:sp>
      <p:sp>
        <p:nvSpPr>
          <p:cNvPr id="363533" name="Text Box 13"/>
          <p:cNvSpPr txBox="1">
            <a:spLocks noChangeArrowheads="1"/>
          </p:cNvSpPr>
          <p:nvPr/>
        </p:nvSpPr>
        <p:spPr bwMode="auto">
          <a:xfrm>
            <a:off x="2843213" y="2708275"/>
            <a:ext cx="792162" cy="366713"/>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rPr>
              <a:t>MHC</a:t>
            </a:r>
          </a:p>
        </p:txBody>
      </p:sp>
      <p:sp>
        <p:nvSpPr>
          <p:cNvPr id="363534" name="Text Box 14"/>
          <p:cNvSpPr txBox="1">
            <a:spLocks noChangeArrowheads="1"/>
          </p:cNvSpPr>
          <p:nvPr/>
        </p:nvSpPr>
        <p:spPr bwMode="auto">
          <a:xfrm>
            <a:off x="6011863" y="2708275"/>
            <a:ext cx="792162" cy="366713"/>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rPr>
              <a:t>MHC</a:t>
            </a:r>
          </a:p>
        </p:txBody>
      </p:sp>
      <p:sp>
        <p:nvSpPr>
          <p:cNvPr id="363535" name="Line 15"/>
          <p:cNvSpPr>
            <a:spLocks noChangeShapeType="1"/>
          </p:cNvSpPr>
          <p:nvPr/>
        </p:nvSpPr>
        <p:spPr bwMode="auto">
          <a:xfrm flipH="1">
            <a:off x="3419475" y="1628775"/>
            <a:ext cx="504825" cy="0"/>
          </a:xfrm>
          <a:prstGeom prst="line">
            <a:avLst/>
          </a:prstGeom>
          <a:noFill/>
          <a:ln w="57150">
            <a:solidFill>
              <a:srgbClr val="FF0000"/>
            </a:solidFill>
            <a:round/>
            <a:headEnd/>
            <a:tailEnd type="triangle" w="med" len="med"/>
          </a:ln>
          <a:effectLst/>
        </p:spPr>
        <p:txBody>
          <a:bodyPr/>
          <a:lstStyle/>
          <a:p>
            <a:endParaRPr lang="hu-HU"/>
          </a:p>
        </p:txBody>
      </p:sp>
      <p:sp>
        <p:nvSpPr>
          <p:cNvPr id="363536" name="Line 16"/>
          <p:cNvSpPr>
            <a:spLocks noChangeShapeType="1"/>
          </p:cNvSpPr>
          <p:nvPr/>
        </p:nvSpPr>
        <p:spPr bwMode="auto">
          <a:xfrm flipH="1">
            <a:off x="6588125" y="1628775"/>
            <a:ext cx="576263" cy="0"/>
          </a:xfrm>
          <a:prstGeom prst="line">
            <a:avLst/>
          </a:prstGeom>
          <a:noFill/>
          <a:ln w="57150">
            <a:solidFill>
              <a:srgbClr val="FF0000"/>
            </a:solidFill>
            <a:round/>
            <a:headEnd/>
            <a:tailEnd type="triangle" w="med" len="med"/>
          </a:ln>
          <a:effec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35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35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35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35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3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nimBg="1"/>
      <p:bldP spid="363526" grpId="0" animBg="1"/>
      <p:bldP spid="3635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3"/>
          <p:cNvSpPr>
            <a:spLocks noGrp="1"/>
          </p:cNvSpPr>
          <p:nvPr>
            <p:ph type="sldNum" sz="quarter" idx="12"/>
          </p:nvPr>
        </p:nvSpPr>
        <p:spPr/>
        <p:txBody>
          <a:bodyPr/>
          <a:lstStyle/>
          <a:p>
            <a:fld id="{38D96AF3-01F5-496D-8E6F-4D2BBBA291DB}" type="slidenum">
              <a:rPr lang="hu-HU"/>
              <a:pPr/>
              <a:t>3</a:t>
            </a:fld>
            <a:endParaRPr lang="hu-HU"/>
          </a:p>
        </p:txBody>
      </p:sp>
      <p:sp>
        <p:nvSpPr>
          <p:cNvPr id="20482" name="Text Box 2"/>
          <p:cNvSpPr txBox="1">
            <a:spLocks noChangeArrowheads="1"/>
          </p:cNvSpPr>
          <p:nvPr/>
        </p:nvSpPr>
        <p:spPr bwMode="auto">
          <a:xfrm>
            <a:off x="593725" y="400050"/>
            <a:ext cx="8226425" cy="396875"/>
          </a:xfrm>
          <a:prstGeom prst="rect">
            <a:avLst/>
          </a:prstGeom>
          <a:noFill/>
          <a:ln w="9525">
            <a:noFill/>
            <a:miter lim="800000"/>
            <a:headEnd/>
            <a:tailEnd/>
          </a:ln>
          <a:effectLst/>
        </p:spPr>
        <p:txBody>
          <a:bodyPr>
            <a:spAutoFit/>
          </a:bodyPr>
          <a:lstStyle/>
          <a:p>
            <a:r>
              <a:rPr lang="hu-HU" sz="2000"/>
              <a:t>IMMUNSTIMULÁCIÓ CÉLJA</a:t>
            </a:r>
          </a:p>
        </p:txBody>
      </p:sp>
      <p:sp>
        <p:nvSpPr>
          <p:cNvPr id="20483" name="Text Box 3"/>
          <p:cNvSpPr txBox="1">
            <a:spLocks noChangeArrowheads="1"/>
          </p:cNvSpPr>
          <p:nvPr/>
        </p:nvSpPr>
        <p:spPr bwMode="auto">
          <a:xfrm>
            <a:off x="323850" y="1125538"/>
            <a:ext cx="8578850" cy="1616075"/>
          </a:xfrm>
          <a:prstGeom prst="rect">
            <a:avLst/>
          </a:prstGeom>
          <a:noFill/>
          <a:ln w="9525">
            <a:noFill/>
            <a:miter lim="800000"/>
            <a:headEnd/>
            <a:tailEnd/>
          </a:ln>
          <a:effectLst/>
        </p:spPr>
        <p:txBody>
          <a:bodyPr>
            <a:spAutoFit/>
          </a:bodyPr>
          <a:lstStyle/>
          <a:p>
            <a:pPr marL="719138" indent="-719138"/>
            <a:r>
              <a:rPr lang="hu-HU" sz="2000"/>
              <a:t>terápia:</a:t>
            </a:r>
          </a:p>
          <a:p>
            <a:pPr marL="719138" indent="-719138"/>
            <a:r>
              <a:rPr lang="hu-HU" sz="2000"/>
              <a:t>	</a:t>
            </a:r>
            <a:r>
              <a:rPr lang="hu-HU" sz="2000">
                <a:sym typeface="Wingdings" pitchFamily="2" charset="2"/>
              </a:rPr>
              <a:t> hagyományos gyógyszeres (antibiotikumok, vírus anyagcsere gátlók)</a:t>
            </a:r>
          </a:p>
          <a:p>
            <a:pPr marL="719138" indent="-719138"/>
            <a:r>
              <a:rPr lang="hu-HU" sz="1800">
                <a:latin typeface="Arial" charset="0"/>
                <a:sym typeface="Wingdings" pitchFamily="2" charset="2"/>
              </a:rPr>
              <a:t>	</a:t>
            </a:r>
            <a:r>
              <a:rPr lang="hu-HU" sz="2000">
                <a:sym typeface="Wingdings" pitchFamily="2" charset="2"/>
              </a:rPr>
              <a:t> </a:t>
            </a:r>
            <a:r>
              <a:rPr lang="hu-HU" sz="2000" b="1" u="sng">
                <a:sym typeface="Wingdings" pitchFamily="2" charset="2"/>
              </a:rPr>
              <a:t>passzív immunizálás (ellenanyagok, sejtek)</a:t>
            </a:r>
          </a:p>
          <a:p>
            <a:pPr marL="719138" indent="-719138"/>
            <a:r>
              <a:rPr lang="hu-HU" sz="2000">
                <a:sym typeface="Wingdings" pitchFamily="2" charset="2"/>
              </a:rPr>
              <a:t>                                         </a:t>
            </a:r>
          </a:p>
        </p:txBody>
      </p:sp>
      <p:sp>
        <p:nvSpPr>
          <p:cNvPr id="20484" name="Text Box 4"/>
          <p:cNvSpPr txBox="1">
            <a:spLocks noChangeArrowheads="1"/>
          </p:cNvSpPr>
          <p:nvPr/>
        </p:nvSpPr>
        <p:spPr bwMode="auto">
          <a:xfrm>
            <a:off x="323850" y="2997200"/>
            <a:ext cx="8578850" cy="1920875"/>
          </a:xfrm>
          <a:prstGeom prst="rect">
            <a:avLst/>
          </a:prstGeom>
          <a:noFill/>
          <a:ln w="9525">
            <a:noFill/>
            <a:miter lim="800000"/>
            <a:headEnd/>
            <a:tailEnd/>
          </a:ln>
          <a:effectLst/>
        </p:spPr>
        <p:txBody>
          <a:bodyPr>
            <a:spAutoFit/>
          </a:bodyPr>
          <a:lstStyle/>
          <a:p>
            <a:pPr marL="719138" indent="-719138"/>
            <a:r>
              <a:rPr lang="hu-HU" sz="2000"/>
              <a:t>PREVENCIÓ:</a:t>
            </a:r>
          </a:p>
          <a:p>
            <a:pPr marL="719138" indent="-719138"/>
            <a:r>
              <a:rPr lang="hu-HU" sz="2000"/>
              <a:t>	 </a:t>
            </a:r>
            <a:r>
              <a:rPr lang="hu-HU" sz="2000">
                <a:sym typeface="Wingdings" pitchFamily="2" charset="2"/>
              </a:rPr>
              <a:t></a:t>
            </a:r>
            <a:r>
              <a:rPr lang="hu-HU" sz="2000"/>
              <a:t> gyógyszer</a:t>
            </a:r>
          </a:p>
          <a:p>
            <a:pPr marL="719138" indent="-719138"/>
            <a:r>
              <a:rPr lang="hu-HU" sz="2000"/>
              <a:t>	 </a:t>
            </a:r>
            <a:r>
              <a:rPr lang="hu-HU" sz="2000">
                <a:sym typeface="Wingdings" pitchFamily="2" charset="2"/>
              </a:rPr>
              <a:t> </a:t>
            </a:r>
            <a:r>
              <a:rPr lang="hu-HU" sz="2000" b="1" u="sng">
                <a:sym typeface="Wingdings" pitchFamily="2" charset="2"/>
              </a:rPr>
              <a:t>aktív vakcinálás:</a:t>
            </a:r>
            <a:r>
              <a:rPr lang="hu-HU" sz="2000">
                <a:sym typeface="Wingdings" pitchFamily="2" charset="2"/>
              </a:rPr>
              <a:t> </a:t>
            </a:r>
          </a:p>
          <a:p>
            <a:pPr marL="719138" indent="-719138"/>
            <a:r>
              <a:rPr lang="hu-HU" sz="2000">
                <a:sym typeface="Wingdings" pitchFamily="2" charset="2"/>
              </a:rPr>
              <a:t>		- a specifikus felismerő készlet arányának növelése                                                                 	- specifikus immunológiai memória létrehozása </a:t>
            </a:r>
          </a:p>
          <a:p>
            <a:pPr marL="719138" indent="-719138"/>
            <a:r>
              <a:rPr lang="hu-HU" sz="2000">
                <a:sym typeface="Wingdings"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3"/>
          <p:cNvSpPr>
            <a:spLocks noGrp="1"/>
          </p:cNvSpPr>
          <p:nvPr>
            <p:ph type="sldNum" sz="quarter" idx="12"/>
          </p:nvPr>
        </p:nvSpPr>
        <p:spPr/>
        <p:txBody>
          <a:bodyPr/>
          <a:lstStyle/>
          <a:p>
            <a:fld id="{3757D966-E997-40E9-9CCD-5C8A16548190}" type="slidenum">
              <a:rPr lang="hu-HU"/>
              <a:pPr/>
              <a:t>30</a:t>
            </a:fld>
            <a:endParaRPr lang="hu-HU"/>
          </a:p>
        </p:txBody>
      </p:sp>
      <p:sp>
        <p:nvSpPr>
          <p:cNvPr id="390146" name="Text Box 2"/>
          <p:cNvSpPr txBox="1">
            <a:spLocks noChangeArrowheads="1"/>
          </p:cNvSpPr>
          <p:nvPr/>
        </p:nvSpPr>
        <p:spPr bwMode="auto">
          <a:xfrm>
            <a:off x="468313" y="1412875"/>
            <a:ext cx="8424862" cy="3260725"/>
          </a:xfrm>
          <a:prstGeom prst="rect">
            <a:avLst/>
          </a:prstGeom>
          <a:noFill/>
          <a:ln w="9525">
            <a:noFill/>
            <a:miter lim="800000"/>
            <a:headEnd/>
            <a:tailEnd/>
          </a:ln>
          <a:effectLst/>
        </p:spPr>
        <p:txBody>
          <a:bodyPr>
            <a:spAutoFit/>
          </a:bodyPr>
          <a:lstStyle/>
          <a:p>
            <a:pPr algn="ctr"/>
            <a:r>
              <a:rPr lang="hu-HU" sz="2400">
                <a:effectLst>
                  <a:outerShdw blurRad="38100" dist="38100" dir="2700000" algn="tl">
                    <a:srgbClr val="000000"/>
                  </a:outerShdw>
                </a:effectLst>
              </a:rPr>
              <a:t>Az  új generációs vakcinák fejlesztésénél célzott </a:t>
            </a:r>
          </a:p>
          <a:p>
            <a:pPr algn="ctr"/>
            <a:r>
              <a:rPr lang="hu-HU" sz="2400">
                <a:effectLst>
                  <a:outerShdw blurRad="38100" dist="38100" dir="2700000" algn="tl">
                    <a:srgbClr val="000000"/>
                  </a:outerShdw>
                </a:effectLst>
              </a:rPr>
              <a:t>fokozott immunogenitás alapja a </a:t>
            </a:r>
          </a:p>
          <a:p>
            <a:pPr algn="ctr"/>
            <a:endParaRPr lang="hu-HU" sz="2400">
              <a:effectLst>
                <a:outerShdw blurRad="38100" dist="38100" dir="2700000" algn="tl">
                  <a:srgbClr val="000000"/>
                </a:outerShdw>
              </a:effectLst>
            </a:endParaRPr>
          </a:p>
          <a:p>
            <a:pPr algn="ctr"/>
            <a:r>
              <a:rPr lang="hu-HU">
                <a:effectLst>
                  <a:outerShdw blurRad="38100" dist="38100" dir="2700000" algn="tl">
                    <a:srgbClr val="000000"/>
                  </a:outerShdw>
                </a:effectLst>
              </a:rPr>
              <a:t>megfelelő epitóp</a:t>
            </a:r>
          </a:p>
          <a:p>
            <a:pPr algn="ctr"/>
            <a:endParaRPr lang="hu-HU">
              <a:effectLst>
                <a:outerShdw blurRad="38100" dist="38100" dir="2700000" algn="tl">
                  <a:srgbClr val="000000"/>
                </a:outerShdw>
              </a:effectLst>
            </a:endParaRPr>
          </a:p>
          <a:p>
            <a:pPr algn="ctr"/>
            <a:r>
              <a:rPr lang="hu-HU">
                <a:effectLst>
                  <a:outerShdw blurRad="38100" dist="38100" dir="2700000" algn="tl">
                    <a:srgbClr val="000000"/>
                  </a:outerShdw>
                </a:effectLst>
              </a:rPr>
              <a:t>és a megfelelő adjuváns</a:t>
            </a:r>
          </a:p>
          <a:p>
            <a:pPr algn="ctr"/>
            <a:endParaRPr lang="hu-HU">
              <a:effectLst>
                <a:outerShdw blurRad="38100" dist="38100" dir="2700000" algn="tl">
                  <a:srgbClr val="000000"/>
                </a:outerShdw>
              </a:effectLst>
            </a:endParaRPr>
          </a:p>
          <a:p>
            <a:pPr algn="ctr"/>
            <a:r>
              <a:rPr lang="hu-HU" sz="2400">
                <a:effectLst>
                  <a:outerShdw blurRad="38100" dist="38100" dir="2700000" algn="tl">
                    <a:srgbClr val="000000"/>
                  </a:outerShdw>
                </a:effectLst>
              </a:rPr>
              <a:t> kiválasztása</a:t>
            </a:r>
            <a:endParaRPr lang="hu-HU"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3"/>
          <p:cNvSpPr>
            <a:spLocks noGrp="1"/>
          </p:cNvSpPr>
          <p:nvPr>
            <p:ph type="sldNum" sz="quarter" idx="12"/>
          </p:nvPr>
        </p:nvSpPr>
        <p:spPr/>
        <p:txBody>
          <a:bodyPr/>
          <a:lstStyle/>
          <a:p>
            <a:fld id="{B24FA9E7-0CCA-4EBF-99AC-D71544AFB0CB}" type="slidenum">
              <a:rPr lang="hu-HU"/>
              <a:pPr/>
              <a:t>31</a:t>
            </a:fld>
            <a:endParaRPr lang="hu-HU"/>
          </a:p>
        </p:txBody>
      </p:sp>
      <p:sp>
        <p:nvSpPr>
          <p:cNvPr id="335874" name="Text Box 2"/>
          <p:cNvSpPr txBox="1">
            <a:spLocks noChangeArrowheads="1"/>
          </p:cNvSpPr>
          <p:nvPr/>
        </p:nvSpPr>
        <p:spPr bwMode="auto">
          <a:xfrm>
            <a:off x="1547813" y="260350"/>
            <a:ext cx="6553200" cy="396875"/>
          </a:xfrm>
          <a:prstGeom prst="rect">
            <a:avLst/>
          </a:prstGeom>
          <a:noFill/>
          <a:ln w="9525">
            <a:noFill/>
            <a:miter lim="800000"/>
            <a:headEnd/>
            <a:tailEnd/>
          </a:ln>
          <a:effectLst/>
        </p:spPr>
        <p:txBody>
          <a:bodyPr>
            <a:spAutoFit/>
          </a:bodyPr>
          <a:lstStyle/>
          <a:p>
            <a:pPr algn="ctr">
              <a:spcBef>
                <a:spcPct val="50000"/>
              </a:spcBef>
            </a:pPr>
            <a:r>
              <a:rPr lang="hu-HU" sz="2000"/>
              <a:t>VAKCINAFEJLESZTÉS IRÁNYAI</a:t>
            </a:r>
          </a:p>
        </p:txBody>
      </p:sp>
      <p:sp>
        <p:nvSpPr>
          <p:cNvPr id="335875" name="Text Box 3"/>
          <p:cNvSpPr txBox="1">
            <a:spLocks noChangeArrowheads="1"/>
          </p:cNvSpPr>
          <p:nvPr/>
        </p:nvSpPr>
        <p:spPr bwMode="auto">
          <a:xfrm>
            <a:off x="1403350" y="1052513"/>
            <a:ext cx="7489825" cy="2682875"/>
          </a:xfrm>
          <a:prstGeom prst="rect">
            <a:avLst/>
          </a:prstGeom>
          <a:noFill/>
          <a:ln w="9525">
            <a:noFill/>
            <a:miter lim="800000"/>
            <a:headEnd/>
            <a:tailEnd/>
          </a:ln>
          <a:effectLst/>
        </p:spPr>
        <p:txBody>
          <a:bodyPr>
            <a:spAutoFit/>
          </a:bodyPr>
          <a:lstStyle/>
          <a:p>
            <a:pPr>
              <a:spcBef>
                <a:spcPct val="50000"/>
              </a:spcBef>
            </a:pPr>
            <a:r>
              <a:rPr lang="hu-HU" sz="2000"/>
              <a:t>Jelenlegi vakcinák tökéletesítése</a:t>
            </a:r>
          </a:p>
          <a:p>
            <a:pPr>
              <a:spcBef>
                <a:spcPct val="50000"/>
              </a:spcBef>
            </a:pPr>
            <a:endParaRPr lang="hu-HU" sz="2000"/>
          </a:p>
          <a:p>
            <a:pPr>
              <a:spcBef>
                <a:spcPct val="50000"/>
              </a:spcBef>
            </a:pPr>
            <a:r>
              <a:rPr lang="hu-HU" sz="2000"/>
              <a:t>Empirikus módszerek </a:t>
            </a:r>
            <a:r>
              <a:rPr lang="hu-HU" sz="2000">
                <a:sym typeface="Symbol" pitchFamily="18" charset="2"/>
              </a:rPr>
              <a:t> biotechnológiai vakcinafejlesztés</a:t>
            </a:r>
          </a:p>
          <a:p>
            <a:pPr>
              <a:spcBef>
                <a:spcPct val="50000"/>
              </a:spcBef>
            </a:pPr>
            <a:endParaRPr lang="hu-HU" sz="2000">
              <a:sym typeface="Symbol" pitchFamily="18" charset="2"/>
            </a:endParaRPr>
          </a:p>
          <a:p>
            <a:pPr>
              <a:spcBef>
                <a:spcPct val="50000"/>
              </a:spcBef>
            </a:pPr>
            <a:r>
              <a:rPr lang="hu-HU" sz="2000"/>
              <a:t>Új vakcinák fejlesztése</a:t>
            </a:r>
          </a:p>
          <a:p>
            <a:pPr>
              <a:spcBef>
                <a:spcPct val="50000"/>
              </a:spcBef>
            </a:pPr>
            <a:endParaRPr lang="hu-HU" sz="2000">
              <a:sym typeface="Symbol" pitchFamily="18" charset="2"/>
            </a:endParaRPr>
          </a:p>
        </p:txBody>
      </p:sp>
      <p:sp>
        <p:nvSpPr>
          <p:cNvPr id="335876" name="Rectangle 4"/>
          <p:cNvSpPr>
            <a:spLocks noChangeArrowheads="1"/>
          </p:cNvSpPr>
          <p:nvPr/>
        </p:nvSpPr>
        <p:spPr bwMode="auto">
          <a:xfrm>
            <a:off x="827088" y="2563813"/>
            <a:ext cx="5616575" cy="1152525"/>
          </a:xfrm>
          <a:prstGeom prst="rect">
            <a:avLst/>
          </a:prstGeom>
          <a:noFill/>
          <a:ln w="76200">
            <a:solidFill>
              <a:srgbClr val="FF0000"/>
            </a:solidFill>
            <a:miter lim="800000"/>
            <a:headEnd/>
            <a:tailEnd/>
          </a:ln>
          <a:effectLst/>
        </p:spPr>
        <p:txBody>
          <a:bodyPr wrap="none" anchor="ctr"/>
          <a:lstStyle/>
          <a:p>
            <a:endParaRPr lang="hu-H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p:cNvSpPr>
            <a:spLocks noGrp="1"/>
          </p:cNvSpPr>
          <p:nvPr>
            <p:ph type="sldNum" sz="quarter" idx="12"/>
          </p:nvPr>
        </p:nvSpPr>
        <p:spPr/>
        <p:txBody>
          <a:bodyPr/>
          <a:lstStyle/>
          <a:p>
            <a:fld id="{C52E9B2C-5C04-40DA-B624-860194E5E570}" type="slidenum">
              <a:rPr lang="hu-HU"/>
              <a:pPr/>
              <a:t>32</a:t>
            </a:fld>
            <a:endParaRPr lang="hu-HU"/>
          </a:p>
        </p:txBody>
      </p:sp>
      <p:pic>
        <p:nvPicPr>
          <p:cNvPr id="301058" name="Picture 2" descr="nri1201-209a-f3"/>
          <p:cNvPicPr>
            <a:picLocks noChangeAspect="1" noChangeArrowheads="1"/>
          </p:cNvPicPr>
          <p:nvPr/>
        </p:nvPicPr>
        <p:blipFill>
          <a:blip r:embed="rId3" cstate="print"/>
          <a:srcRect/>
          <a:stretch>
            <a:fillRect/>
          </a:stretch>
        </p:blipFill>
        <p:spPr bwMode="auto">
          <a:xfrm>
            <a:off x="1685925" y="914400"/>
            <a:ext cx="5705475" cy="5791200"/>
          </a:xfrm>
          <a:prstGeom prst="rect">
            <a:avLst/>
          </a:prstGeom>
          <a:noFill/>
        </p:spPr>
      </p:pic>
      <p:sp>
        <p:nvSpPr>
          <p:cNvPr id="301059" name="Text Box 3"/>
          <p:cNvSpPr txBox="1">
            <a:spLocks noChangeArrowheads="1"/>
          </p:cNvSpPr>
          <p:nvPr/>
        </p:nvSpPr>
        <p:spPr bwMode="auto">
          <a:xfrm>
            <a:off x="1066800" y="304800"/>
            <a:ext cx="7162800" cy="366713"/>
          </a:xfrm>
          <a:prstGeom prst="rect">
            <a:avLst/>
          </a:prstGeom>
          <a:noFill/>
          <a:ln w="9525">
            <a:noFill/>
            <a:miter lim="800000"/>
            <a:headEnd/>
            <a:tailEnd/>
          </a:ln>
          <a:effectLst/>
        </p:spPr>
        <p:txBody>
          <a:bodyPr>
            <a:spAutoFit/>
          </a:bodyPr>
          <a:lstStyle/>
          <a:p>
            <a:pPr>
              <a:spcBef>
                <a:spcPct val="50000"/>
              </a:spcBef>
            </a:pPr>
            <a:endParaRPr lang="en-US" sz="1800">
              <a:solidFill>
                <a:schemeClr val="tx1"/>
              </a:solidFill>
            </a:endParaRPr>
          </a:p>
        </p:txBody>
      </p:sp>
      <p:sp>
        <p:nvSpPr>
          <p:cNvPr id="301060" name="Text Box 4"/>
          <p:cNvSpPr txBox="1">
            <a:spLocks noChangeArrowheads="1"/>
          </p:cNvSpPr>
          <p:nvPr/>
        </p:nvSpPr>
        <p:spPr bwMode="auto">
          <a:xfrm>
            <a:off x="1258888" y="404813"/>
            <a:ext cx="6629400" cy="366712"/>
          </a:xfrm>
          <a:prstGeom prst="rect">
            <a:avLst/>
          </a:prstGeom>
          <a:noFill/>
          <a:ln w="9525">
            <a:noFill/>
            <a:miter lim="800000"/>
            <a:headEnd/>
            <a:tailEnd/>
          </a:ln>
          <a:effectLst/>
        </p:spPr>
        <p:txBody>
          <a:bodyPr>
            <a:spAutoFit/>
          </a:bodyPr>
          <a:lstStyle/>
          <a:p>
            <a:pPr algn="ctr">
              <a:spcBef>
                <a:spcPct val="50000"/>
              </a:spcBef>
            </a:pPr>
            <a:r>
              <a:rPr lang="hu-HU" sz="1800">
                <a:effectLst>
                  <a:outerShdw blurRad="38100" dist="38100" dir="2700000" algn="tl">
                    <a:srgbClr val="000000"/>
                  </a:outerShdw>
                </a:effectLst>
              </a:rPr>
              <a:t>Dendritikus sejtek mint vakcina hordozók</a:t>
            </a:r>
          </a:p>
        </p:txBody>
      </p:sp>
      <p:sp>
        <p:nvSpPr>
          <p:cNvPr id="301061" name="Rectangle 5"/>
          <p:cNvSpPr>
            <a:spLocks noChangeArrowheads="1"/>
          </p:cNvSpPr>
          <p:nvPr/>
        </p:nvSpPr>
        <p:spPr bwMode="auto">
          <a:xfrm>
            <a:off x="179388" y="0"/>
            <a:ext cx="8964612" cy="396875"/>
          </a:xfrm>
          <a:prstGeom prst="rect">
            <a:avLst/>
          </a:prstGeom>
          <a:noFill/>
          <a:ln w="9525">
            <a:noFill/>
            <a:miter lim="800000"/>
            <a:headEnd/>
            <a:tailEnd/>
          </a:ln>
          <a:effectLst/>
        </p:spPr>
        <p:txBody>
          <a:bodyPr>
            <a:spAutoFit/>
          </a:bodyPr>
          <a:lstStyle/>
          <a:p>
            <a:r>
              <a:rPr lang="hu-HU" sz="2000"/>
              <a:t>Immunizálás dendritikus sejtek segítségével – a jövő</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a számának helye 3"/>
          <p:cNvSpPr>
            <a:spLocks noGrp="1"/>
          </p:cNvSpPr>
          <p:nvPr>
            <p:ph type="sldNum" sz="quarter" idx="12"/>
          </p:nvPr>
        </p:nvSpPr>
        <p:spPr/>
        <p:txBody>
          <a:bodyPr/>
          <a:lstStyle/>
          <a:p>
            <a:fld id="{07D9AB97-8636-460F-8111-DBE4C7DF502D}" type="slidenum">
              <a:rPr lang="hu-HU"/>
              <a:pPr/>
              <a:t>33</a:t>
            </a:fld>
            <a:endParaRPr lang="hu-HU"/>
          </a:p>
        </p:txBody>
      </p:sp>
      <p:graphicFrame>
        <p:nvGraphicFramePr>
          <p:cNvPr id="402601" name="Group 169"/>
          <p:cNvGraphicFramePr>
            <a:graphicFrameLocks noGrp="1"/>
          </p:cNvGraphicFramePr>
          <p:nvPr/>
        </p:nvGraphicFramePr>
        <p:xfrm>
          <a:off x="323850" y="1412875"/>
          <a:ext cx="8569325" cy="4338638"/>
        </p:xfrm>
        <a:graphic>
          <a:graphicData uri="http://schemas.openxmlformats.org/drawingml/2006/table">
            <a:tbl>
              <a:tblPr/>
              <a:tblGrid>
                <a:gridCol w="2519363"/>
                <a:gridCol w="3194050"/>
                <a:gridCol w="2855912"/>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Betegség</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Becsült éves előfordulás</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Kísérleti vakcinatípus</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latin typeface="Comic Sans MS" pitchFamily="66" charset="0"/>
                          <a:cs typeface="Arial" charset="0"/>
                        </a:rPr>
                        <a:t>Parazita: Malária</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latin typeface="Comic Sans MS" pitchFamily="66" charset="0"/>
                          <a:cs typeface="Arial" charset="0"/>
                        </a:rPr>
                        <a:t>300-500 millió</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outerShdw blurRad="38100" dist="38100" dir="2700000" algn="tl">
                              <a:srgbClr val="000000"/>
                            </a:outerShdw>
                          </a:effectLst>
                          <a:latin typeface="Comic Sans MS" pitchFamily="66" charset="0"/>
                          <a:cs typeface="Times New Roman" pitchFamily="18" charset="0"/>
                        </a:rPr>
                        <a:t>elölt kórokozó, alegység vakcinák, szintetikus peptid vakcinák, nukleinsav vakcinák </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latin typeface="Comic Sans MS" pitchFamily="66" charset="0"/>
                          <a:cs typeface="Arial" charset="0"/>
                        </a:rPr>
                        <a:t>Parazita: Sisztoszomiázis</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latin typeface="Comic Sans MS" pitchFamily="66" charset="0"/>
                          <a:cs typeface="Arial" charset="0"/>
                        </a:rPr>
                        <a:t>Nincs adat (éves becsült haláleset 14 000)</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outerShdw blurRad="38100" dist="38100" dir="2700000" algn="tl">
                              <a:srgbClr val="000000"/>
                            </a:outerShdw>
                          </a:effectLst>
                          <a:latin typeface="Comic Sans MS" pitchFamily="66" charset="0"/>
                          <a:cs typeface="Times New Roman" pitchFamily="18" charset="0"/>
                        </a:rPr>
                        <a:t>alegység vakcinák, nukleinsav vakcinák </a:t>
                      </a:r>
                      <a:endParaRPr kumimoji="0" lang="hu-HU" sz="20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latin typeface="Comic Sans MS" pitchFamily="66" charset="0"/>
                          <a:cs typeface="Arial" charset="0"/>
                        </a:rPr>
                        <a:t>Baktérium: Tuberkulózis </a:t>
                      </a:r>
                      <a:r>
                        <a:rPr kumimoji="0" lang="hu-HU" sz="1600" b="0" i="0" u="none" strike="noStrike" cap="none" normalizeH="0" baseline="0" smtClean="0">
                          <a:ln>
                            <a:noFill/>
                          </a:ln>
                          <a:solidFill>
                            <a:srgbClr val="FFFF00"/>
                          </a:solidFill>
                          <a:effectLst/>
                          <a:latin typeface="Comic Sans MS" pitchFamily="66" charset="0"/>
                          <a:cs typeface="Arial" charset="0"/>
                        </a:rPr>
                        <a:t>(gyengülő hatékonyságú eredeti oltóanyag)</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outerShdw blurRad="38100" dist="38100" dir="2700000" algn="tl">
                              <a:srgbClr val="000000"/>
                            </a:outerShdw>
                          </a:effectLst>
                          <a:latin typeface="Comic Sans MS" pitchFamily="66" charset="0"/>
                          <a:cs typeface="Times New Roman" pitchFamily="18" charset="0"/>
                        </a:rPr>
                        <a:t>8 millió</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FFFF00"/>
                          </a:solidFill>
                          <a:effectLst>
                            <a:outerShdw blurRad="38100" dist="38100" dir="2700000" algn="tl">
                              <a:srgbClr val="000000"/>
                            </a:outerShdw>
                          </a:effectLst>
                          <a:latin typeface="Comic Sans MS" pitchFamily="66" charset="0"/>
                          <a:cs typeface="Times New Roman" pitchFamily="18" charset="0"/>
                        </a:rPr>
                        <a:t>élő, legyengített kórokozó, szintetikus peptid vakcinák, nukleinsav vakcinák </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latin typeface="Comic Sans MS" pitchFamily="66" charset="0"/>
                          <a:cs typeface="Arial" charset="0"/>
                        </a:rPr>
                        <a:t>Vírus: HIV/AIDS</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latin typeface="Comic Sans MS" pitchFamily="66" charset="0"/>
                          <a:cs typeface="Arial" charset="0"/>
                        </a:rPr>
                        <a:t>2 millió</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800" b="0" i="0" u="none" strike="noStrike" cap="none" normalizeH="0" baseline="0" smtClean="0">
                          <a:ln>
                            <a:noFill/>
                          </a:ln>
                          <a:solidFill>
                            <a:srgbClr val="FFFF00"/>
                          </a:solidFill>
                          <a:effectLst>
                            <a:outerShdw blurRad="38100" dist="38100" dir="2700000" algn="tl">
                              <a:srgbClr val="000000"/>
                            </a:outerShdw>
                          </a:effectLst>
                          <a:latin typeface="Comic Sans MS" pitchFamily="66" charset="0"/>
                          <a:cs typeface="Times New Roman" pitchFamily="18" charset="0"/>
                        </a:rPr>
                        <a:t>szintetikus peptid vakcinák, nukleinsav vakcinák</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402542" name="Text Box 110"/>
          <p:cNvSpPr txBox="1">
            <a:spLocks noChangeArrowheads="1"/>
          </p:cNvSpPr>
          <p:nvPr/>
        </p:nvSpPr>
        <p:spPr bwMode="auto">
          <a:xfrm>
            <a:off x="395288" y="115888"/>
            <a:ext cx="8353425" cy="457200"/>
          </a:xfrm>
          <a:prstGeom prst="rect">
            <a:avLst/>
          </a:prstGeom>
          <a:noFill/>
          <a:ln w="9525">
            <a:noFill/>
            <a:miter lim="800000"/>
            <a:headEnd/>
            <a:tailEnd/>
          </a:ln>
          <a:effectLst/>
        </p:spPr>
        <p:txBody>
          <a:bodyPr>
            <a:spAutoFit/>
          </a:bodyPr>
          <a:lstStyle/>
          <a:p>
            <a:pPr algn="ctr">
              <a:spcBef>
                <a:spcPct val="50000"/>
              </a:spcBef>
            </a:pPr>
            <a:r>
              <a:rPr lang="hu-HU" sz="2400"/>
              <a:t>Néhány betegség, ami ellen még nincs hatékony vakcina</a:t>
            </a:r>
          </a:p>
        </p:txBody>
      </p:sp>
      <p:sp>
        <p:nvSpPr>
          <p:cNvPr id="402544" name="Rectangle 112"/>
          <p:cNvSpPr>
            <a:spLocks noChangeArrowheads="1"/>
          </p:cNvSpPr>
          <p:nvPr/>
        </p:nvSpPr>
        <p:spPr bwMode="auto">
          <a:xfrm>
            <a:off x="2595563" y="6550025"/>
            <a:ext cx="184150" cy="304800"/>
          </a:xfrm>
          <a:prstGeom prst="rect">
            <a:avLst/>
          </a:prstGeom>
          <a:noFill/>
          <a:ln w="9525">
            <a:noFill/>
            <a:miter lim="800000"/>
            <a:headEnd/>
            <a:tailEnd/>
          </a:ln>
          <a:effectLst/>
        </p:spPr>
        <p:txBody>
          <a:bodyPr wrap="none">
            <a:spAutoFit/>
          </a:bodyPr>
          <a:lstStyle/>
          <a:p>
            <a:endParaRPr lang="hu-HU"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 számának helye 3"/>
          <p:cNvSpPr>
            <a:spLocks noGrp="1"/>
          </p:cNvSpPr>
          <p:nvPr>
            <p:ph type="sldNum" sz="quarter" idx="12"/>
          </p:nvPr>
        </p:nvSpPr>
        <p:spPr/>
        <p:txBody>
          <a:bodyPr/>
          <a:lstStyle/>
          <a:p>
            <a:fld id="{06580A4A-C73D-47C4-9E90-2C96DB16FA7B}" type="slidenum">
              <a:rPr lang="hu-HU"/>
              <a:pPr/>
              <a:t>4</a:t>
            </a:fld>
            <a:endParaRPr lang="hu-HU"/>
          </a:p>
        </p:txBody>
      </p:sp>
      <p:sp>
        <p:nvSpPr>
          <p:cNvPr id="144389" name="Text Box 5"/>
          <p:cNvSpPr txBox="1">
            <a:spLocks noChangeArrowheads="1"/>
          </p:cNvSpPr>
          <p:nvPr/>
        </p:nvSpPr>
        <p:spPr bwMode="auto">
          <a:xfrm>
            <a:off x="1908175" y="404813"/>
            <a:ext cx="5400675" cy="396875"/>
          </a:xfrm>
          <a:prstGeom prst="rect">
            <a:avLst/>
          </a:prstGeom>
          <a:noFill/>
          <a:ln w="9525">
            <a:noFill/>
            <a:miter lim="800000"/>
            <a:headEnd/>
            <a:tailEnd/>
          </a:ln>
          <a:effectLst/>
        </p:spPr>
        <p:txBody>
          <a:bodyPr>
            <a:spAutoFit/>
          </a:bodyPr>
          <a:lstStyle/>
          <a:p>
            <a:pPr algn="ctr">
              <a:spcBef>
                <a:spcPct val="50000"/>
              </a:spcBef>
            </a:pPr>
            <a:r>
              <a:rPr lang="hu-HU" sz="2000"/>
              <a:t>ANTIGÉNEK</a:t>
            </a:r>
          </a:p>
        </p:txBody>
      </p:sp>
      <p:sp>
        <p:nvSpPr>
          <p:cNvPr id="144390" name="Text Box 6"/>
          <p:cNvSpPr txBox="1">
            <a:spLocks noChangeArrowheads="1"/>
          </p:cNvSpPr>
          <p:nvPr/>
        </p:nvSpPr>
        <p:spPr bwMode="auto">
          <a:xfrm>
            <a:off x="755650" y="4654550"/>
            <a:ext cx="7777163" cy="396875"/>
          </a:xfrm>
          <a:prstGeom prst="rect">
            <a:avLst/>
          </a:prstGeom>
          <a:noFill/>
          <a:ln w="9525">
            <a:noFill/>
            <a:miter lim="800000"/>
            <a:headEnd/>
            <a:tailEnd/>
          </a:ln>
          <a:effectLst/>
        </p:spPr>
        <p:txBody>
          <a:bodyPr>
            <a:spAutoFit/>
          </a:bodyPr>
          <a:lstStyle/>
          <a:p>
            <a:pPr>
              <a:spcBef>
                <a:spcPct val="50000"/>
              </a:spcBef>
            </a:pPr>
            <a:endParaRPr lang="hu-HU" sz="2000"/>
          </a:p>
        </p:txBody>
      </p:sp>
      <p:graphicFrame>
        <p:nvGraphicFramePr>
          <p:cNvPr id="144707" name="Group 323"/>
          <p:cNvGraphicFramePr>
            <a:graphicFrameLocks noGrp="1"/>
          </p:cNvGraphicFramePr>
          <p:nvPr/>
        </p:nvGraphicFramePr>
        <p:xfrm>
          <a:off x="900113" y="1125538"/>
          <a:ext cx="7848600" cy="2064323"/>
        </p:xfrm>
        <a:graphic>
          <a:graphicData uri="http://schemas.openxmlformats.org/drawingml/2006/table">
            <a:tbl>
              <a:tblPr/>
              <a:tblGrid>
                <a:gridCol w="3924300"/>
                <a:gridCol w="3924300"/>
              </a:tblGrid>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T-dependens antigének: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ált. fehérjék</a:t>
                      </a:r>
                    </a:p>
                  </a:txBody>
                  <a:tcPr marL="90000" marR="90000" marT="46800" marB="46800"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T-Independens antigének: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ált poliszacharidok</a:t>
                      </a:r>
                    </a:p>
                  </a:txBody>
                  <a:tcPr marL="90000" marR="90000" marT="46800" marB="46800"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T-B kooperáció</a:t>
                      </a:r>
                    </a:p>
                  </a:txBody>
                  <a:tcPr marL="90000" marR="90000" marT="46800" marB="46800"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Csak B-sejt aktiválódik</a:t>
                      </a:r>
                    </a:p>
                  </a:txBody>
                  <a:tcPr marL="90000" marR="90000" marT="46800" marB="46800"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Nagy affinitású antitestek, memória</a:t>
                      </a:r>
                    </a:p>
                  </a:txBody>
                  <a:tcPr marL="90000" marR="90000" marT="46800" marB="46800"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Rövid távú memória</a:t>
                      </a:r>
                    </a:p>
                  </a:txBody>
                  <a:tcPr marL="90000" marR="90000" marT="46800" marB="46800"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44413" name="Text Box 29"/>
          <p:cNvSpPr txBox="1">
            <a:spLocks noChangeArrowheads="1"/>
          </p:cNvSpPr>
          <p:nvPr/>
        </p:nvSpPr>
        <p:spPr bwMode="auto">
          <a:xfrm>
            <a:off x="1619250" y="1125538"/>
            <a:ext cx="6048375" cy="396875"/>
          </a:xfrm>
          <a:prstGeom prst="rect">
            <a:avLst/>
          </a:prstGeom>
          <a:noFill/>
          <a:ln w="9525">
            <a:noFill/>
            <a:miter lim="800000"/>
            <a:headEnd/>
            <a:tailEnd/>
          </a:ln>
          <a:effectLst/>
        </p:spPr>
        <p:txBody>
          <a:bodyPr>
            <a:spAutoFit/>
          </a:bodyPr>
          <a:lstStyle/>
          <a:p>
            <a:pPr>
              <a:spcBef>
                <a:spcPct val="50000"/>
              </a:spcBef>
            </a:pPr>
            <a:endParaRPr lang="hu-HU" sz="2000"/>
          </a:p>
        </p:txBody>
      </p:sp>
      <p:graphicFrame>
        <p:nvGraphicFramePr>
          <p:cNvPr id="144705" name="Group 321"/>
          <p:cNvGraphicFramePr>
            <a:graphicFrameLocks noGrp="1"/>
          </p:cNvGraphicFramePr>
          <p:nvPr/>
        </p:nvGraphicFramePr>
        <p:xfrm>
          <a:off x="755650" y="4005263"/>
          <a:ext cx="7848600" cy="1690053"/>
        </p:xfrm>
        <a:graphic>
          <a:graphicData uri="http://schemas.openxmlformats.org/drawingml/2006/table">
            <a:tbl>
              <a:tblPr/>
              <a:tblGrid>
                <a:gridCol w="3924300"/>
                <a:gridCol w="3924300"/>
              </a:tblGrid>
              <a:tr h="68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Epitóp</a:t>
                      </a:r>
                    </a:p>
                  </a:txBody>
                  <a:tcP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Protektív epitóp</a:t>
                      </a:r>
                    </a:p>
                  </a:txBody>
                  <a:tcP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Amit a TCR/BCR felismer</a:t>
                      </a:r>
                    </a:p>
                  </a:txBody>
                  <a:tcP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Nagyon specifikus, az adott patogénre egyedi molekuláris felszín</a:t>
                      </a:r>
                    </a:p>
                  </a:txBody>
                  <a:tcP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44434" name="Rectangle 50"/>
          <p:cNvSpPr>
            <a:spLocks noChangeArrowheads="1"/>
          </p:cNvSpPr>
          <p:nvPr/>
        </p:nvSpPr>
        <p:spPr bwMode="auto">
          <a:xfrm>
            <a:off x="4643438" y="4652963"/>
            <a:ext cx="3960812" cy="1081087"/>
          </a:xfrm>
          <a:prstGeom prst="rect">
            <a:avLst/>
          </a:prstGeom>
          <a:noFill/>
          <a:ln w="76200">
            <a:solidFill>
              <a:srgbClr val="FF0000"/>
            </a:solidFill>
            <a:miter lim="800000"/>
            <a:headEnd/>
            <a:tailEnd/>
          </a:ln>
          <a:effectLst/>
        </p:spPr>
        <p:txBody>
          <a:bodyPr wrap="none" anchor="ctr"/>
          <a:lstStyle/>
          <a:p>
            <a:endParaRPr lang="hu-HU"/>
          </a:p>
        </p:txBody>
      </p:sp>
      <p:sp>
        <p:nvSpPr>
          <p:cNvPr id="144435" name="Line 51"/>
          <p:cNvSpPr>
            <a:spLocks noChangeShapeType="1"/>
          </p:cNvSpPr>
          <p:nvPr/>
        </p:nvSpPr>
        <p:spPr bwMode="auto">
          <a:xfrm>
            <a:off x="6516688" y="5805488"/>
            <a:ext cx="0" cy="431800"/>
          </a:xfrm>
          <a:prstGeom prst="line">
            <a:avLst/>
          </a:prstGeom>
          <a:noFill/>
          <a:ln w="57150">
            <a:solidFill>
              <a:srgbClr val="FFFF00"/>
            </a:solidFill>
            <a:round/>
            <a:headEnd/>
            <a:tailEnd type="triangle" w="med" len="med"/>
          </a:ln>
          <a:effectLst/>
        </p:spPr>
        <p:txBody>
          <a:bodyPr/>
          <a:lstStyle/>
          <a:p>
            <a:endParaRPr lang="hu-HU"/>
          </a:p>
        </p:txBody>
      </p:sp>
      <p:sp>
        <p:nvSpPr>
          <p:cNvPr id="144436" name="Text Box 52"/>
          <p:cNvSpPr txBox="1">
            <a:spLocks noChangeArrowheads="1"/>
          </p:cNvSpPr>
          <p:nvPr/>
        </p:nvSpPr>
        <p:spPr bwMode="auto">
          <a:xfrm>
            <a:off x="1547813" y="6281738"/>
            <a:ext cx="7272337" cy="396875"/>
          </a:xfrm>
          <a:prstGeom prst="rect">
            <a:avLst/>
          </a:prstGeom>
          <a:noFill/>
          <a:ln w="9525">
            <a:noFill/>
            <a:miter lim="800000"/>
            <a:headEnd/>
            <a:tailEnd/>
          </a:ln>
          <a:effectLst/>
        </p:spPr>
        <p:txBody>
          <a:bodyPr>
            <a:spAutoFit/>
          </a:bodyPr>
          <a:lstStyle/>
          <a:p>
            <a:pPr algn="ctr">
              <a:spcBef>
                <a:spcPct val="50000"/>
              </a:spcBef>
            </a:pPr>
            <a:r>
              <a:rPr lang="hu-HU" sz="2000"/>
              <a:t>Neutralizáló antitest: gátolja a patogén elterjedését</a:t>
            </a:r>
          </a:p>
        </p:txBody>
      </p:sp>
      <p:sp>
        <p:nvSpPr>
          <p:cNvPr id="144710" name="Text Box 326"/>
          <p:cNvSpPr txBox="1">
            <a:spLocks noChangeArrowheads="1"/>
          </p:cNvSpPr>
          <p:nvPr/>
        </p:nvSpPr>
        <p:spPr bwMode="auto">
          <a:xfrm>
            <a:off x="3492500" y="3500438"/>
            <a:ext cx="2735263" cy="1038225"/>
          </a:xfrm>
          <a:prstGeom prst="rect">
            <a:avLst/>
          </a:prstGeom>
          <a:noFill/>
          <a:ln w="9525">
            <a:noFill/>
            <a:miter lim="800000"/>
            <a:headEnd/>
            <a:tailEnd/>
          </a:ln>
          <a:effectLst/>
        </p:spPr>
        <p:txBody>
          <a:bodyPr>
            <a:spAutoFit/>
          </a:bodyPr>
          <a:lstStyle/>
          <a:p>
            <a:pPr algn="ctr">
              <a:spcBef>
                <a:spcPct val="50000"/>
              </a:spcBef>
            </a:pPr>
            <a:r>
              <a:rPr lang="hu-HU" sz="2000"/>
              <a:t> EPITÓPOK</a:t>
            </a:r>
          </a:p>
          <a:p>
            <a:pPr>
              <a:spcBef>
                <a:spcPct val="50000"/>
              </a:spcBef>
            </a:pPr>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4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44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4" grpId="0" animBg="1"/>
      <p:bldP spid="144435" grpId="0" animBg="1"/>
      <p:bldP spid="1444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a számának helye 3"/>
          <p:cNvSpPr>
            <a:spLocks noGrp="1"/>
          </p:cNvSpPr>
          <p:nvPr>
            <p:ph type="sldNum" sz="quarter" idx="12"/>
          </p:nvPr>
        </p:nvSpPr>
        <p:spPr/>
        <p:txBody>
          <a:bodyPr/>
          <a:lstStyle/>
          <a:p>
            <a:fld id="{7EA599C1-B956-4FF4-89C7-6B3260E6EBF9}" type="slidenum">
              <a:rPr lang="hu-HU"/>
              <a:pPr/>
              <a:t>5</a:t>
            </a:fld>
            <a:endParaRPr lang="hu-HU"/>
          </a:p>
        </p:txBody>
      </p:sp>
      <p:sp>
        <p:nvSpPr>
          <p:cNvPr id="109570" name="Rectangle 2"/>
          <p:cNvSpPr>
            <a:spLocks noChangeArrowheads="1"/>
          </p:cNvSpPr>
          <p:nvPr/>
        </p:nvSpPr>
        <p:spPr bwMode="auto">
          <a:xfrm>
            <a:off x="0" y="549275"/>
            <a:ext cx="8839200" cy="2590800"/>
          </a:xfrm>
          <a:prstGeom prst="rect">
            <a:avLst/>
          </a:prstGeom>
          <a:noFill/>
          <a:ln w="9525">
            <a:noFill/>
            <a:miter lim="800000"/>
            <a:headEnd/>
            <a:tailEnd/>
          </a:ln>
          <a:effectLst/>
        </p:spPr>
        <p:txBody>
          <a:bodyPr>
            <a:spAutoFit/>
          </a:bodyPr>
          <a:lstStyle/>
          <a:p>
            <a:pPr indent="449263"/>
            <a:r>
              <a:rPr lang="hu-HU" sz="2400">
                <a:effectLst>
                  <a:outerShdw blurRad="38100" dist="38100" dir="2700000" algn="tl">
                    <a:srgbClr val="000000"/>
                  </a:outerShdw>
                </a:effectLst>
                <a:cs typeface="Times New Roman" pitchFamily="18" charset="0"/>
              </a:rPr>
              <a:t>Antigénspecifikus </a:t>
            </a:r>
            <a:r>
              <a:rPr lang="hu-HU" sz="2400">
                <a:effectLst>
                  <a:outerShdw blurRad="38100" dist="38100" dir="2700000" algn="tl">
                    <a:srgbClr val="000000"/>
                  </a:outerShdw>
                </a:effectLst>
              </a:rPr>
              <a:t>i</a:t>
            </a:r>
            <a:r>
              <a:rPr lang="hu-HU" sz="2400">
                <a:effectLst>
                  <a:outerShdw blurRad="38100" dist="38100" dir="2700000" algn="tl">
                    <a:srgbClr val="000000"/>
                  </a:outerShdw>
                </a:effectLst>
                <a:cs typeface="Times New Roman" pitchFamily="18" charset="0"/>
              </a:rPr>
              <a:t>mmunstimuláció</a:t>
            </a:r>
            <a:r>
              <a:rPr lang="hu-HU" sz="2400">
                <a:effectLst>
                  <a:outerShdw blurRad="38100" dist="38100" dir="2700000" algn="tl">
                    <a:srgbClr val="000000"/>
                  </a:outerShdw>
                </a:effectLst>
                <a:latin typeface="Arial" charset="0"/>
                <a:cs typeface="Times New Roman" pitchFamily="18" charset="0"/>
              </a:rPr>
              <a:t> = </a:t>
            </a:r>
            <a:r>
              <a:rPr lang="hu-HU" sz="2400"/>
              <a:t>A</a:t>
            </a:r>
            <a:r>
              <a:rPr lang="hu-HU" sz="2400">
                <a:cs typeface="Times New Roman" pitchFamily="18" charset="0"/>
              </a:rPr>
              <a:t>ktív immunizálás</a:t>
            </a:r>
            <a:r>
              <a:rPr lang="hu-HU" sz="2000" b="1">
                <a:cs typeface="Times New Roman" pitchFamily="18" charset="0"/>
              </a:rPr>
              <a:t>	</a:t>
            </a:r>
            <a:r>
              <a:rPr lang="hu-HU" sz="2000" b="1"/>
              <a:t>		</a:t>
            </a:r>
            <a:endParaRPr lang="hu-HU" sz="2000" b="1">
              <a:latin typeface="Arial" charset="0"/>
            </a:endParaRPr>
          </a:p>
          <a:p>
            <a:pPr indent="449263" eaLnBrk="0" hangingPunct="0"/>
            <a:r>
              <a:rPr lang="hu-HU" sz="2000"/>
              <a:t>E</a:t>
            </a:r>
            <a:r>
              <a:rPr lang="hu-HU" sz="2000">
                <a:cs typeface="Times New Roman" pitchFamily="18" charset="0"/>
              </a:rPr>
              <a:t>redmény: </a:t>
            </a:r>
            <a:endParaRPr lang="hu-HU" sz="2000"/>
          </a:p>
          <a:p>
            <a:pPr indent="449263" eaLnBrk="0" hangingPunct="0"/>
            <a:r>
              <a:rPr lang="hu-HU" sz="2000"/>
              <a:t>		</a:t>
            </a:r>
            <a:r>
              <a:rPr lang="hu-HU" sz="2000">
                <a:cs typeface="Times New Roman" pitchFamily="18" charset="0"/>
              </a:rPr>
              <a:t>plazmasejtek</a:t>
            </a:r>
            <a:r>
              <a:rPr lang="hu-HU" sz="2000">
                <a:latin typeface="Arial" charset="0"/>
                <a:cs typeface="Times New Roman" pitchFamily="18" charset="0"/>
              </a:rPr>
              <a:t>:</a:t>
            </a:r>
            <a:r>
              <a:rPr lang="hu-HU" sz="2000">
                <a:latin typeface="Arial" charset="0"/>
              </a:rPr>
              <a:t> </a:t>
            </a:r>
            <a:r>
              <a:rPr lang="hu-HU" sz="2000">
                <a:cs typeface="Times New Roman" pitchFamily="18" charset="0"/>
              </a:rPr>
              <a:t>ellenanyag termelés</a:t>
            </a:r>
            <a:r>
              <a:rPr lang="hu-HU" sz="2000"/>
              <a:t> + </a:t>
            </a:r>
            <a:r>
              <a:rPr lang="hu-HU" sz="2000">
                <a:cs typeface="Times New Roman" pitchFamily="18" charset="0"/>
              </a:rPr>
              <a:t>effektor T sejtek</a:t>
            </a:r>
            <a:endParaRPr lang="hu-HU" sz="2000"/>
          </a:p>
          <a:p>
            <a:pPr indent="449263" eaLnBrk="0" hangingPunct="0"/>
            <a:r>
              <a:rPr lang="hu-HU" sz="2000"/>
              <a:t>		memória válasz</a:t>
            </a:r>
          </a:p>
          <a:p>
            <a:pPr indent="449263" eaLnBrk="0" hangingPunct="0"/>
            <a:r>
              <a:rPr lang="hu-HU" sz="2000">
                <a:cs typeface="Times New Roman" pitchFamily="18" charset="0"/>
              </a:rPr>
              <a:t> </a:t>
            </a:r>
          </a:p>
          <a:p>
            <a:pPr indent="449263" eaLnBrk="0" hangingPunct="0"/>
            <a:r>
              <a:rPr lang="hu-HU" sz="2000">
                <a:cs typeface="Times New Roman" pitchFamily="18" charset="0"/>
              </a:rPr>
              <a:t>			</a:t>
            </a:r>
            <a:r>
              <a:rPr lang="hu-HU" sz="2000">
                <a:cs typeface="Times New Roman" pitchFamily="18" charset="0"/>
                <a:sym typeface="Symbol" pitchFamily="18" charset="2"/>
              </a:rPr>
              <a:t>			</a:t>
            </a:r>
          </a:p>
          <a:p>
            <a:pPr indent="449263" eaLnBrk="0" hangingPunct="0"/>
            <a:r>
              <a:rPr lang="hu-HU" sz="2000">
                <a:sym typeface="Symbol" pitchFamily="18" charset="2"/>
              </a:rPr>
              <a:t>	</a:t>
            </a:r>
            <a:endParaRPr lang="hu-HU" sz="2000">
              <a:cs typeface="Times New Roman" pitchFamily="18" charset="0"/>
              <a:sym typeface="Symbol" pitchFamily="18" charset="2"/>
            </a:endParaRPr>
          </a:p>
        </p:txBody>
      </p:sp>
      <p:pic>
        <p:nvPicPr>
          <p:cNvPr id="109575" name="Picture 7"/>
          <p:cNvPicPr>
            <a:picLocks noChangeAspect="1" noChangeArrowheads="1"/>
          </p:cNvPicPr>
          <p:nvPr/>
        </p:nvPicPr>
        <p:blipFill>
          <a:blip r:embed="rId3" cstate="print"/>
          <a:srcRect t="29471"/>
          <a:stretch>
            <a:fillRect/>
          </a:stretch>
        </p:blipFill>
        <p:spPr bwMode="auto">
          <a:xfrm>
            <a:off x="539750" y="2276475"/>
            <a:ext cx="8208963" cy="4149725"/>
          </a:xfrm>
          <a:prstGeom prst="rect">
            <a:avLst/>
          </a:prstGeom>
          <a:noFill/>
          <a:ln w="9525">
            <a:noFill/>
            <a:miter lim="800000"/>
            <a:headEnd/>
            <a:tailEnd/>
          </a:ln>
          <a:effectLst/>
        </p:spPr>
      </p:pic>
      <p:sp>
        <p:nvSpPr>
          <p:cNvPr id="109576" name="Oval 8"/>
          <p:cNvSpPr>
            <a:spLocks noChangeArrowheads="1"/>
          </p:cNvSpPr>
          <p:nvPr/>
        </p:nvSpPr>
        <p:spPr bwMode="auto">
          <a:xfrm>
            <a:off x="3994150" y="3141663"/>
            <a:ext cx="1225550" cy="792162"/>
          </a:xfrm>
          <a:prstGeom prst="ellipse">
            <a:avLst/>
          </a:prstGeom>
          <a:noFill/>
          <a:ln w="57150">
            <a:solidFill>
              <a:srgbClr val="FF0000"/>
            </a:solidFill>
            <a:round/>
            <a:headEnd/>
            <a:tailEnd/>
          </a:ln>
          <a:effectLst/>
        </p:spPr>
        <p:txBody>
          <a:bodyPr wrap="none" anchor="ctr"/>
          <a:lstStyle/>
          <a:p>
            <a:endParaRPr lang="hu-HU"/>
          </a:p>
        </p:txBody>
      </p:sp>
      <p:sp>
        <p:nvSpPr>
          <p:cNvPr id="109578" name="AutoShape 10"/>
          <p:cNvSpPr>
            <a:spLocks noChangeArrowheads="1"/>
          </p:cNvSpPr>
          <p:nvPr/>
        </p:nvSpPr>
        <p:spPr bwMode="auto">
          <a:xfrm>
            <a:off x="1763713" y="3068638"/>
            <a:ext cx="792162" cy="360362"/>
          </a:xfrm>
          <a:prstGeom prst="rightArrow">
            <a:avLst>
              <a:gd name="adj1" fmla="val 50000"/>
              <a:gd name="adj2" fmla="val 54956"/>
            </a:avLst>
          </a:prstGeom>
          <a:solidFill>
            <a:schemeClr val="bg1"/>
          </a:solidFill>
          <a:ln w="9525">
            <a:solidFill>
              <a:srgbClr val="FF0000"/>
            </a:solidFill>
            <a:miter lim="800000"/>
            <a:headEnd/>
            <a:tailEnd/>
          </a:ln>
          <a:effectLst/>
        </p:spPr>
        <p:txBody>
          <a:bodyPr wrap="none" anchor="ctr"/>
          <a:lstStyle/>
          <a:p>
            <a:endParaRPr lang="hu-HU"/>
          </a:p>
        </p:txBody>
      </p:sp>
      <p:sp>
        <p:nvSpPr>
          <p:cNvPr id="109579" name="AutoShape 11"/>
          <p:cNvSpPr>
            <a:spLocks noChangeArrowheads="1"/>
          </p:cNvSpPr>
          <p:nvPr/>
        </p:nvSpPr>
        <p:spPr bwMode="auto">
          <a:xfrm>
            <a:off x="1835150" y="3502025"/>
            <a:ext cx="792163" cy="360363"/>
          </a:xfrm>
          <a:prstGeom prst="rightArrow">
            <a:avLst>
              <a:gd name="adj1" fmla="val 50000"/>
              <a:gd name="adj2" fmla="val 54956"/>
            </a:avLst>
          </a:prstGeom>
          <a:solidFill>
            <a:srgbClr val="FF0000"/>
          </a:solidFill>
          <a:ln w="9525">
            <a:solidFill>
              <a:srgbClr val="FF0000"/>
            </a:solidFill>
            <a:miter lim="800000"/>
            <a:headEnd/>
            <a:tailEnd/>
          </a:ln>
          <a:effectLst/>
        </p:spPr>
        <p:txBody>
          <a:bodyPr wrap="none" anchor="ctr"/>
          <a:lstStyle/>
          <a:p>
            <a:endParaRPr lang="hu-HU"/>
          </a:p>
        </p:txBody>
      </p:sp>
      <p:sp>
        <p:nvSpPr>
          <p:cNvPr id="109580" name="Text Box 12"/>
          <p:cNvSpPr txBox="1">
            <a:spLocks noChangeArrowheads="1"/>
          </p:cNvSpPr>
          <p:nvPr/>
        </p:nvSpPr>
        <p:spPr bwMode="auto">
          <a:xfrm>
            <a:off x="2771775" y="4294188"/>
            <a:ext cx="3384550" cy="366712"/>
          </a:xfrm>
          <a:prstGeom prst="rect">
            <a:avLst/>
          </a:prstGeom>
          <a:noFill/>
          <a:ln w="9525">
            <a:noFill/>
            <a:miter lim="800000"/>
            <a:headEnd/>
            <a:tailEnd/>
          </a:ln>
          <a:effectLst/>
        </p:spPr>
        <p:txBody>
          <a:bodyPr>
            <a:spAutoFit/>
          </a:bodyPr>
          <a:lstStyle/>
          <a:p>
            <a:pPr>
              <a:spcBef>
                <a:spcPct val="50000"/>
              </a:spcBef>
            </a:pPr>
            <a:r>
              <a:rPr lang="hu-HU" sz="1800">
                <a:solidFill>
                  <a:schemeClr val="tx1"/>
                </a:solidFill>
              </a:rPr>
              <a:t>Pl. veszettség elleni oltás</a:t>
            </a:r>
          </a:p>
        </p:txBody>
      </p:sp>
      <p:sp>
        <p:nvSpPr>
          <p:cNvPr id="109584" name="Line 16"/>
          <p:cNvSpPr>
            <a:spLocks noChangeShapeType="1"/>
          </p:cNvSpPr>
          <p:nvPr/>
        </p:nvSpPr>
        <p:spPr bwMode="auto">
          <a:xfrm>
            <a:off x="4572000" y="4581525"/>
            <a:ext cx="0" cy="215900"/>
          </a:xfrm>
          <a:prstGeom prst="line">
            <a:avLst/>
          </a:prstGeom>
          <a:noFill/>
          <a:ln w="28575">
            <a:solidFill>
              <a:srgbClr val="FF0000"/>
            </a:solidFill>
            <a:round/>
            <a:headEnd/>
            <a:tailEnd type="triangle" w="med" len="med"/>
          </a:ln>
          <a:effectLst/>
        </p:spPr>
        <p:txBody>
          <a:bodyPr/>
          <a:lstStyle/>
          <a:p>
            <a:endParaRPr lang="hu-HU"/>
          </a:p>
        </p:txBody>
      </p:sp>
      <p:sp>
        <p:nvSpPr>
          <p:cNvPr id="109586" name="Line 18"/>
          <p:cNvSpPr>
            <a:spLocks noChangeShapeType="1"/>
          </p:cNvSpPr>
          <p:nvPr/>
        </p:nvSpPr>
        <p:spPr bwMode="auto">
          <a:xfrm flipH="1">
            <a:off x="2484438" y="4581525"/>
            <a:ext cx="719137" cy="215900"/>
          </a:xfrm>
          <a:prstGeom prst="line">
            <a:avLst/>
          </a:prstGeom>
          <a:noFill/>
          <a:ln w="28575">
            <a:solidFill>
              <a:srgbClr val="FF0000"/>
            </a:solidFill>
            <a:round/>
            <a:headEnd/>
            <a:tailEnd type="triangle" w="med" len="med"/>
          </a:ln>
          <a:effectLst/>
        </p:spPr>
        <p:txBody>
          <a:bodyPr/>
          <a:lstStyle/>
          <a:p>
            <a:endParaRPr lang="hu-HU"/>
          </a:p>
        </p:txBody>
      </p:sp>
      <p:sp>
        <p:nvSpPr>
          <p:cNvPr id="109587" name="Line 19"/>
          <p:cNvSpPr>
            <a:spLocks noChangeShapeType="1"/>
          </p:cNvSpPr>
          <p:nvPr/>
        </p:nvSpPr>
        <p:spPr bwMode="auto">
          <a:xfrm flipH="1">
            <a:off x="3276600" y="4581525"/>
            <a:ext cx="431800" cy="215900"/>
          </a:xfrm>
          <a:prstGeom prst="line">
            <a:avLst/>
          </a:prstGeom>
          <a:noFill/>
          <a:ln w="28575">
            <a:solidFill>
              <a:srgbClr val="FF0000"/>
            </a:solidFill>
            <a:round/>
            <a:headEnd/>
            <a:tailEnd type="triangle" w="med" len="med"/>
          </a:ln>
          <a:effectLst/>
        </p:spPr>
        <p:txBody>
          <a:bodyPr/>
          <a:lstStyle/>
          <a:p>
            <a:endParaRPr lang="hu-HU"/>
          </a:p>
        </p:txBody>
      </p:sp>
      <p:sp>
        <p:nvSpPr>
          <p:cNvPr id="109588" name="AutoShape 20"/>
          <p:cNvSpPr>
            <a:spLocks noChangeArrowheads="1"/>
          </p:cNvSpPr>
          <p:nvPr/>
        </p:nvSpPr>
        <p:spPr bwMode="auto">
          <a:xfrm>
            <a:off x="4714875" y="4581525"/>
            <a:ext cx="144463" cy="215900"/>
          </a:xfrm>
          <a:prstGeom prst="downArrow">
            <a:avLst>
              <a:gd name="adj1" fmla="val 50000"/>
              <a:gd name="adj2" fmla="val 37363"/>
            </a:avLst>
          </a:prstGeom>
          <a:solidFill>
            <a:schemeClr val="bg1"/>
          </a:solidFill>
          <a:ln w="9525">
            <a:solidFill>
              <a:srgbClr val="FF0000"/>
            </a:solidFill>
            <a:miter lim="800000"/>
            <a:headEnd/>
            <a:tailEnd/>
          </a:ln>
          <a:effectLst/>
        </p:spPr>
        <p:txBody>
          <a:bodyPr wrap="none" anchor="ctr"/>
          <a:lstStyle/>
          <a:p>
            <a:endParaRPr lang="hu-HU"/>
          </a:p>
        </p:txBody>
      </p:sp>
      <p:sp>
        <p:nvSpPr>
          <p:cNvPr id="109589" name="Text Box 21"/>
          <p:cNvSpPr txBox="1">
            <a:spLocks noChangeArrowheads="1"/>
          </p:cNvSpPr>
          <p:nvPr/>
        </p:nvSpPr>
        <p:spPr bwMode="auto">
          <a:xfrm>
            <a:off x="5292725" y="5661025"/>
            <a:ext cx="2374900" cy="641350"/>
          </a:xfrm>
          <a:prstGeom prst="rect">
            <a:avLst/>
          </a:prstGeom>
          <a:noFill/>
          <a:ln w="9525">
            <a:noFill/>
            <a:miter lim="800000"/>
            <a:headEnd/>
            <a:tailEnd/>
          </a:ln>
          <a:effectLst/>
        </p:spPr>
        <p:txBody>
          <a:bodyPr>
            <a:spAutoFit/>
          </a:bodyPr>
          <a:lstStyle/>
          <a:p>
            <a:pPr algn="ctr">
              <a:spcBef>
                <a:spcPct val="50000"/>
              </a:spcBef>
            </a:pPr>
            <a:r>
              <a:rPr lang="hu-HU" sz="1800">
                <a:solidFill>
                  <a:schemeClr val="tx1"/>
                </a:solidFill>
              </a:rPr>
              <a:t>Pl. 14 napon belül HepA ellen</a:t>
            </a:r>
          </a:p>
        </p:txBody>
      </p:sp>
      <p:sp>
        <p:nvSpPr>
          <p:cNvPr id="109590" name="Rectangle 22"/>
          <p:cNvSpPr>
            <a:spLocks noChangeArrowheads="1"/>
          </p:cNvSpPr>
          <p:nvPr/>
        </p:nvSpPr>
        <p:spPr bwMode="auto">
          <a:xfrm>
            <a:off x="4643438" y="5603875"/>
            <a:ext cx="936625" cy="765175"/>
          </a:xfrm>
          <a:prstGeom prst="rect">
            <a:avLst/>
          </a:prstGeom>
          <a:solidFill>
            <a:schemeClr val="bg1"/>
          </a:solidFill>
          <a:ln w="9525">
            <a:noFill/>
            <a:miter lim="800000"/>
            <a:headEnd/>
            <a:tailEnd/>
          </a:ln>
          <a:effectLst/>
        </p:spPr>
        <p:txBody>
          <a:bodyPr wrap="none" anchor="ctr"/>
          <a:lstStyle/>
          <a:p>
            <a:endParaRPr lang="hu-HU"/>
          </a:p>
        </p:txBody>
      </p:sp>
      <p:sp>
        <p:nvSpPr>
          <p:cNvPr id="109591" name="Line 23"/>
          <p:cNvSpPr>
            <a:spLocks noChangeShapeType="1"/>
          </p:cNvSpPr>
          <p:nvPr/>
        </p:nvSpPr>
        <p:spPr bwMode="auto">
          <a:xfrm>
            <a:off x="4427538" y="4581525"/>
            <a:ext cx="0" cy="215900"/>
          </a:xfrm>
          <a:prstGeom prst="line">
            <a:avLst/>
          </a:prstGeom>
          <a:noFill/>
          <a:ln w="28575">
            <a:solidFill>
              <a:srgbClr val="FF0000"/>
            </a:solidFill>
            <a:round/>
            <a:headEnd/>
            <a:tailEnd type="triangle" w="med" len="med"/>
          </a:ln>
          <a:effectLst/>
        </p:spPr>
        <p:txBody>
          <a:bodyPr/>
          <a:lstStyle/>
          <a:p>
            <a:endParaRPr lang="hu-HU"/>
          </a:p>
        </p:txBody>
      </p:sp>
      <p:sp>
        <p:nvSpPr>
          <p:cNvPr id="109592" name="Text Box 24"/>
          <p:cNvSpPr txBox="1">
            <a:spLocks noChangeArrowheads="1"/>
          </p:cNvSpPr>
          <p:nvPr/>
        </p:nvSpPr>
        <p:spPr bwMode="auto">
          <a:xfrm>
            <a:off x="6443663" y="4365625"/>
            <a:ext cx="2232025" cy="366713"/>
          </a:xfrm>
          <a:prstGeom prst="rect">
            <a:avLst/>
          </a:prstGeom>
          <a:noFill/>
          <a:ln w="9525">
            <a:noFill/>
            <a:miter lim="800000"/>
            <a:headEnd/>
            <a:tailEnd/>
          </a:ln>
          <a:effectLst/>
        </p:spPr>
        <p:txBody>
          <a:bodyPr>
            <a:spAutoFit/>
          </a:bodyPr>
          <a:lstStyle/>
          <a:p>
            <a:pPr algn="ctr">
              <a:spcBef>
                <a:spcPct val="50000"/>
              </a:spcBef>
            </a:pPr>
            <a:r>
              <a:rPr lang="hu-HU" sz="1800">
                <a:solidFill>
                  <a:schemeClr val="tx1"/>
                </a:solidFill>
              </a:rPr>
              <a:t>Pl. tumorvakcinák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5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0" grpId="0"/>
      <p:bldP spid="109584" grpId="0" animBg="1"/>
      <p:bldP spid="109586" grpId="0" animBg="1"/>
      <p:bldP spid="109587" grpId="0" animBg="1"/>
      <p:bldP spid="109588" grpId="0" animBg="1"/>
      <p:bldP spid="109589" grpId="0"/>
      <p:bldP spid="109591" grpId="0" animBg="1"/>
      <p:bldP spid="1095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ia számának helye 3"/>
          <p:cNvSpPr>
            <a:spLocks noGrp="1"/>
          </p:cNvSpPr>
          <p:nvPr>
            <p:ph type="sldNum" sz="quarter" idx="12"/>
          </p:nvPr>
        </p:nvSpPr>
        <p:spPr/>
        <p:txBody>
          <a:bodyPr/>
          <a:lstStyle/>
          <a:p>
            <a:fld id="{59BA045E-696C-4DAD-ABFE-2E7A4F43D090}" type="slidenum">
              <a:rPr lang="hu-HU"/>
              <a:pPr/>
              <a:t>6</a:t>
            </a:fld>
            <a:endParaRPr lang="hu-HU"/>
          </a:p>
        </p:txBody>
      </p:sp>
      <p:graphicFrame>
        <p:nvGraphicFramePr>
          <p:cNvPr id="283793" name="Group 145"/>
          <p:cNvGraphicFramePr>
            <a:graphicFrameLocks noGrp="1"/>
          </p:cNvGraphicFramePr>
          <p:nvPr/>
        </p:nvGraphicFramePr>
        <p:xfrm>
          <a:off x="395288" y="115888"/>
          <a:ext cx="8424862" cy="6778689"/>
        </p:xfrm>
        <a:graphic>
          <a:graphicData uri="http://schemas.openxmlformats.org/drawingml/2006/table">
            <a:tbl>
              <a:tblPr/>
              <a:tblGrid>
                <a:gridCol w="4213225"/>
                <a:gridCol w="4211637"/>
              </a:tblGrid>
              <a:tr h="5810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A hatékony oltóanyag tulajdonságai</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xBody>
                    <a:bodyPr/>
                    <a:lstStyle/>
                    <a:p>
                      <a:endParaRPr lang="hu-HU"/>
                    </a:p>
                  </a:txBody>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biztonságos</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0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protektív</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0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Hosszú távú védelem</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0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Serkenti a neutralizáló antitesteket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rgbClr val="FFFF0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0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Serkenti a protektív T-sejteket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0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Gyakorlati szempontok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0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283789" name="Rectangle 141"/>
          <p:cNvSpPr>
            <a:spLocks noChangeArrowheads="1"/>
          </p:cNvSpPr>
          <p:nvPr/>
        </p:nvSpPr>
        <p:spPr bwMode="auto">
          <a:xfrm>
            <a:off x="323850" y="1268413"/>
            <a:ext cx="8569325" cy="1152525"/>
          </a:xfrm>
          <a:prstGeom prst="rect">
            <a:avLst/>
          </a:prstGeom>
          <a:noFill/>
          <a:ln w="76200">
            <a:solidFill>
              <a:srgbClr val="FF0000"/>
            </a:solidFill>
            <a:miter lim="800000"/>
            <a:headEnd/>
            <a:tailEnd/>
          </a:ln>
          <a:effectLst/>
        </p:spPr>
        <p:txBody>
          <a:bodyPr wrap="none" anchor="ctr"/>
          <a:lstStyle/>
          <a:p>
            <a:endParaRPr lang="hu-HU"/>
          </a:p>
        </p:txBody>
      </p:sp>
      <p:sp>
        <p:nvSpPr>
          <p:cNvPr id="283794" name="Text Box 146"/>
          <p:cNvSpPr txBox="1">
            <a:spLocks noChangeArrowheads="1"/>
          </p:cNvSpPr>
          <p:nvPr/>
        </p:nvSpPr>
        <p:spPr bwMode="auto">
          <a:xfrm>
            <a:off x="4643438" y="836613"/>
            <a:ext cx="4176712" cy="6615112"/>
          </a:xfrm>
          <a:prstGeom prst="rect">
            <a:avLst/>
          </a:prstGeom>
          <a:noFill/>
          <a:ln w="9525">
            <a:noFill/>
            <a:miter lim="800000"/>
            <a:headEnd/>
            <a:tailEnd/>
          </a:ln>
          <a:effectLst/>
        </p:spPr>
        <p:txBody>
          <a:bodyPr>
            <a:spAutoFit/>
          </a:bodyPr>
          <a:lstStyle/>
          <a:p>
            <a:pPr>
              <a:spcBef>
                <a:spcPct val="20000"/>
              </a:spcBef>
            </a:pPr>
            <a:r>
              <a:rPr lang="hu-HU" sz="2000"/>
              <a:t>Nem okozhat betegséget v. halált</a:t>
            </a:r>
          </a:p>
          <a:p>
            <a:pPr>
              <a:spcBef>
                <a:spcPct val="20000"/>
              </a:spcBef>
            </a:pPr>
            <a:r>
              <a:rPr lang="hu-HU" sz="2000"/>
              <a:t>Élő kórokozó által előidézett betegséggel szemben véd</a:t>
            </a:r>
          </a:p>
          <a:p>
            <a:pPr>
              <a:lnSpc>
                <a:spcPct val="80000"/>
              </a:lnSpc>
              <a:spcBef>
                <a:spcPct val="20000"/>
              </a:spcBef>
            </a:pPr>
            <a:r>
              <a:rPr lang="hu-HU" sz="2000"/>
              <a:t>Évekig tartó védettséget ad</a:t>
            </a:r>
          </a:p>
          <a:p>
            <a:pPr>
              <a:lnSpc>
                <a:spcPct val="80000"/>
              </a:lnSpc>
              <a:spcBef>
                <a:spcPct val="20000"/>
              </a:spcBef>
            </a:pPr>
            <a:endParaRPr lang="hu-HU" sz="2000"/>
          </a:p>
          <a:p>
            <a:pPr>
              <a:lnSpc>
                <a:spcPct val="80000"/>
              </a:lnSpc>
              <a:spcBef>
                <a:spcPct val="20000"/>
              </a:spcBef>
            </a:pPr>
            <a:r>
              <a:rPr lang="hu-HU" sz="2000"/>
              <a:t>Bizonyos kórokozók (pl. poliovírus) olyan sejteket fertőznek (pl. neuronok), amelyek nem pótolhatók. Neutralizáló antitest megelőzi ezeknek a sejteknek a megfertőződését</a:t>
            </a:r>
          </a:p>
          <a:p>
            <a:pPr>
              <a:lnSpc>
                <a:spcPct val="35000"/>
              </a:lnSpc>
              <a:spcBef>
                <a:spcPct val="20000"/>
              </a:spcBef>
            </a:pPr>
            <a:endParaRPr lang="hu-HU" sz="2000"/>
          </a:p>
          <a:p>
            <a:pPr>
              <a:lnSpc>
                <a:spcPct val="35000"/>
              </a:lnSpc>
              <a:spcBef>
                <a:spcPct val="20000"/>
              </a:spcBef>
            </a:pPr>
            <a:endParaRPr lang="hu-HU" sz="2000"/>
          </a:p>
          <a:p>
            <a:pPr>
              <a:spcBef>
                <a:spcPct val="20000"/>
              </a:spcBef>
            </a:pPr>
            <a:r>
              <a:rPr lang="hu-HU" sz="2000"/>
              <a:t>Bizonyos kórokozók (pl. intracellulárisok) sejt-mediálta immunválasszal hatékonyabban eliminálódnak</a:t>
            </a:r>
          </a:p>
          <a:p>
            <a:pPr>
              <a:lnSpc>
                <a:spcPct val="40000"/>
              </a:lnSpc>
              <a:spcBef>
                <a:spcPct val="20000"/>
              </a:spcBef>
            </a:pPr>
            <a:endParaRPr lang="hu-HU" sz="2000"/>
          </a:p>
          <a:p>
            <a:pPr>
              <a:spcBef>
                <a:spcPct val="20000"/>
              </a:spcBef>
            </a:pPr>
            <a:r>
              <a:rPr lang="hu-HU" sz="2000"/>
              <a:t>Biológiai stabilitás, könnyű bevitel, kevés mellékhatás, olcsó előállítás</a:t>
            </a:r>
          </a:p>
          <a:p>
            <a:pPr>
              <a:spcBef>
                <a:spcPct val="50000"/>
              </a:spcBef>
            </a:pPr>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7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379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379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379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3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789" grpId="0" animBg="1"/>
      <p:bldP spid="28379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3"/>
          <p:cNvSpPr>
            <a:spLocks noGrp="1"/>
          </p:cNvSpPr>
          <p:nvPr>
            <p:ph type="sldNum" sz="quarter" idx="12"/>
          </p:nvPr>
        </p:nvSpPr>
        <p:spPr/>
        <p:txBody>
          <a:bodyPr/>
          <a:lstStyle/>
          <a:p>
            <a:fld id="{0456ECB1-6B41-47FD-B193-73A8E4159409}" type="slidenum">
              <a:rPr lang="hu-HU"/>
              <a:pPr/>
              <a:t>7</a:t>
            </a:fld>
            <a:endParaRPr lang="hu-HU"/>
          </a:p>
        </p:txBody>
      </p:sp>
      <p:pic>
        <p:nvPicPr>
          <p:cNvPr id="6146" name="Picture 2" descr="immun_grafikon"/>
          <p:cNvPicPr>
            <a:picLocks noChangeAspect="1" noChangeArrowheads="1"/>
          </p:cNvPicPr>
          <p:nvPr/>
        </p:nvPicPr>
        <p:blipFill>
          <a:blip r:embed="rId4" cstate="print"/>
          <a:srcRect/>
          <a:stretch>
            <a:fillRect/>
          </a:stretch>
        </p:blipFill>
        <p:spPr bwMode="auto">
          <a:xfrm>
            <a:off x="1371600" y="2209800"/>
            <a:ext cx="6477000" cy="4154488"/>
          </a:xfrm>
          <a:prstGeom prst="rect">
            <a:avLst/>
          </a:prstGeom>
          <a:noFill/>
        </p:spPr>
      </p:pic>
      <p:sp>
        <p:nvSpPr>
          <p:cNvPr id="6147" name="Text Box 3"/>
          <p:cNvSpPr txBox="1">
            <a:spLocks noChangeArrowheads="1"/>
          </p:cNvSpPr>
          <p:nvPr/>
        </p:nvSpPr>
        <p:spPr bwMode="auto">
          <a:xfrm>
            <a:off x="2209800" y="1533525"/>
            <a:ext cx="4637088" cy="457200"/>
          </a:xfrm>
          <a:prstGeom prst="rect">
            <a:avLst/>
          </a:prstGeom>
          <a:noFill/>
          <a:ln w="9525">
            <a:noFill/>
            <a:miter lim="800000"/>
            <a:headEnd/>
            <a:tailEnd/>
          </a:ln>
          <a:effectLst/>
        </p:spPr>
        <p:txBody>
          <a:bodyPr wrap="none">
            <a:spAutoFit/>
          </a:bodyPr>
          <a:lstStyle/>
          <a:p>
            <a:r>
              <a:rPr lang="hu-HU" sz="2400">
                <a:solidFill>
                  <a:schemeClr val="folHlink"/>
                </a:solidFill>
              </a:rPr>
              <a:t>A preventív vakcináció lényege</a:t>
            </a:r>
            <a:r>
              <a:rPr lang="hu-HU" sz="1800">
                <a:solidFill>
                  <a:schemeClr val="folHlink"/>
                </a:solidFill>
              </a:rPr>
              <a:t> :</a:t>
            </a:r>
          </a:p>
        </p:txBody>
      </p:sp>
      <p:sp>
        <p:nvSpPr>
          <p:cNvPr id="6148" name="Rectangle 4"/>
          <p:cNvSpPr>
            <a:spLocks noChangeArrowheads="1"/>
          </p:cNvSpPr>
          <p:nvPr/>
        </p:nvSpPr>
        <p:spPr bwMode="auto">
          <a:xfrm>
            <a:off x="457200" y="228600"/>
            <a:ext cx="8229600" cy="1006475"/>
          </a:xfrm>
          <a:prstGeom prst="rect">
            <a:avLst/>
          </a:prstGeom>
          <a:noFill/>
          <a:ln w="9525">
            <a:noFill/>
            <a:miter lim="800000"/>
            <a:headEnd/>
            <a:tailEnd/>
          </a:ln>
          <a:effectLst/>
        </p:spPr>
        <p:txBody>
          <a:bodyPr>
            <a:spAutoFit/>
          </a:bodyPr>
          <a:lstStyle/>
          <a:p>
            <a:pPr algn="ctr"/>
            <a:endParaRPr lang="hu-HU" sz="2000">
              <a:solidFill>
                <a:schemeClr val="folHlink"/>
              </a:solidFill>
            </a:endParaRPr>
          </a:p>
          <a:p>
            <a:pPr algn="ctr"/>
            <a:r>
              <a:rPr lang="hu-HU" sz="2000">
                <a:solidFill>
                  <a:schemeClr val="folHlink"/>
                </a:solidFill>
              </a:rPr>
              <a:t>A vakcina egy olyan készítmény, amely fokozza az immunitást egy adott betegséggel szemben (aktiválja az immunrendszert).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ia számának helye 3"/>
          <p:cNvSpPr>
            <a:spLocks noGrp="1"/>
          </p:cNvSpPr>
          <p:nvPr>
            <p:ph type="sldNum" sz="quarter" idx="12"/>
          </p:nvPr>
        </p:nvSpPr>
        <p:spPr/>
        <p:txBody>
          <a:bodyPr/>
          <a:lstStyle/>
          <a:p>
            <a:fld id="{709777F2-ABCD-4321-ADBC-0D76E0F58973}" type="slidenum">
              <a:rPr lang="hu-HU"/>
              <a:pPr/>
              <a:t>8</a:t>
            </a:fld>
            <a:endParaRPr lang="hu-HU"/>
          </a:p>
        </p:txBody>
      </p:sp>
      <p:graphicFrame>
        <p:nvGraphicFramePr>
          <p:cNvPr id="288770" name="Group 2"/>
          <p:cNvGraphicFramePr>
            <a:graphicFrameLocks noGrp="1"/>
          </p:cNvGraphicFramePr>
          <p:nvPr/>
        </p:nvGraphicFramePr>
        <p:xfrm>
          <a:off x="395288" y="115888"/>
          <a:ext cx="8424862" cy="7045008"/>
        </p:xfrm>
        <a:graphic>
          <a:graphicData uri="http://schemas.openxmlformats.org/drawingml/2006/table">
            <a:tbl>
              <a:tblPr/>
              <a:tblGrid>
                <a:gridCol w="4213225"/>
                <a:gridCol w="4211637"/>
              </a:tblGrid>
              <a:tr h="5810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A hatékony oltóanyag tulajdonságai</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xBody>
                    <a:bodyPr/>
                    <a:lstStyle/>
                    <a:p>
                      <a:endParaRPr lang="hu-HU"/>
                    </a:p>
                  </a:txBody>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biztonságos</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Nem okozhat betegséget v. halált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protektív</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Élő kórokozó által előidézett betegséggel szemben véd</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Hosszú távú védelem</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Évekig tartó védettséget ad</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Serkenti a neutralizáló antitesteket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Bizonyos kórokozók (pl. poliovírus) olyan sejteket fertőz (pl. neuronok), amelyek nem pótolhatók. Neutralizáló antitest megelőzi ezeknek a sejteknek a megfertőződését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Serkenti a protektív T-sejteket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Bizonyos kórokozók (pl. intracellulárisok) sejt-mediálta immunválasszal hatékonyabban eliminálódnak</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smtClean="0">
                          <a:ln>
                            <a:noFill/>
                          </a:ln>
                          <a:solidFill>
                            <a:srgbClr val="FFFF00"/>
                          </a:solidFill>
                          <a:effectLst/>
                          <a:latin typeface="Comic Sans MS" pitchFamily="66" charset="0"/>
                          <a:cs typeface="Arial" charset="0"/>
                        </a:rPr>
                        <a:t>Gyakorlati szempontok</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rgbClr val="FFFF00"/>
                          </a:solidFill>
                          <a:effectLst/>
                          <a:latin typeface="Comic Sans MS" pitchFamily="66" charset="0"/>
                          <a:cs typeface="Arial" charset="0"/>
                        </a:rPr>
                        <a:t>Biológiai stabilitás, könnyű bevitel, kevés mellékhatás, olcsó előállítás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000" b="0" i="0" u="none" strike="noStrike" cap="none" normalizeH="0" baseline="0" smtClean="0">
                        <a:ln>
                          <a:noFill/>
                        </a:ln>
                        <a:solidFill>
                          <a:srgbClr val="FFFF00"/>
                        </a:solidFill>
                        <a:effectLst/>
                        <a:latin typeface="Comic Sans MS" pitchFamily="66" charset="0"/>
                        <a:cs typeface="Arial"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288795" name="Rectangle 27"/>
          <p:cNvSpPr>
            <a:spLocks noChangeArrowheads="1"/>
          </p:cNvSpPr>
          <p:nvPr/>
        </p:nvSpPr>
        <p:spPr bwMode="auto">
          <a:xfrm>
            <a:off x="323850" y="2492375"/>
            <a:ext cx="8569325" cy="2016125"/>
          </a:xfrm>
          <a:prstGeom prst="rect">
            <a:avLst/>
          </a:prstGeom>
          <a:noFill/>
          <a:ln w="76200">
            <a:solidFill>
              <a:srgbClr val="FF0000"/>
            </a:solidFill>
            <a:miter lim="800000"/>
            <a:headEnd/>
            <a:tailEnd/>
          </a:ln>
          <a:effectLst/>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 számának helye 3"/>
          <p:cNvSpPr>
            <a:spLocks noGrp="1"/>
          </p:cNvSpPr>
          <p:nvPr>
            <p:ph type="sldNum" sz="quarter" idx="12"/>
          </p:nvPr>
        </p:nvSpPr>
        <p:spPr/>
        <p:txBody>
          <a:bodyPr/>
          <a:lstStyle/>
          <a:p>
            <a:fld id="{789955F3-E7D8-4C74-9529-C7461AC1AB1B}" type="slidenum">
              <a:rPr lang="hu-HU"/>
              <a:pPr/>
              <a:t>9</a:t>
            </a:fld>
            <a:endParaRPr lang="hu-HU"/>
          </a:p>
        </p:txBody>
      </p:sp>
      <p:pic>
        <p:nvPicPr>
          <p:cNvPr id="256002" name="Picture 2" descr="nri891-f1"/>
          <p:cNvPicPr>
            <a:picLocks noChangeAspect="1" noChangeArrowheads="1"/>
          </p:cNvPicPr>
          <p:nvPr/>
        </p:nvPicPr>
        <p:blipFill>
          <a:blip r:embed="rId3" cstate="print"/>
          <a:srcRect/>
          <a:stretch>
            <a:fillRect/>
          </a:stretch>
        </p:blipFill>
        <p:spPr bwMode="auto">
          <a:xfrm>
            <a:off x="1114425" y="539750"/>
            <a:ext cx="6858000" cy="6057900"/>
          </a:xfrm>
          <a:prstGeom prst="rect">
            <a:avLst/>
          </a:prstGeom>
          <a:noFill/>
        </p:spPr>
      </p:pic>
      <p:pic>
        <p:nvPicPr>
          <p:cNvPr id="256005" name="Picture 5" descr="nri891-f1"/>
          <p:cNvPicPr>
            <a:picLocks noChangeAspect="1" noChangeArrowheads="1"/>
          </p:cNvPicPr>
          <p:nvPr/>
        </p:nvPicPr>
        <p:blipFill>
          <a:blip r:embed="rId3" cstate="print"/>
          <a:srcRect b="69104"/>
          <a:stretch>
            <a:fillRect/>
          </a:stretch>
        </p:blipFill>
        <p:spPr bwMode="auto">
          <a:xfrm>
            <a:off x="1116013" y="549275"/>
            <a:ext cx="6858000" cy="1871663"/>
          </a:xfrm>
          <a:prstGeom prst="rect">
            <a:avLst/>
          </a:prstGeom>
          <a:noFill/>
        </p:spPr>
      </p:pic>
      <p:sp>
        <p:nvSpPr>
          <p:cNvPr id="256004" name="Text Box 4"/>
          <p:cNvSpPr txBox="1">
            <a:spLocks noChangeArrowheads="1"/>
          </p:cNvSpPr>
          <p:nvPr/>
        </p:nvSpPr>
        <p:spPr bwMode="auto">
          <a:xfrm>
            <a:off x="5364163" y="142875"/>
            <a:ext cx="2592387" cy="454025"/>
          </a:xfrm>
          <a:prstGeom prst="rect">
            <a:avLst/>
          </a:prstGeom>
          <a:noFill/>
          <a:ln w="57150">
            <a:solidFill>
              <a:srgbClr val="FF0000"/>
            </a:solidFill>
            <a:miter lim="800000"/>
            <a:headEnd/>
            <a:tailEnd/>
          </a:ln>
          <a:effectLst/>
        </p:spPr>
        <p:txBody>
          <a:bodyPr>
            <a:spAutoFit/>
          </a:bodyPr>
          <a:lstStyle/>
          <a:p>
            <a:pPr>
              <a:spcBef>
                <a:spcPct val="50000"/>
              </a:spcBef>
            </a:pPr>
            <a:r>
              <a:rPr lang="hu-HU" sz="2000"/>
              <a:t>Ezt akarjuk elérni!</a:t>
            </a:r>
          </a:p>
        </p:txBody>
      </p:sp>
      <p:sp>
        <p:nvSpPr>
          <p:cNvPr id="256006" name="Text Box 6"/>
          <p:cNvSpPr txBox="1">
            <a:spLocks noChangeArrowheads="1"/>
          </p:cNvSpPr>
          <p:nvPr/>
        </p:nvSpPr>
        <p:spPr bwMode="auto">
          <a:xfrm>
            <a:off x="6588125" y="2708275"/>
            <a:ext cx="2555875" cy="641350"/>
          </a:xfrm>
          <a:prstGeom prst="rect">
            <a:avLst/>
          </a:prstGeom>
          <a:solidFill>
            <a:srgbClr val="CCECFF"/>
          </a:solidFill>
          <a:ln w="9525">
            <a:noFill/>
            <a:miter lim="800000"/>
            <a:headEnd/>
            <a:tailEnd/>
          </a:ln>
          <a:effectLst/>
        </p:spPr>
        <p:txBody>
          <a:bodyPr>
            <a:spAutoFit/>
          </a:bodyPr>
          <a:lstStyle/>
          <a:p>
            <a:pPr>
              <a:spcBef>
                <a:spcPct val="50000"/>
              </a:spcBef>
            </a:pPr>
            <a:r>
              <a:rPr lang="hu-HU" sz="1800">
                <a:solidFill>
                  <a:schemeClr val="tx1"/>
                </a:solidFill>
              </a:rPr>
              <a:t>az FcR mediálta fagocitózis fokozása </a:t>
            </a:r>
          </a:p>
        </p:txBody>
      </p:sp>
      <p:sp>
        <p:nvSpPr>
          <p:cNvPr id="256007" name="Text Box 7"/>
          <p:cNvSpPr txBox="1">
            <a:spLocks noChangeArrowheads="1"/>
          </p:cNvSpPr>
          <p:nvPr/>
        </p:nvSpPr>
        <p:spPr bwMode="auto">
          <a:xfrm>
            <a:off x="6516688" y="3429000"/>
            <a:ext cx="2627312" cy="793750"/>
          </a:xfrm>
          <a:prstGeom prst="rect">
            <a:avLst/>
          </a:prstGeom>
          <a:solidFill>
            <a:srgbClr val="CCECFF"/>
          </a:solidFill>
          <a:ln w="9525">
            <a:noFill/>
            <a:miter lim="800000"/>
            <a:headEnd/>
            <a:tailEnd/>
          </a:ln>
          <a:effectLst/>
        </p:spPr>
        <p:txBody>
          <a:bodyPr>
            <a:spAutoFit/>
          </a:bodyPr>
          <a:lstStyle/>
          <a:p>
            <a:pPr>
              <a:spcBef>
                <a:spcPct val="50000"/>
              </a:spcBef>
            </a:pPr>
            <a:r>
              <a:rPr lang="hu-HU" sz="1800">
                <a:solidFill>
                  <a:schemeClr val="tx1"/>
                </a:solidFill>
              </a:rPr>
              <a:t>a jelátviteli folyamatok gátlása</a:t>
            </a:r>
            <a:r>
              <a:rPr lang="hu-HU"/>
              <a:t> </a:t>
            </a:r>
          </a:p>
        </p:txBody>
      </p:sp>
      <p:sp>
        <p:nvSpPr>
          <p:cNvPr id="256009" name="Rectangle 9"/>
          <p:cNvSpPr>
            <a:spLocks noChangeArrowheads="1"/>
          </p:cNvSpPr>
          <p:nvPr/>
        </p:nvSpPr>
        <p:spPr bwMode="auto">
          <a:xfrm>
            <a:off x="4759325" y="6583363"/>
            <a:ext cx="4384675" cy="274637"/>
          </a:xfrm>
          <a:prstGeom prst="rect">
            <a:avLst/>
          </a:prstGeom>
          <a:noFill/>
          <a:ln w="9525">
            <a:noFill/>
            <a:miter lim="800000"/>
            <a:headEnd/>
            <a:tailEnd/>
          </a:ln>
          <a:effectLst/>
        </p:spPr>
        <p:txBody>
          <a:bodyPr wrap="none">
            <a:spAutoFit/>
          </a:bodyPr>
          <a:lstStyle/>
          <a:p>
            <a:r>
              <a:rPr lang="en-US" sz="1200">
                <a:solidFill>
                  <a:srgbClr val="CCECFF"/>
                </a:solidFill>
              </a:rPr>
              <a:t>Nature Reviews Immunology 2, 706-713 (September 2002)</a:t>
            </a:r>
            <a:endParaRPr lang="hu-HU" sz="1200">
              <a:solidFill>
                <a:srgbClr val="CCECFF"/>
              </a:solidFill>
            </a:endParaRPr>
          </a:p>
        </p:txBody>
      </p:sp>
      <p:sp>
        <p:nvSpPr>
          <p:cNvPr id="256010" name="Text Box 10"/>
          <p:cNvSpPr txBox="1">
            <a:spLocks noChangeArrowheads="1"/>
          </p:cNvSpPr>
          <p:nvPr/>
        </p:nvSpPr>
        <p:spPr bwMode="auto">
          <a:xfrm>
            <a:off x="6516688" y="4292600"/>
            <a:ext cx="2627312" cy="1465263"/>
          </a:xfrm>
          <a:prstGeom prst="rect">
            <a:avLst/>
          </a:prstGeom>
          <a:solidFill>
            <a:srgbClr val="CCECFF"/>
          </a:solidFill>
          <a:ln w="9525">
            <a:noFill/>
            <a:miter lim="800000"/>
            <a:headEnd/>
            <a:tailEnd/>
          </a:ln>
          <a:effectLst/>
        </p:spPr>
        <p:txBody>
          <a:bodyPr>
            <a:spAutoFit/>
          </a:bodyPr>
          <a:lstStyle/>
          <a:p>
            <a:pPr>
              <a:spcBef>
                <a:spcPct val="50000"/>
              </a:spcBef>
            </a:pPr>
            <a:r>
              <a:rPr lang="hu-HU" sz="1800">
                <a:solidFill>
                  <a:schemeClr val="tx1"/>
                </a:solidFill>
              </a:rPr>
              <a:t>a vírusrészecskék gazdasejtből való kiszabadulásának és sejtről-sejtre való terjedésének gátlása </a:t>
            </a:r>
          </a:p>
        </p:txBody>
      </p:sp>
      <p:sp>
        <p:nvSpPr>
          <p:cNvPr id="256003" name="Rectangle 3"/>
          <p:cNvSpPr>
            <a:spLocks noChangeArrowheads="1"/>
          </p:cNvSpPr>
          <p:nvPr/>
        </p:nvSpPr>
        <p:spPr bwMode="auto">
          <a:xfrm>
            <a:off x="4787900" y="765175"/>
            <a:ext cx="4105275" cy="5111750"/>
          </a:xfrm>
          <a:prstGeom prst="rect">
            <a:avLst/>
          </a:prstGeom>
          <a:noFill/>
          <a:ln w="57150">
            <a:solidFill>
              <a:srgbClr val="FF0000"/>
            </a:solidFill>
            <a:miter lim="800000"/>
            <a:headEnd/>
            <a:tailEnd/>
          </a:ln>
          <a:effectLst/>
        </p:spPr>
        <p:txBody>
          <a:bodyPr wrap="none" anchor="ct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animBg="1"/>
      <p:bldP spid="256006" grpId="0" animBg="1"/>
      <p:bldP spid="256007" grpId="0" animBg="1"/>
      <p:bldP spid="256010" grpId="0" animBg="1"/>
      <p:bldP spid="256003" grpId="0" animBg="1"/>
    </p:bld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800" b="0" i="0" u="none" strike="noStrike" cap="none" normalizeH="0" baseline="0" smtClean="0">
            <a:ln>
              <a:noFill/>
            </a:ln>
            <a:solidFill>
              <a:srgbClr val="FFFF00"/>
            </a:solidFill>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800" b="0" i="0" u="none" strike="noStrike" cap="none" normalizeH="0" baseline="0" smtClean="0">
            <a:ln>
              <a:noFill/>
            </a:ln>
            <a:solidFill>
              <a:srgbClr val="FFFF00"/>
            </a:solidFill>
            <a:effectLst/>
            <a:latin typeface="Comic Sans MS" pitchFamily="66" charset="0"/>
            <a:cs typeface="Arial"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rkos">
  <a:themeElements>
    <a:clrScheme name="Sarko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Sarkos">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800" b="0" i="0" u="none" strike="noStrike" cap="none" normalizeH="0" baseline="0" smtClean="0">
            <a:ln>
              <a:noFill/>
            </a:ln>
            <a:solidFill>
              <a:srgbClr val="FFFF00"/>
            </a:solidFill>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800" b="0" i="0" u="none" strike="noStrike" cap="none" normalizeH="0" baseline="0" smtClean="0">
            <a:ln>
              <a:noFill/>
            </a:ln>
            <a:solidFill>
              <a:srgbClr val="FFFF00"/>
            </a:solidFill>
            <a:effectLst/>
            <a:latin typeface="Comic Sans MS" pitchFamily="66" charset="0"/>
            <a:cs typeface="Arial" charset="0"/>
          </a:defRPr>
        </a:defPPr>
      </a:lstStyle>
    </a:lnDef>
  </a:objectDefaults>
  <a:extraClrSchemeLst>
    <a:extraClrScheme>
      <a:clrScheme name="Sarko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arko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arko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arko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Sarko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Sarko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Sarko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Sarko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Sarko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lapértelmezett terv">
  <a:themeElements>
    <a:clrScheme name="1_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800" b="0" i="0" u="none" strike="noStrike" cap="none" normalizeH="0" baseline="0" smtClean="0">
            <a:ln>
              <a:noFill/>
            </a:ln>
            <a:solidFill>
              <a:srgbClr val="FFFF00"/>
            </a:solidFill>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800" b="0" i="0" u="none" strike="noStrike" cap="none" normalizeH="0" baseline="0" smtClean="0">
            <a:ln>
              <a:noFill/>
            </a:ln>
            <a:solidFill>
              <a:srgbClr val="FFFF00"/>
            </a:solidFill>
            <a:effectLst/>
            <a:latin typeface="Comic Sans MS" pitchFamily="66" charset="0"/>
            <a:cs typeface="Arial" charset="0"/>
          </a:defRPr>
        </a:defPPr>
      </a:lstStyle>
    </a:lnDef>
  </a:objectDefaults>
  <a:extraClrSchemeLst>
    <a:extraClrScheme>
      <a:clrScheme name="1_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09_rev_1_4">
  <a:themeElements>
    <a:clrScheme name="ECDC_PowerPoint_Template_2009_rev_1_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33"/>
      </a:hlink>
      <a:folHlink>
        <a:srgbClr val="99CC00"/>
      </a:folHlink>
    </a:clrScheme>
    <a:fontScheme name="ECDC_PowerPoint_Template_2009_rev_1_4">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800" b="0" i="0" u="none" strike="noStrike" cap="none" normalizeH="0" baseline="0" smtClean="0">
            <a:ln>
              <a:noFill/>
            </a:ln>
            <a:solidFill>
              <a:srgbClr val="FFFF00"/>
            </a:solidFill>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2800" b="0" i="0" u="none" strike="noStrike" cap="none" normalizeH="0" baseline="0" smtClean="0">
            <a:ln>
              <a:noFill/>
            </a:ln>
            <a:solidFill>
              <a:srgbClr val="FFFF00"/>
            </a:solidFill>
            <a:effectLst/>
            <a:latin typeface="Comic Sans MS" pitchFamily="66" charset="0"/>
            <a:cs typeface="Arial"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CDC_PowerPoint_Template_2009_rev_1_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3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xml><?xml version="1.0" encoding="utf-8"?>
<a:themeOverride xmlns:a="http://schemas.openxmlformats.org/drawingml/2006/main">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otalTime>3772</TotalTime>
  <Words>1855</Words>
  <Application>Microsoft Office PowerPoint</Application>
  <PresentationFormat>Diavetítés a képernyőre (4:3 oldalarány)</PresentationFormat>
  <Paragraphs>441</Paragraphs>
  <Slides>33</Slides>
  <Notes>32</Notes>
  <HiddenSlides>0</HiddenSlides>
  <MMClips>0</MMClips>
  <ScaleCrop>false</ScaleCrop>
  <HeadingPairs>
    <vt:vector size="8" baseType="variant">
      <vt:variant>
        <vt:lpstr>Használt betűtípusok</vt:lpstr>
      </vt:variant>
      <vt:variant>
        <vt:i4>9</vt:i4>
      </vt:variant>
      <vt:variant>
        <vt:lpstr>Téma</vt:lpstr>
      </vt:variant>
      <vt:variant>
        <vt:i4>4</vt:i4>
      </vt:variant>
      <vt:variant>
        <vt:lpstr>Beágyazott OLE kiszolgálók</vt:lpstr>
      </vt:variant>
      <vt:variant>
        <vt:i4>1</vt:i4>
      </vt:variant>
      <vt:variant>
        <vt:lpstr>Diacímek</vt:lpstr>
      </vt:variant>
      <vt:variant>
        <vt:i4>33</vt:i4>
      </vt:variant>
    </vt:vector>
  </HeadingPairs>
  <TitlesOfParts>
    <vt:vector size="47" baseType="lpstr">
      <vt:lpstr>Arial</vt:lpstr>
      <vt:lpstr>Garamond</vt:lpstr>
      <vt:lpstr>Wingdings</vt:lpstr>
      <vt:lpstr>Tahoma</vt:lpstr>
      <vt:lpstr>Comic Sans MS</vt:lpstr>
      <vt:lpstr>Times New Roman</vt:lpstr>
      <vt:lpstr>Symbol</vt:lpstr>
      <vt:lpstr>ＭＳ Ｐゴシック</vt:lpstr>
      <vt:lpstr>Book Antiqua</vt:lpstr>
      <vt:lpstr>Alapértelmezett terv</vt:lpstr>
      <vt:lpstr>Sarkos</vt:lpstr>
      <vt:lpstr>1_Alapértelmezett terv</vt:lpstr>
      <vt:lpstr>ECDC_PowerPoint_Template_2009_rev_1_4</vt:lpstr>
      <vt:lpstr>CorelDRAW 11.0 Graphic</vt:lpstr>
      <vt:lpstr>VAKCINÁCIÓ</vt:lpstr>
      <vt:lpstr>2. dia</vt:lpstr>
      <vt:lpstr>3. dia</vt:lpstr>
      <vt:lpstr>4. dia</vt:lpstr>
      <vt:lpstr>5. dia</vt:lpstr>
      <vt:lpstr>6. dia</vt:lpstr>
      <vt:lpstr>7. dia</vt:lpstr>
      <vt:lpstr>8. dia</vt:lpstr>
      <vt:lpstr>9. dia</vt:lpstr>
      <vt:lpstr>10. dia</vt:lpstr>
      <vt:lpstr>11. dia</vt:lpstr>
      <vt:lpstr>12. dia</vt:lpstr>
      <vt:lpstr>13. dia</vt:lpstr>
      <vt:lpstr>A vakcinák típusai</vt:lpstr>
      <vt:lpstr>Engedélyezett monovalens pandémiás influenza oltóanyagok a 2009-2010-es influenza szezonra</vt:lpstr>
      <vt:lpstr>16. dia</vt:lpstr>
      <vt:lpstr>17. dia</vt:lpstr>
      <vt:lpstr>18. dia</vt:lpstr>
      <vt:lpstr>19. dia</vt:lpstr>
      <vt:lpstr>XX. Századi pandémiás járványok</vt:lpstr>
      <vt:lpstr>21. dia</vt:lpstr>
      <vt:lpstr>22. dia</vt:lpstr>
      <vt:lpstr>23. dia</vt:lpstr>
      <vt:lpstr>24. dia</vt:lpstr>
      <vt:lpstr>Figure 9-3</vt:lpstr>
      <vt:lpstr>A vakcinák előállítása</vt:lpstr>
      <vt:lpstr>27. dia</vt:lpstr>
      <vt:lpstr>28. dia</vt:lpstr>
      <vt:lpstr>29. dia</vt:lpstr>
      <vt:lpstr>30. dia</vt:lpstr>
      <vt:lpstr>31. dia</vt:lpstr>
      <vt:lpstr>32. dia</vt:lpstr>
      <vt:lpstr>33. dia</vt:lpstr>
    </vt:vector>
  </TitlesOfParts>
  <Company>Semmelweis Egyetem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Your User Name</dc:creator>
  <cp:lastModifiedBy>bonyesz</cp:lastModifiedBy>
  <cp:revision>52</cp:revision>
  <dcterms:created xsi:type="dcterms:W3CDTF">2010-03-08T09:27:10Z</dcterms:created>
  <dcterms:modified xsi:type="dcterms:W3CDTF">2010-10-28T14:10:41Z</dcterms:modified>
</cp:coreProperties>
</file>