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2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6482D-9A26-4278-93D5-E433215FE2A9}" type="datetimeFigureOut">
              <a:rPr lang="hu-HU" smtClean="0"/>
              <a:t>2013.03.06.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A814A-7244-47B2-ADFE-EE78ABD89C49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A814A-7244-47B2-ADFE-EE78ABD89C49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261C-A6DE-4995-B371-4CDC875F644D}" type="datetime1">
              <a:rPr lang="hu-HU" smtClean="0"/>
              <a:t>2013.03.06.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94B-1017-40FC-8ED6-97C10444CF91}" type="datetime1">
              <a:rPr lang="hu-HU" smtClean="0"/>
              <a:t>2013.03.06.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52FF-A152-4DBB-AD77-247D5C55D38A}" type="datetime1">
              <a:rPr lang="hu-HU" smtClean="0"/>
              <a:t>2013.03.06.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CE7A-496C-4556-A98F-D3967E25A8B7}" type="datetime1">
              <a:rPr lang="hu-HU" smtClean="0"/>
              <a:t>2013.03.06.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5AC2-72A2-44D2-9FE5-FFAD8E309EFE}" type="datetime1">
              <a:rPr lang="hu-HU" smtClean="0"/>
              <a:t>2013.03.06.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76DC-D09E-4811-85B3-E98EC5030743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01F3-163F-4132-B8FD-F678EF24BD0E}" type="datetime1">
              <a:rPr lang="hu-HU" smtClean="0"/>
              <a:t>2013.03.06.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8FD5-EA12-4D9D-A427-3F6A5D2FBEB8}" type="datetime1">
              <a:rPr lang="hu-HU" smtClean="0"/>
              <a:t>2013.03.06.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888A-38B5-467D-9A9B-3D04EC779581}" type="datetime1">
              <a:rPr lang="hu-HU" smtClean="0"/>
              <a:t>2013.03.06.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812D-3E8A-422F-829D-684AD6939EEC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D95C-824E-41C6-8975-61C4B114F319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CB5B18-8FC4-419B-A7F1-548B5A781464}" type="datetime1">
              <a:rPr lang="hu-HU" smtClean="0"/>
              <a:t>2013.03.06.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hu-HU" smtClean="0"/>
              <a:t>http://semmelweis-egyetem.hu/erasmus</a:t>
            </a: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4EB633-CD85-40CD-ABE1-01F1DD288323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Erasmus Hallgatói mobilitás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Nagy Katalin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ESN Semmelweis, elnök</a:t>
            </a:r>
          </a:p>
          <a:p>
            <a:endParaRPr lang="hu-H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2013. 03.06.</a:t>
            </a:r>
            <a:endParaRPr lang="hu-H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letölté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0066" y="1628800"/>
            <a:ext cx="2083868" cy="288032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Szakmai gyakorlati mobilitás 2.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Nem pályázhat: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Akik már részt vettek az Erasmus Szakmai Mobilitás programjában vagy a Leonardo programban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Tanulmányaikat tanulmányi okok miatt halasztják</a:t>
            </a:r>
          </a:p>
          <a:p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5B0E1-6CE2-42F6-B39E-AC70D4896D7F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Szakmai gyakorlati mobilitás 2.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Képzési megállapodás: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Egyetem – hallgató – fogadó intézmény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Gyakorlat követelményeiről</a:t>
            </a:r>
          </a:p>
          <a:p>
            <a:endParaRPr lang="hu-H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Támogatási szerződés: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Ösztöndíj összegéről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9477-76F5-49B8-9A72-73B751EC2DF8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Szakmai gyakorlati mobilitás 3.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Végzősöknek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Fogadó intézmények önálló szervezéssel, nem lista szerint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2013. július 1 – 2014. szeptember 30. között 3-6 hónapra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B5CB-C47B-4169-8363-1D4842C2B2AD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Erasmus Nyelvi Kurzus, EILC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760" y="2060848"/>
            <a:ext cx="8892480" cy="4309939"/>
          </a:xfrm>
        </p:spPr>
        <p:txBody>
          <a:bodyPr/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Fogadó ország anyanyelvének megismerése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Nyelvi tudásszint növelése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4-8 hetes intenzív tanfolyam, közvetlenül a kiutazás előtt</a:t>
            </a:r>
          </a:p>
          <a:p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http://www.tpf.hu/pages/content/index.php?page_id=740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8B216-AEC2-40B0-95AB-E3F05C02640B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Egyéb tudnivalók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kiutazás félévében is aktív hallgatói jogviszonnyal kell rendelkezni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Csak 1 tanulmányi és 1 szakmai gyakorlati út lehetséges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Mobilitási program végén beszámolót kell írni (elszámolás az ösztöndíjról is)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3D7B-21CD-4566-87B1-79F1B1E4AEDB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Pontrendszer 1.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12527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Tudományos tevékenység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70 pont)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Ugyanazon témában különböző versenyeken elért helyezésekért és másodszerzősként a pontok fele adható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83193-5C98-475A-8552-903A698FB5FC}" type="datetime1">
              <a:rPr lang="hu-HU" smtClean="0"/>
              <a:t>2013.03.06.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15</a:t>
            </a:fld>
            <a:endParaRPr lang="hu-HU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51520" y="3717032"/>
          <a:ext cx="8640960" cy="2837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224136"/>
                <a:gridCol w="1224136"/>
                <a:gridCol w="1224136"/>
                <a:gridCol w="1152128"/>
                <a:gridCol w="1008112"/>
              </a:tblGrid>
              <a:tr h="748883">
                <a:tc>
                  <a:txBody>
                    <a:bodyPr/>
                    <a:lstStyle/>
                    <a:p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Részvétel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Dicséret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III. Hely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II. Hely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0" indent="-400050">
                        <a:buNone/>
                      </a:pPr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I. Hely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253"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KFTF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TDK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OTDK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Rektori pályamunka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hu-H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Pontrendszer 2.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Tudományos közlemény: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25 pont</a:t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(másodszerzős: 12 pont)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Nemzetközi tudományos konferencia: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5 pont</a:t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(másodszerzős: 1 pont)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TDK munka: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1*2 pont/ 2 félév</a:t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majd további félévenként 1-1 pont</a:t>
            </a:r>
          </a:p>
          <a:p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peciális egyetemi képzések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10 pont): </a:t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2-2 pont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Demonstrátori munka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20 pont):</a:t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1*6 pont/2 félév</a:t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majd további félévenként 2-2 pont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B00-AB11-4384-AF31-CD6A4154EEDF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Pontrendszer 3.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Nyelvtudás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50 pont):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C (vagy A+B típusú) államilag elismert nyelvvizsga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Alapfok: 5 pont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Középfok: 10 pont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Felsőfok: 15 pont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Szakmai: +3 pont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41EF-8652-4C9B-8435-E17A3E2A067D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Pontrendszer 4.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Tanulmányi eredmények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150 pont):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Utolsó félévi kreditekkel súlyozott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tanulmányi átlag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* 20 pont 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100 pont)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Egyetemi tanulmányi verseny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50 pont):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I. hely: 10 pont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II. hely: 6 pont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III. hely: 4 pont</a:t>
            </a:r>
          </a:p>
          <a:p>
            <a:pPr lvl="1"/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B94D-440D-490E-A395-E852E96B8AF6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Pontrendszer 5.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További igazolt tevékenység 1.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50 pont):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Mentőzés, ápolói tevékenység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20 pont):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 pont / 40 igazolt munkaóra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Erasmus munka: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Tandem program (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5 pont): 1 pont / félév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Mentor munka (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15 pont): 5 pont / félév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endParaRPr lang="hu-HU" sz="3600" dirty="0" smtClean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B2F8-5087-4882-A382-B62E53162282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Mi az az Erasmus Program?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Európai Bizottság hallgatói mobilitási programja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Az Egyetem és a partner intézmény közötti kétoldalú szerződéssel pályázás uniós támogatásra (ösztöndíj, adminisztrációs költségek fedezése)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Partner egyetemen 3-6 hónap eltöltése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külföldi tanulmányokat az anyaintézménynek el kell fogadnia és a tanulmányi előmenetelekbe maradéktalanul beleszámolnia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E34AC-8950-4548-9368-92C5098D7D4C}" type="datetime1">
              <a:rPr lang="hu-HU" smtClean="0"/>
              <a:t>2013.03.06.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Pontrendszer 6.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sz="3000" b="1" dirty="0" smtClean="0">
                <a:latin typeface="Times New Roman" pitchFamily="18" charset="0"/>
                <a:cs typeface="Times New Roman" pitchFamily="18" charset="0"/>
              </a:rPr>
              <a:t>További igazolt tevékenység 2</a:t>
            </a:r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hu-HU" sz="30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 50 pont):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HÖK/MOE/MFHE/MGYE/IÖCS tagság: 2 pont/év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HÖK elnökségi tag/bizottsági elnök/EHÖK referens/fenti egyesületek vezetőségi tagja: 8 pont/év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HÖK alelnök/fenti egyesületek elnöke: 12 pont/év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HÖK elnök/EHÖK alelnök: 15 pont/év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EHÖK elnök: 18 pont/év</a:t>
            </a:r>
          </a:p>
          <a:p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A3B8-79D8-4A31-861D-4CF4C7890BC3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Pontrendszer 7.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sz="3000" b="1" dirty="0" smtClean="0">
                <a:latin typeface="Times New Roman" pitchFamily="18" charset="0"/>
                <a:cs typeface="Times New Roman" pitchFamily="18" charset="0"/>
              </a:rPr>
              <a:t>További igazolt tevékenység 3</a:t>
            </a:r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hu-HU" sz="30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 50 pont):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Egyetemi újság főszerkesztő/helyettes: 8 pont/ év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Egyetemi újság szerkesztő: 2 pont/év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Medikus Kupa igazolt kerettag: 2 pont/év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Olimpiai sportág, felnőtt országos bajnokság helyezett: 8 pont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Olimpiai sportág EB, VB, Olimpia helyezett: 16 pont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Medikus Zenekar: 2 pont/év</a:t>
            </a:r>
          </a:p>
          <a:p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BC36-7A35-410F-9FB8-AF196DCEF6C0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Jelentkezés 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Tanulmányi és szakmai gyakorlati mobilitásnál is min 100-100 pont elérése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Jelentkezés online adatlap kitöltésével</a:t>
            </a:r>
          </a:p>
          <a:p>
            <a:endParaRPr lang="hu-HU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Jelentkezési határidő: </a:t>
            </a:r>
            <a:br>
              <a:rPr lang="hu-H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2013. március 13. szerda 15:00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Eredmény: 2013. március 21.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Fellebbezés: március végéig (időpont később)</a:t>
            </a:r>
          </a:p>
          <a:p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Helyosztó: 2013. április 2-3. hetében</a:t>
            </a:r>
            <a:endParaRPr lang="hu-HU" sz="3000" dirty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718E-EECA-48B0-B7D9-4A4EEA7DB5AD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Kari koordinátorok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ÁOK: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Frittmann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Anikó (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aniko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rekhiv.sote.hu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EKK: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Szandányi Beatrix (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dekani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ekk.sote.hu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ETK: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Antal Ildikó (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antali@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se-etk.hu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FOK: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Tóth Zsuzsanna (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toth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fok.usn.hu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GYTK: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Nagy Ádám (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adamnagy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me.com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TSK: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Kercsmarics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Eszter (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kercsmarics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tf.hu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A57F-9306-4FC8-8DBC-D9856F4592EB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Európai Programiroda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229200"/>
          </a:xfrm>
        </p:spPr>
        <p:txBody>
          <a:bodyPr>
            <a:no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Cím::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1085 Budapest, Üllői út 26., II. em. 202-es szoba</a:t>
            </a:r>
          </a:p>
          <a:p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erasmus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semmelweis-univ.hu</a:t>
            </a:r>
            <a:endParaRPr lang="hu-H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Nyitva tartás:</a:t>
            </a:r>
          </a:p>
          <a:p>
            <a:pPr lvl="1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Hétfő, szerda: 9-12 óra</a:t>
            </a:r>
          </a:p>
          <a:p>
            <a:pPr lvl="1"/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Kedd, csütörtök: 13-15 óra</a:t>
            </a:r>
          </a:p>
          <a:p>
            <a:pPr lvl="1"/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Erasmus koordinátor: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F. Tóth Katalin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41FA-A8B6-4FF2-B05D-8D71E4E0BEDC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letölté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0066" y="2348880"/>
            <a:ext cx="2083868" cy="2880320"/>
          </a:xfrm>
          <a:prstGeom prst="rect">
            <a:avLst/>
          </a:prstGeom>
        </p:spPr>
      </p:pic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646176" y="404664"/>
            <a:ext cx="7851648" cy="1828800"/>
          </a:xfrm>
        </p:spPr>
        <p:txBody>
          <a:bodyPr>
            <a:normAutofit/>
          </a:bodyPr>
          <a:lstStyle/>
          <a:p>
            <a:r>
              <a:rPr lang="hu-HU" sz="6000" dirty="0" smtClean="0">
                <a:latin typeface="Times New Roman" pitchFamily="18" charset="0"/>
                <a:cs typeface="Times New Roman" pitchFamily="18" charset="0"/>
              </a:rPr>
              <a:t>Köszönöm a figyelmet!</a:t>
            </a:r>
            <a:endParaRPr lang="hu-H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079612" y="5473005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http://semmelweis-egyetem.hu/erasmus</a:t>
            </a:r>
            <a:br>
              <a:rPr lang="hu-H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erasmus</a:t>
            </a:r>
            <a:r>
              <a:rPr lang="hu-H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semmelweis-univ.hu</a:t>
            </a:r>
            <a:endParaRPr lang="hu-HU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Tapasztalatok…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10544"/>
            <a:ext cx="8229600" cy="2836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2012/13-as tanév: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132 jelentkező – 115 pályázatot nyert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Tanulmányi mobilitás: 470 euró/hó 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Szakmai gyakorlati mobilitás: 500 euró/hó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9DDF-2C8C-4E4C-AD08-0C1756655DDC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…és tervek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13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2013/14-es tanév:</a:t>
            </a:r>
          </a:p>
          <a:p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100 tervezett kiutazó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Tanulmányi mobilitás: 400 euró/hó 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6 hónap)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Szakmai gyakorlati mobilitás: 500 euró/hó (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4 hónap)</a:t>
            </a:r>
          </a:p>
          <a:p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Utólagos hosszabbítás lehetősége</a:t>
            </a:r>
          </a:p>
          <a:p>
            <a:pPr>
              <a:buNone/>
            </a:pPr>
            <a:endParaRPr lang="hu-H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23FF-8445-44E0-9BA3-E9B96F38BEDB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4</a:t>
            </a:fld>
            <a:endParaRPr lang="hu-H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Tanulmányi mobilitás 1.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700" b="1" dirty="0" smtClean="0">
                <a:latin typeface="Times New Roman" pitchFamily="18" charset="0"/>
                <a:cs typeface="Times New Roman" pitchFamily="18" charset="0"/>
              </a:rPr>
              <a:t>Pályázók köre:</a:t>
            </a:r>
          </a:p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Alapképzésben nappali tagozaton vagy PhD képzésben nappali tagozaton vesz részt</a:t>
            </a:r>
          </a:p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II. félévre beiratkozott / tanulmányait nem tanulmányi okok miatt halasztja</a:t>
            </a:r>
          </a:p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Magyar állampolgár / letelepedési, tartózkodási engedéllyel rendelkezik / menekültstátusza van</a:t>
            </a:r>
          </a:p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Legalább 4 sikeresen elvégzett szemeszter</a:t>
            </a:r>
          </a:p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Angol vagy a célország nyelvén középfokú nyelvtudás</a:t>
            </a:r>
          </a:p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Kimagasló tanulmányi, tudományos tevékenység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F7D-9E97-4CE7-92F9-303E0DF439A5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Tanulmányi mobilitás 2.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Nem pályázhat: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Első- és másodéves hallgatók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Végzős hallgatók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Akik már részt vettek az Erasmus Tanulmányi Mobilitás programjában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Tanulmányaikat tanulmányi okok miatt halasztják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D74A2-D062-425D-9E37-67626A9C9233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Tanulmányi mobilitás 3.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Tanulmányi megállapodás: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Egyetem – hallgató – fogadó intézmény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Tanulmányi követelményekről</a:t>
            </a:r>
          </a:p>
          <a:p>
            <a:endParaRPr lang="hu-H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Támogatási szerződés: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Ösztöndíj teljes összegéről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AF2B-C6A7-468C-B424-F0A96F57D249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Tanulmányi mobilitás 4.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1. félévben kiutazók meghosszabbíthatják az Erasmus státuszt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Ha a források engedik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Ha az ösztöndíjas időtartam lejárta előtt legkésőbb 15 nappal írásban kérvényezi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Fogadó intézményekről lista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Források hiányában felajánlhatják az önköltség lehetőségét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E4CB-D031-4F42-A415-5A2638B05E92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Szakmai gyakorlati mobilitás 1.</a:t>
            </a:r>
            <a:endParaRPr lang="hu-H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Pályázók köre: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II. félévre beiratkozott / tanulmányait nem tanulmányi okok miatt halasztja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Erasmus tanulmányi mobilitásban való részvétel nem kizáró ok</a:t>
            </a:r>
          </a:p>
          <a:p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Egyébként lásd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Tanulmányi mobilitásnál</a:t>
            </a:r>
          </a:p>
          <a:p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B2AB-D087-4242-B091-9D32351C2C91}" type="datetime1">
              <a:rPr lang="hu-HU" smtClean="0"/>
              <a:t>2013.03.06.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B633-CD85-40CD-ABE1-01F1DD288323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886</Words>
  <Application>Microsoft Office PowerPoint</Application>
  <PresentationFormat>Diavetítés a képernyőre (4:3 oldalarány)</PresentationFormat>
  <Paragraphs>227</Paragraphs>
  <Slides>25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Áramlás</vt:lpstr>
      <vt:lpstr>Erasmus Hallgatói mobilitás</vt:lpstr>
      <vt:lpstr>Mi az az Erasmus Program?</vt:lpstr>
      <vt:lpstr>Tapasztalatok…</vt:lpstr>
      <vt:lpstr>…és tervek</vt:lpstr>
      <vt:lpstr>Tanulmányi mobilitás 1.</vt:lpstr>
      <vt:lpstr>Tanulmányi mobilitás 2.</vt:lpstr>
      <vt:lpstr>Tanulmányi mobilitás 3.</vt:lpstr>
      <vt:lpstr>Tanulmányi mobilitás 4.</vt:lpstr>
      <vt:lpstr>Szakmai gyakorlati mobilitás 1.</vt:lpstr>
      <vt:lpstr>Szakmai gyakorlati mobilitás 2.</vt:lpstr>
      <vt:lpstr>Szakmai gyakorlati mobilitás 2.</vt:lpstr>
      <vt:lpstr>Szakmai gyakorlati mobilitás 3.</vt:lpstr>
      <vt:lpstr>Erasmus Nyelvi Kurzus, EILC</vt:lpstr>
      <vt:lpstr>Egyéb tudnivalók</vt:lpstr>
      <vt:lpstr>Pontrendszer 1.</vt:lpstr>
      <vt:lpstr>Pontrendszer 2.</vt:lpstr>
      <vt:lpstr>Pontrendszer 3.</vt:lpstr>
      <vt:lpstr>Pontrendszer 4.</vt:lpstr>
      <vt:lpstr>Pontrendszer 5.</vt:lpstr>
      <vt:lpstr>Pontrendszer 6.</vt:lpstr>
      <vt:lpstr>Pontrendszer 7.</vt:lpstr>
      <vt:lpstr>Jelentkezés </vt:lpstr>
      <vt:lpstr>Kari koordinátorok</vt:lpstr>
      <vt:lpstr>Európai Programiroda</vt:lpstr>
      <vt:lpstr>Köszönöm a figyelmet!</vt:lpstr>
    </vt:vector>
  </TitlesOfParts>
  <Company>Cégnév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Hallgatói mobilitás</dc:title>
  <dc:creator>Felhasználónév</dc:creator>
  <cp:lastModifiedBy>Felhasználónév</cp:lastModifiedBy>
  <cp:revision>7</cp:revision>
  <dcterms:created xsi:type="dcterms:W3CDTF">2013-03-06T13:49:40Z</dcterms:created>
  <dcterms:modified xsi:type="dcterms:W3CDTF">2013-03-06T16:28:32Z</dcterms:modified>
</cp:coreProperties>
</file>