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9" r:id="rId7"/>
    <p:sldId id="269" r:id="rId8"/>
    <p:sldId id="263" r:id="rId9"/>
    <p:sldId id="268" r:id="rId10"/>
    <p:sldId id="267" r:id="rId11"/>
    <p:sldId id="270" r:id="rId12"/>
    <p:sldId id="266" r:id="rId13"/>
    <p:sldId id="271" r:id="rId14"/>
    <p:sldId id="265" r:id="rId15"/>
    <p:sldId id="264" r:id="rId16"/>
    <p:sldId id="274" r:id="rId17"/>
    <p:sldId id="272" r:id="rId18"/>
    <p:sldId id="276" r:id="rId19"/>
    <p:sldId id="273" r:id="rId20"/>
    <p:sldId id="275" r:id="rId21"/>
    <p:sldId id="280" r:id="rId22"/>
    <p:sldId id="277" r:id="rId23"/>
    <p:sldId id="278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D41DA-7831-4B29-8053-DD1D32BEC319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F6505-028A-4BED-9451-FD7BE6ACD10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E8DD-7E0B-4CAF-8BD2-577604235AB2}" type="datetimeFigureOut">
              <a:rPr lang="hu-HU" smtClean="0"/>
              <a:pPr/>
              <a:t>2013.03.05.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26749-FD88-4B9C-A2F5-987CF5C4D0A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emmelweis-egyetem.hu/a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hyperlink" Target="http://www.semmelweis-egyetem.hu/ao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wmf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leoout_budapest@humsirc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emmelweis-egyetem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75656" y="2708920"/>
            <a:ext cx="7668344" cy="3672408"/>
          </a:xfrm>
        </p:spPr>
        <p:txBody>
          <a:bodyPr>
            <a:normAutofit/>
          </a:bodyPr>
          <a:lstStyle/>
          <a:p>
            <a:pPr algn="r"/>
            <a:r>
              <a:rPr lang="hu-HU" sz="5400" b="1" dirty="0" err="1" smtClean="0">
                <a:latin typeface="Gabriola" pitchFamily="82" charset="0"/>
              </a:rPr>
              <a:t>HuMSIRC</a:t>
            </a:r>
            <a:r>
              <a:rPr lang="hu-HU" sz="5400" b="1" dirty="0" smtClean="0">
                <a:latin typeface="Gabriola" pitchFamily="82" charset="0"/>
              </a:rPr>
              <a:t> szakmai gyakorlat elfogadtatása,</a:t>
            </a:r>
            <a:br>
              <a:rPr lang="hu-HU" sz="5400" b="1" dirty="0" smtClean="0">
                <a:latin typeface="Gabriola" pitchFamily="82" charset="0"/>
              </a:rPr>
            </a:br>
            <a:r>
              <a:rPr lang="hu-HU" sz="5400" b="1" dirty="0" smtClean="0">
                <a:latin typeface="Gabriola" pitchFamily="82" charset="0"/>
              </a:rPr>
              <a:t>2012/13</a:t>
            </a:r>
            <a:endParaRPr lang="hu-HU" sz="5400" b="1" dirty="0">
              <a:latin typeface="Gabriola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995936" cy="2204864"/>
          </a:xfrm>
        </p:spPr>
        <p:txBody>
          <a:bodyPr>
            <a:noAutofit/>
          </a:bodyPr>
          <a:lstStyle/>
          <a:p>
            <a:pPr algn="l"/>
            <a:r>
              <a:rPr lang="hu-HU" sz="3600" b="1" dirty="0" smtClean="0">
                <a:latin typeface="Gabriola" pitchFamily="82" charset="0"/>
              </a:rPr>
              <a:t>Barta Gabriella</a:t>
            </a:r>
            <a:br>
              <a:rPr lang="hu-HU" sz="3600" b="1" dirty="0" smtClean="0">
                <a:latin typeface="Gabriola" pitchFamily="82" charset="0"/>
              </a:rPr>
            </a:br>
            <a:r>
              <a:rPr lang="hu-HU" sz="3600" b="1" dirty="0" smtClean="0">
                <a:latin typeface="Gabriola" pitchFamily="82" charset="0"/>
              </a:rPr>
              <a:t>Local Exchange </a:t>
            </a:r>
            <a:r>
              <a:rPr lang="hu-HU" sz="3600" b="1" dirty="0" err="1" smtClean="0">
                <a:latin typeface="Gabriola" pitchFamily="82" charset="0"/>
              </a:rPr>
              <a:t>Officer</a:t>
            </a:r>
            <a:r>
              <a:rPr lang="hu-HU" sz="3600" b="1" dirty="0" smtClean="0">
                <a:latin typeface="Gabriola" pitchFamily="82" charset="0"/>
              </a:rPr>
              <a:t> – </a:t>
            </a:r>
            <a:r>
              <a:rPr lang="hu-HU" sz="3600" b="1" dirty="0" err="1" smtClean="0">
                <a:latin typeface="Gabriola" pitchFamily="82" charset="0"/>
              </a:rPr>
              <a:t>outgoings</a:t>
            </a:r>
            <a:r>
              <a:rPr lang="hu-HU" sz="3600" b="1" dirty="0" smtClean="0">
                <a:latin typeface="Gabriola" pitchFamily="82" charset="0"/>
              </a:rPr>
              <a:t>, </a:t>
            </a:r>
          </a:p>
          <a:p>
            <a:pPr algn="l"/>
            <a:r>
              <a:rPr lang="hu-HU" sz="3600" b="1" dirty="0" smtClean="0">
                <a:latin typeface="Gabriola" pitchFamily="82" charset="0"/>
              </a:rPr>
              <a:t>BOE, </a:t>
            </a:r>
            <a:r>
              <a:rPr lang="hu-HU" sz="3600" b="1" dirty="0" err="1" smtClean="0">
                <a:latin typeface="Gabriola" pitchFamily="82" charset="0"/>
              </a:rPr>
              <a:t>HuMSIRC</a:t>
            </a:r>
            <a:endParaRPr lang="hu-HU" sz="3600" b="1" dirty="0">
              <a:latin typeface="Gabriola" pitchFamily="82" charset="0"/>
            </a:endParaRPr>
          </a:p>
        </p:txBody>
      </p:sp>
      <p:pic>
        <p:nvPicPr>
          <p:cNvPr id="1041" name="Picture 17" descr="C:\Users\Gabi\AppData\Local\Microsoft\Windows\Temporary Internet Files\Content.IE5\8K9J23Y1\MC9003711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5144"/>
            <a:ext cx="2520280" cy="1410958"/>
          </a:xfrm>
          <a:prstGeom prst="rect">
            <a:avLst/>
          </a:prstGeom>
          <a:noFill/>
        </p:spPr>
      </p:pic>
      <p:pic>
        <p:nvPicPr>
          <p:cNvPr id="15362" name="Picture 2" descr="C:\Users\Gabi\AppData\Local\Microsoft\Windows\Temporary Internet Files\Content.IE5\5VMZ2LZL\MM90023652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1378534" cy="1556792"/>
          </a:xfrm>
          <a:prstGeom prst="rect">
            <a:avLst/>
          </a:prstGeom>
          <a:noFill/>
        </p:spPr>
      </p:pic>
      <p:pic>
        <p:nvPicPr>
          <p:cNvPr id="15363" name="Picture 3" descr="C:\Users\Gabi\AppData\Local\Microsoft\Windows\Temporary Internet Files\Content.IE5\TEQG6BJ1\MM90023652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1704" y="0"/>
            <a:ext cx="1442296" cy="1628800"/>
          </a:xfrm>
          <a:prstGeom prst="rect">
            <a:avLst/>
          </a:prstGeom>
          <a:noFill/>
        </p:spPr>
      </p:pic>
      <p:pic>
        <p:nvPicPr>
          <p:cNvPr id="15361" name="Picture 1" descr="C:\Users\Gabi\AppData\Local\Microsoft\Windows\Temporary Internet Files\Content.IE5\PTD5D0EI\MM900236525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196752"/>
            <a:ext cx="1368152" cy="1545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 err="1" smtClean="0">
                <a:hlinkClick r:id="rId2"/>
              </a:rPr>
              <a:t>www.semmelweis-egyetem.hu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aok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04864"/>
            <a:ext cx="8435280" cy="392129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4000" b="1" dirty="0" smtClean="0">
                <a:latin typeface="Gabriola" pitchFamily="82" charset="0"/>
              </a:rPr>
              <a:t>Dékáni Hivatal</a:t>
            </a:r>
          </a:p>
          <a:p>
            <a:pPr lvl="1">
              <a:buFont typeface="Wingdings" pitchFamily="2" charset="2"/>
              <a:buChar char="Ø"/>
            </a:pPr>
            <a:r>
              <a:rPr lang="hu-HU" sz="3600" b="1" dirty="0" smtClean="0">
                <a:latin typeface="Gabriola" pitchFamily="82" charset="0"/>
              </a:rPr>
              <a:t> Oktatás</a:t>
            </a:r>
          </a:p>
          <a:p>
            <a:pPr lvl="2">
              <a:buFont typeface="Wingdings" pitchFamily="2" charset="2"/>
              <a:buChar char="Ø"/>
            </a:pPr>
            <a:r>
              <a:rPr lang="hu-HU" sz="3200" b="1" dirty="0" smtClean="0">
                <a:latin typeface="Gabriola" pitchFamily="82" charset="0"/>
              </a:rPr>
              <a:t> Graduális képzés</a:t>
            </a:r>
          </a:p>
          <a:p>
            <a:pPr lvl="3">
              <a:buFont typeface="Wingdings" pitchFamily="2" charset="2"/>
              <a:buChar char="Ø"/>
            </a:pPr>
            <a:r>
              <a:rPr lang="hu-HU" sz="2800" b="1" dirty="0" smtClean="0">
                <a:latin typeface="Gabriola" pitchFamily="82" charset="0"/>
              </a:rPr>
              <a:t> Szakmai gyakorlatok</a:t>
            </a:r>
            <a:br>
              <a:rPr lang="hu-HU" sz="2800" b="1" dirty="0" smtClean="0">
                <a:latin typeface="Gabriola" pitchFamily="82" charset="0"/>
              </a:rPr>
            </a:br>
            <a:r>
              <a:rPr lang="hu-HU" sz="2800" b="1" dirty="0" smtClean="0">
                <a:latin typeface="Gabriola" pitchFamily="82" charset="0"/>
              </a:rPr>
              <a:t>vagy</a:t>
            </a:r>
            <a:br>
              <a:rPr lang="hu-HU" sz="2800" b="1" dirty="0" smtClean="0">
                <a:latin typeface="Gabriola" pitchFamily="82" charset="0"/>
              </a:rPr>
            </a:br>
            <a:r>
              <a:rPr lang="hu-HU" sz="2800" b="1" dirty="0" smtClean="0">
                <a:latin typeface="Gabriola" pitchFamily="82" charset="0"/>
              </a:rPr>
              <a:t>VI. évfolyam 2013-14 tanév</a:t>
            </a:r>
            <a:endParaRPr lang="hu-HU" sz="2800" b="1" dirty="0"/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5" name="Kép 4" descr="akkredhonlapró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1403" y="1620066"/>
            <a:ext cx="4152597" cy="5237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03648" y="0"/>
            <a:ext cx="7740352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Gabriola" pitchFamily="82" charset="0"/>
              </a:rPr>
              <a:t>I. Milyen papírok kellenek?</a:t>
            </a:r>
            <a:endParaRPr lang="hu-HU" b="1" dirty="0">
              <a:latin typeface="Gabriola" pitchFamily="8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43608" y="1340768"/>
            <a:ext cx="7488832" cy="460851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  <a:t>Fogadó nyilatkozat:</a:t>
            </a:r>
            <a:b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hu-HU" b="1" dirty="0" smtClean="0">
                <a:latin typeface="Gabriola" pitchFamily="82" charset="0"/>
              </a:rPr>
              <a:t>igazolás a klinikától, hogy  	</a:t>
            </a:r>
            <a:br>
              <a:rPr lang="hu-HU" b="1" dirty="0" smtClean="0">
                <a:latin typeface="Gabriola" pitchFamily="82" charset="0"/>
              </a:rPr>
            </a:br>
            <a:r>
              <a:rPr lang="hu-HU" b="1" dirty="0" smtClean="0">
                <a:latin typeface="Gabriola" pitchFamily="82" charset="0"/>
              </a:rPr>
              <a:t>		adott osztályon</a:t>
            </a:r>
            <a:br>
              <a:rPr lang="hu-HU" b="1" dirty="0" smtClean="0">
                <a:latin typeface="Gabriola" pitchFamily="82" charset="0"/>
              </a:rPr>
            </a:br>
            <a:r>
              <a:rPr lang="hu-HU" b="1" dirty="0" smtClean="0">
                <a:latin typeface="Gabriola" pitchFamily="82" charset="0"/>
              </a:rPr>
              <a:t> 		adott időszakban fogadnak Téged</a:t>
            </a:r>
            <a:br>
              <a:rPr lang="hu-HU" b="1" dirty="0" smtClean="0">
                <a:latin typeface="Gabriola" pitchFamily="82" charset="0"/>
              </a:rPr>
            </a:br>
            <a:endParaRPr lang="hu-HU" b="1" dirty="0" smtClean="0">
              <a:latin typeface="Gabriola" pitchFamily="82" charset="0"/>
            </a:endParaRPr>
          </a:p>
          <a:p>
            <a:pPr marL="514350" indent="-514350">
              <a:buNone/>
            </a:pPr>
            <a: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  <a:t> </a:t>
            </a:r>
            <a:r>
              <a:rPr lang="hu-HU" b="1" dirty="0" err="1" smtClean="0">
                <a:latin typeface="Gabriola" pitchFamily="82" charset="0"/>
              </a:rPr>
              <a:t>HuMSIRC</a:t>
            </a:r>
            <a:r>
              <a:rPr lang="hu-HU" b="1" dirty="0" smtClean="0">
                <a:latin typeface="Gabriola" pitchFamily="82" charset="0"/>
              </a:rPr>
              <a:t> gyakorlat esetén                    </a:t>
            </a:r>
            <a:r>
              <a:rPr lang="hu-HU" b="1" dirty="0" err="1" smtClean="0">
                <a:latin typeface="Gabriola" pitchFamily="82" charset="0"/>
              </a:rPr>
              <a:t>Card</a:t>
            </a:r>
            <a:r>
              <a:rPr lang="hu-HU" b="1" dirty="0" smtClean="0">
                <a:latin typeface="Gabriola" pitchFamily="82" charset="0"/>
              </a:rPr>
              <a:t> of </a:t>
            </a:r>
            <a:r>
              <a:rPr lang="hu-HU" b="1" dirty="0" err="1" smtClean="0">
                <a:latin typeface="Gabriola" pitchFamily="82" charset="0"/>
              </a:rPr>
              <a:t>Acceptance</a:t>
            </a:r>
            <a:r>
              <a:rPr lang="hu-HU" b="1" dirty="0" smtClean="0">
                <a:latin typeface="Gabriola" pitchFamily="82" charset="0"/>
              </a:rPr>
              <a:t>!</a:t>
            </a:r>
            <a:endParaRPr lang="hu-HU" b="1" dirty="0">
              <a:latin typeface="Gabriola" pitchFamily="82" charset="0"/>
            </a:endParaRPr>
          </a:p>
        </p:txBody>
      </p:sp>
      <p:pic>
        <p:nvPicPr>
          <p:cNvPr id="2055" name="Picture 7" descr="C:\Users\Gabi\AppData\Local\Microsoft\Windows\Temporary Internet Files\Content.IE5\R57TAALZ\MC90038379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63383"/>
            <a:ext cx="1894617" cy="1894617"/>
          </a:xfrm>
          <a:prstGeom prst="rect">
            <a:avLst/>
          </a:prstGeom>
          <a:noFill/>
        </p:spPr>
      </p:pic>
      <p:pic>
        <p:nvPicPr>
          <p:cNvPr id="8" name="Kép 7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2539683" cy="926984"/>
          </a:xfrm>
          <a:prstGeom prst="rect">
            <a:avLst/>
          </a:prstGeom>
        </p:spPr>
      </p:pic>
      <p:sp>
        <p:nvSpPr>
          <p:cNvPr id="9" name="Jobbra nyíl 8"/>
          <p:cNvSpPr/>
          <p:nvPr/>
        </p:nvSpPr>
        <p:spPr>
          <a:xfrm>
            <a:off x="4716016" y="4077072"/>
            <a:ext cx="1008112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7" name="Tartalom helye 4" descr="C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203150"/>
            <a:ext cx="6336704" cy="565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Gabriola" pitchFamily="82" charset="0"/>
              </a:rPr>
              <a:t>Milyen papírok kellenek?</a:t>
            </a:r>
            <a:endParaRPr lang="hu-HU" b="1" dirty="0">
              <a:latin typeface="Gabriola" pitchFamily="8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043608" y="980728"/>
            <a:ext cx="7488832" cy="49685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  <a:t>Kérelem:  </a:t>
            </a:r>
            <a:r>
              <a:rPr lang="hu-HU" sz="2800" b="1" dirty="0" smtClean="0">
                <a:solidFill>
                  <a:srgbClr val="FF0000"/>
                </a:solidFill>
                <a:latin typeface="Gabriola" pitchFamily="82" charset="0"/>
              </a:rPr>
              <a:t/>
            </a:r>
            <a:br>
              <a:rPr lang="hu-HU" sz="2800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hu-HU" b="1" dirty="0" smtClean="0">
                <a:latin typeface="Gabriola" pitchFamily="82" charset="0"/>
              </a:rPr>
              <a:t>nem kijelölt helyen (vidéken / külföldön) történő elvégzésének engedélyezését kéred</a:t>
            </a:r>
            <a:br>
              <a:rPr lang="hu-HU" b="1" dirty="0" smtClean="0">
                <a:latin typeface="Gabriola" pitchFamily="82" charset="0"/>
              </a:rPr>
            </a:br>
            <a:r>
              <a:rPr lang="hu-HU" dirty="0" err="1" smtClean="0">
                <a:hlinkClick r:id="rId2"/>
              </a:rPr>
              <a:t>www.semmelweis-egyetem.hu</a:t>
            </a:r>
            <a:r>
              <a:rPr lang="hu-HU" dirty="0" smtClean="0">
                <a:hlinkClick r:id="rId2"/>
              </a:rPr>
              <a:t>/</a:t>
            </a:r>
            <a:r>
              <a:rPr lang="hu-HU" dirty="0" err="1" smtClean="0">
                <a:hlinkClick r:id="rId2"/>
              </a:rPr>
              <a:t>aok</a:t>
            </a:r>
            <a:endParaRPr lang="hu-HU" dirty="0" smtClean="0"/>
          </a:p>
          <a:p>
            <a:pPr>
              <a:buFont typeface="Wingdings" pitchFamily="2" charset="2"/>
              <a:buChar char="Ø"/>
            </a:pPr>
            <a:r>
              <a:rPr lang="hu-HU" sz="3600" dirty="0" smtClean="0">
                <a:latin typeface="Gabriola" pitchFamily="82" charset="0"/>
              </a:rPr>
              <a:t>Dékáni Hivatal</a:t>
            </a:r>
          </a:p>
          <a:p>
            <a:pPr lvl="1">
              <a:buFont typeface="Wingdings" pitchFamily="2" charset="2"/>
              <a:buChar char="Ø"/>
            </a:pPr>
            <a:r>
              <a:rPr lang="hu-HU" sz="3200" dirty="0" smtClean="0">
                <a:latin typeface="Gabriola" pitchFamily="82" charset="0"/>
              </a:rPr>
              <a:t> Oktatás</a:t>
            </a:r>
          </a:p>
          <a:p>
            <a:pPr lvl="2">
              <a:buFont typeface="Wingdings" pitchFamily="2" charset="2"/>
              <a:buChar char="Ø"/>
            </a:pPr>
            <a:r>
              <a:rPr lang="hu-HU" sz="2800" dirty="0" smtClean="0">
                <a:latin typeface="Gabriola" pitchFamily="82" charset="0"/>
              </a:rPr>
              <a:t> Graduális képzés</a:t>
            </a:r>
          </a:p>
          <a:p>
            <a:pPr lvl="3">
              <a:buFont typeface="Wingdings" pitchFamily="2" charset="2"/>
              <a:buChar char="Ø"/>
            </a:pPr>
            <a:r>
              <a:rPr lang="hu-HU" sz="2800" b="1" dirty="0" smtClean="0">
                <a:latin typeface="Gabriola" pitchFamily="82" charset="0"/>
              </a:rPr>
              <a:t> Szakmai gyakorlatok</a:t>
            </a:r>
            <a:br>
              <a:rPr lang="hu-HU" sz="2800" b="1" dirty="0" smtClean="0">
                <a:latin typeface="Gabriola" pitchFamily="82" charset="0"/>
              </a:rPr>
            </a:br>
            <a:r>
              <a:rPr lang="hu-HU" sz="2800" b="1" dirty="0" smtClean="0">
                <a:latin typeface="Gabriola" pitchFamily="82" charset="0"/>
              </a:rPr>
              <a:t>vagy</a:t>
            </a:r>
            <a:br>
              <a:rPr lang="hu-HU" sz="2800" b="1" dirty="0" smtClean="0">
                <a:latin typeface="Gabriola" pitchFamily="82" charset="0"/>
              </a:rPr>
            </a:br>
            <a:r>
              <a:rPr lang="hu-HU" sz="2800" b="1" dirty="0" smtClean="0">
                <a:latin typeface="Gabriola" pitchFamily="82" charset="0"/>
              </a:rPr>
              <a:t>VI. évfolyam 2013-14 tanév</a:t>
            </a:r>
            <a:br>
              <a:rPr lang="hu-HU" sz="2800" b="1" dirty="0" smtClean="0">
                <a:latin typeface="Gabriola" pitchFamily="82" charset="0"/>
              </a:rPr>
            </a:br>
            <a:endParaRPr lang="hu-HU" sz="2400" dirty="0" smtClean="0"/>
          </a:p>
          <a:p>
            <a:pPr marL="514350" indent="-514350">
              <a:buNone/>
            </a:pPr>
            <a:r>
              <a:rPr lang="hu-HU" sz="2400" b="1" dirty="0" smtClean="0">
                <a:latin typeface="Gabriola" pitchFamily="82" charset="0"/>
              </a:rPr>
              <a:t/>
            </a:r>
            <a:br>
              <a:rPr lang="hu-HU" sz="2400" b="1" dirty="0" smtClean="0">
                <a:latin typeface="Gabriola" pitchFamily="82" charset="0"/>
              </a:rPr>
            </a:br>
            <a:endParaRPr lang="hu-HU" sz="24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2055" name="Picture 7" descr="C:\Users\Gabi\AppData\Local\Microsoft\Windows\Temporary Internet Files\Content.IE5\R57TAALZ\MC90038379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63383"/>
            <a:ext cx="1894617" cy="1894617"/>
          </a:xfrm>
          <a:prstGeom prst="rect">
            <a:avLst/>
          </a:prstGeom>
          <a:noFill/>
        </p:spPr>
      </p:pic>
      <p:pic>
        <p:nvPicPr>
          <p:cNvPr id="8" name="Kép 7" descr="logo_scope_rgb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5831632" y="4725144"/>
            <a:ext cx="331236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Ø"/>
            </a:pPr>
            <a:r>
              <a:rPr lang="hu-HU" sz="2400" dirty="0" smtClean="0">
                <a:latin typeface="Gabriola" pitchFamily="82" charset="0"/>
              </a:rPr>
              <a:t> KÉRELEM NYÁRI- ÉS SZIGORLÓÉVI SZAKMAI GYAKORLAT KÜLFÖLDÖN TÖRTÉNŐ TELJESÍTÉSÉHEZ</a:t>
            </a:r>
            <a:endParaRPr lang="hu-HU" sz="2400" b="1" dirty="0" smtClean="0">
              <a:latin typeface="Gabriola" pitchFamily="82" charset="0"/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7" name="Tartalom helye 6" descr="kérelem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678322"/>
            <a:ext cx="6864845" cy="6179678"/>
          </a:xfrm>
        </p:spPr>
      </p:pic>
      <p:sp>
        <p:nvSpPr>
          <p:cNvPr id="11" name="Felfelé nyíl 10"/>
          <p:cNvSpPr/>
          <p:nvPr/>
        </p:nvSpPr>
        <p:spPr>
          <a:xfrm rot="18900000">
            <a:off x="4569817" y="5472117"/>
            <a:ext cx="148384" cy="666294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 descr="s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5733256"/>
            <a:ext cx="847725" cy="771525"/>
          </a:xfrm>
          <a:prstGeom prst="rect">
            <a:avLst/>
          </a:prstGeom>
        </p:spPr>
      </p:pic>
      <p:sp>
        <p:nvSpPr>
          <p:cNvPr id="14" name="Mínuszjel 13"/>
          <p:cNvSpPr/>
          <p:nvPr/>
        </p:nvSpPr>
        <p:spPr>
          <a:xfrm>
            <a:off x="3851920" y="5301208"/>
            <a:ext cx="1080120" cy="21602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kérel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237" y="1385392"/>
            <a:ext cx="7832763" cy="5472608"/>
          </a:xfrm>
        </p:spPr>
      </p:pic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79512" y="1412776"/>
            <a:ext cx="108012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179512" y="3789040"/>
            <a:ext cx="108012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</p:spPr>
        <p:txBody>
          <a:bodyPr/>
          <a:lstStyle/>
          <a:p>
            <a:pPr marL="857250" indent="-857250"/>
            <a:r>
              <a:rPr lang="hu-HU" b="1" dirty="0" smtClean="0">
                <a:latin typeface="Gabriola" pitchFamily="82" charset="0"/>
              </a:rPr>
              <a:t>II. Az elfogadtatás menete</a:t>
            </a:r>
            <a:endParaRPr lang="hu-HU" b="1" dirty="0">
              <a:latin typeface="Gabriola" pitchFamily="82" charset="0"/>
            </a:endParaRPr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4906888" cy="1719064"/>
          </a:xfrm>
        </p:spPr>
        <p:txBody>
          <a:bodyPr/>
          <a:lstStyle/>
          <a:p>
            <a:r>
              <a:rPr lang="hu-HU" b="1" dirty="0" smtClean="0">
                <a:latin typeface="Gabriola" pitchFamily="82" charset="0"/>
              </a:rPr>
              <a:t>1. Az akkreditációs nyilatkozat beszerzése:</a:t>
            </a:r>
            <a:endParaRPr lang="hu-HU" b="1" dirty="0">
              <a:latin typeface="Gabriola" pitchFamily="82" charset="0"/>
            </a:endParaRPr>
          </a:p>
        </p:txBody>
      </p:sp>
      <p:pic>
        <p:nvPicPr>
          <p:cNvPr id="5" name="Tartalom helye 4" descr="európa körvo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6891127" cy="5013176"/>
          </a:xfrm>
        </p:spPr>
      </p:pic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04317" y="5931016"/>
            <a:ext cx="2539683" cy="926984"/>
          </a:xfrm>
          <a:prstGeom prst="rect">
            <a:avLst/>
          </a:prstGeom>
        </p:spPr>
      </p:pic>
      <p:pic>
        <p:nvPicPr>
          <p:cNvPr id="1026" name="Picture 2" descr="Map of Hung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1712" y="476672"/>
            <a:ext cx="2592288" cy="1632332"/>
          </a:xfrm>
          <a:prstGeom prst="rect">
            <a:avLst/>
          </a:prstGeom>
          <a:noFill/>
        </p:spPr>
      </p:pic>
      <p:pic>
        <p:nvPicPr>
          <p:cNvPr id="1027" name="Picture 3" descr="C:\Users\Gabi\AppData\Local\Microsoft\Windows\Temporary Internet Files\Content.IE5\TEQG6BJ1\MC9002055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013176"/>
            <a:ext cx="1368152" cy="1256194"/>
          </a:xfrm>
          <a:prstGeom prst="rect">
            <a:avLst/>
          </a:prstGeom>
          <a:noFill/>
        </p:spPr>
      </p:pic>
      <p:pic>
        <p:nvPicPr>
          <p:cNvPr id="18" name="Picture 3" descr="C:\Users\Gabi\AppData\Local\Microsoft\Windows\Temporary Internet Files\Content.IE5\TEQG6BJ1\MC9002055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77072"/>
            <a:ext cx="1368152" cy="1256194"/>
          </a:xfrm>
          <a:prstGeom prst="rect">
            <a:avLst/>
          </a:prstGeom>
          <a:noFill/>
        </p:spPr>
      </p:pic>
      <p:pic>
        <p:nvPicPr>
          <p:cNvPr id="19" name="Picture 3" descr="C:\Users\Gabi\AppData\Local\Microsoft\Windows\Temporary Internet Files\Content.IE5\TEQG6BJ1\MC9002055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85184"/>
            <a:ext cx="1368152" cy="1256194"/>
          </a:xfrm>
          <a:prstGeom prst="rect">
            <a:avLst/>
          </a:prstGeom>
          <a:noFill/>
        </p:spPr>
      </p:pic>
      <p:pic>
        <p:nvPicPr>
          <p:cNvPr id="20" name="Picture 3" descr="C:\Users\Gabi\AppData\Local\Microsoft\Windows\Temporary Internet Files\Content.IE5\TEQG6BJ1\MC90020556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204864"/>
            <a:ext cx="1368152" cy="1256194"/>
          </a:xfrm>
          <a:prstGeom prst="rect">
            <a:avLst/>
          </a:prstGeom>
          <a:noFill/>
        </p:spPr>
      </p:pic>
      <p:cxnSp>
        <p:nvCxnSpPr>
          <p:cNvPr id="28" name="Szögletes összekötő 27"/>
          <p:cNvCxnSpPr/>
          <p:nvPr/>
        </p:nvCxnSpPr>
        <p:spPr>
          <a:xfrm rot="10800000" flipV="1">
            <a:off x="6012160" y="2276872"/>
            <a:ext cx="2195736" cy="3504314"/>
          </a:xfrm>
          <a:prstGeom prst="bentConnector2">
            <a:avLst/>
          </a:prstGeom>
          <a:ln w="50800" cmpd="sng">
            <a:solidFill>
              <a:srgbClr val="FF0000"/>
            </a:solidFill>
            <a:tailEnd type="arrow"/>
          </a:ln>
          <a:scene3d>
            <a:camera prst="orthographicFront">
              <a:rot lat="0" lon="540000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Kanyar jobbra 30"/>
          <p:cNvSpPr/>
          <p:nvPr/>
        </p:nvSpPr>
        <p:spPr>
          <a:xfrm rot="10800000">
            <a:off x="3059832" y="1988840"/>
            <a:ext cx="5328592" cy="3096344"/>
          </a:xfrm>
          <a:prstGeom prst="bentArrow">
            <a:avLst>
              <a:gd name="adj1" fmla="val 4788"/>
              <a:gd name="adj2" fmla="val 7911"/>
              <a:gd name="adj3" fmla="val 17185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2" name="Kanyar jobbra 31"/>
          <p:cNvSpPr/>
          <p:nvPr/>
        </p:nvSpPr>
        <p:spPr>
          <a:xfrm>
            <a:off x="4067944" y="980728"/>
            <a:ext cx="2664296" cy="3240360"/>
          </a:xfrm>
          <a:prstGeom prst="bentArrow">
            <a:avLst>
              <a:gd name="adj1" fmla="val 5328"/>
              <a:gd name="adj2" fmla="val 7997"/>
              <a:gd name="adj3" fmla="val 15601"/>
              <a:gd name="adj4" fmla="val 4375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1039" name="Picture 15" descr="C:\Users\Gabi\AppData\Local\Microsoft\Windows\Temporary Internet Files\Content.IE5\2CTR1KXT\MC9003540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501008"/>
            <a:ext cx="1080120" cy="1167966"/>
          </a:xfrm>
          <a:prstGeom prst="rect">
            <a:avLst/>
          </a:prstGeom>
          <a:noFill/>
        </p:spPr>
      </p:pic>
      <p:pic>
        <p:nvPicPr>
          <p:cNvPr id="39" name="Picture 15" descr="C:\Users\Gabi\AppData\Local\Microsoft\Windows\Temporary Internet Files\Content.IE5\2CTR1KXT\MC90035401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233"/>
            <a:ext cx="720080" cy="77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Gabriola" pitchFamily="82" charset="0"/>
              </a:rPr>
              <a:t>Mindez mikor?</a:t>
            </a:r>
            <a:endParaRPr lang="hu-HU" b="1" dirty="0">
              <a:latin typeface="Gabriola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4000" b="1" dirty="0" smtClean="0">
                <a:latin typeface="Gabriola" pitchFamily="82" charset="0"/>
              </a:rPr>
              <a:t>CA:   legkésőbb 8 héttel kiutazás előtt</a:t>
            </a:r>
          </a:p>
          <a:p>
            <a:pPr>
              <a:buNone/>
            </a:pPr>
            <a:endParaRPr lang="hu-HU" sz="4000" b="1" dirty="0" smtClean="0">
              <a:latin typeface="Gabriola" pitchFamily="82" charset="0"/>
            </a:endParaRPr>
          </a:p>
          <a:p>
            <a:pPr>
              <a:buNone/>
            </a:pPr>
            <a:r>
              <a:rPr lang="hu-HU" sz="4000" b="1" dirty="0" smtClean="0">
                <a:latin typeface="Gabriola" pitchFamily="82" charset="0"/>
              </a:rPr>
              <a:t>Akkreditációs nyilatkozat: CA után</a:t>
            </a:r>
            <a:endParaRPr lang="hu-HU" sz="4000" b="1" dirty="0">
              <a:latin typeface="Gabriola" pitchFamily="82" charset="0"/>
            </a:endParaRPr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489644" cy="908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5554960" cy="1143000"/>
          </a:xfrm>
        </p:spPr>
        <p:txBody>
          <a:bodyPr/>
          <a:lstStyle/>
          <a:p>
            <a:r>
              <a:rPr lang="hu-HU" b="1" u="sng" dirty="0" smtClean="0">
                <a:latin typeface="Gabriola" pitchFamily="82" charset="0"/>
              </a:rPr>
              <a:t>2. Tanszékvezetői engedély</a:t>
            </a:r>
            <a:endParaRPr lang="hu-HU" b="1" u="sng" dirty="0">
              <a:latin typeface="Gabriola" pitchFamily="82" charset="0"/>
            </a:endParaRPr>
          </a:p>
        </p:txBody>
      </p:sp>
      <p:pic>
        <p:nvPicPr>
          <p:cNvPr id="28674" name="Picture 2" descr="C:\Users\Gabi\AppData\Local\Microsoft\Windows\Temporary Internet Files\Content.IE5\5VMZ2LZL\MM900283004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936104" cy="936104"/>
          </a:xfrm>
          <a:prstGeom prst="rect">
            <a:avLst/>
          </a:prstGeom>
          <a:noFill/>
        </p:spPr>
      </p:pic>
      <p:pic>
        <p:nvPicPr>
          <p:cNvPr id="28675" name="Picture 3" descr="C:\Users\Gabi\AppData\Local\Microsoft\Windows\Temporary Internet Files\Content.IE5\TEQG6BJ1\MC9000567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589240"/>
            <a:ext cx="1879092" cy="919886"/>
          </a:xfrm>
          <a:prstGeom prst="rect">
            <a:avLst/>
          </a:prstGeom>
          <a:noFill/>
        </p:spPr>
      </p:pic>
      <p:pic>
        <p:nvPicPr>
          <p:cNvPr id="6" name="Picture 3" descr="C:\Users\Gabi\AppData\Local\Microsoft\Windows\Temporary Internet Files\Content.IE5\TEQG6BJ1\MC900205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260648"/>
            <a:ext cx="1152128" cy="1057848"/>
          </a:xfrm>
          <a:prstGeom prst="rect">
            <a:avLst/>
          </a:prstGeom>
          <a:noFill/>
        </p:spPr>
      </p:pic>
      <p:sp>
        <p:nvSpPr>
          <p:cNvPr id="7" name="Jobbra nyíl 6"/>
          <p:cNvSpPr/>
          <p:nvPr/>
        </p:nvSpPr>
        <p:spPr>
          <a:xfrm>
            <a:off x="5724128" y="836712"/>
            <a:ext cx="1944216" cy="2160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8100392" y="1340768"/>
            <a:ext cx="216024" cy="417646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Picture 2" descr="C:\Users\Gabi\AppData\Local\Microsoft\Windows\Temporary Internet Files\Content.IE5\5VMZ2LZL\MM90028300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207896" y="2852936"/>
            <a:ext cx="936104" cy="936104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539552" y="4365104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u="sng" dirty="0" smtClean="0">
                <a:latin typeface="Gabriola" pitchFamily="82" charset="0"/>
              </a:rPr>
              <a:t>3. Dékáni engedély</a:t>
            </a:r>
            <a:endParaRPr lang="hu-HU" sz="4400" b="1" u="sng" dirty="0">
              <a:latin typeface="Gabriola" pitchFamily="82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51520" y="1844824"/>
            <a:ext cx="705678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>
              <a:buFont typeface="Arial" pitchFamily="34" charset="0"/>
              <a:buChar char="•"/>
            </a:pPr>
            <a:r>
              <a:rPr lang="hu-HU" sz="3200" b="1" dirty="0" smtClean="0">
                <a:latin typeface="Gabriola" pitchFamily="82" charset="0"/>
              </a:rPr>
              <a:t>Akkreditációs nyilatkozat</a:t>
            </a:r>
          </a:p>
          <a:p>
            <a:pPr lvl="5">
              <a:buFont typeface="Arial" pitchFamily="34" charset="0"/>
              <a:buChar char="•"/>
            </a:pPr>
            <a:r>
              <a:rPr lang="hu-HU" sz="3200" b="1" dirty="0" smtClean="0">
                <a:latin typeface="Gabriola" pitchFamily="82" charset="0"/>
              </a:rPr>
              <a:t> CA </a:t>
            </a:r>
          </a:p>
          <a:p>
            <a:pPr lvl="5">
              <a:buFont typeface="Arial" pitchFamily="34" charset="0"/>
              <a:buChar char="•"/>
            </a:pPr>
            <a:r>
              <a:rPr lang="hu-HU" sz="3200" b="1" dirty="0" smtClean="0">
                <a:latin typeface="Gabriola" pitchFamily="82" charset="0"/>
              </a:rPr>
              <a:t> KÉRELEM: </a:t>
            </a:r>
          </a:p>
          <a:p>
            <a:r>
              <a:rPr lang="hu-HU" sz="2800" b="1" dirty="0" smtClean="0">
                <a:latin typeface="Gabriola" pitchFamily="82" charset="0"/>
              </a:rPr>
              <a:t>Az a tanszékvezető írja alá, ahol a belgyógyászatot, sebészetet tanultad évközben / ahova felvetted a szigorló gyakorlatot. 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1115616" y="544522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latin typeface="Gabriola" pitchFamily="82" charset="0"/>
              </a:rPr>
              <a:t>Ua. papírok szükségesek</a:t>
            </a:r>
            <a:endParaRPr lang="hu-HU" sz="2800" b="1" dirty="0">
              <a:latin typeface="Gabriola" pitchFamily="82" charset="0"/>
            </a:endParaRPr>
          </a:p>
        </p:txBody>
      </p:sp>
      <p:pic>
        <p:nvPicPr>
          <p:cNvPr id="13" name="Kép 12" descr="logo_scope_rgb_mediu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2489644" cy="908720"/>
          </a:xfrm>
          <a:prstGeom prst="rect">
            <a:avLst/>
          </a:prstGeom>
        </p:spPr>
      </p:pic>
      <p:pic>
        <p:nvPicPr>
          <p:cNvPr id="1028" name="Picture 4" descr="C:\Users\Gabi\AppData\Local\Microsoft\Windows\Temporary Internet Files\Content.IE5\5VMZ2LZL\MC90023949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916832"/>
            <a:ext cx="1080120" cy="98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BOEpecsé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19284"/>
            <a:ext cx="5004048" cy="2638715"/>
          </a:xfrm>
          <a:prstGeom prst="rect">
            <a:avLst/>
          </a:prstGeom>
        </p:spPr>
      </p:pic>
      <p:pic>
        <p:nvPicPr>
          <p:cNvPr id="4" name="Tartalom helye 3" descr="danland_log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9144000" cy="2236983"/>
          </a:xfrm>
        </p:spPr>
      </p:pic>
      <p:pic>
        <p:nvPicPr>
          <p:cNvPr id="5" name="Kép 4" descr="logo_scope_rgb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96952"/>
            <a:ext cx="5215487" cy="1903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 descr="kérele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1237" y="1385392"/>
            <a:ext cx="7832763" cy="5472608"/>
          </a:xfrm>
        </p:spPr>
      </p:pic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sp>
        <p:nvSpPr>
          <p:cNvPr id="6" name="Jobbra nyíl 5"/>
          <p:cNvSpPr/>
          <p:nvPr/>
        </p:nvSpPr>
        <p:spPr>
          <a:xfrm>
            <a:off x="179512" y="1412776"/>
            <a:ext cx="108012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179512" y="3789040"/>
            <a:ext cx="1080120" cy="36004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u="sng" dirty="0" smtClean="0">
                <a:latin typeface="Gabriola" pitchFamily="82" charset="0"/>
              </a:rPr>
              <a:t>Ha elfogadják:</a:t>
            </a:r>
            <a:endParaRPr lang="hu-HU" sz="5400" b="1" u="sng" dirty="0">
              <a:latin typeface="Gabriola" pitchFamily="82" charset="0"/>
            </a:endParaRPr>
          </a:p>
        </p:txBody>
      </p:sp>
      <p:pic>
        <p:nvPicPr>
          <p:cNvPr id="5" name="Tartalom helye 4" descr="neptun_new_sk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64904"/>
            <a:ext cx="5508104" cy="2475473"/>
          </a:xfrm>
        </p:spPr>
      </p:pic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2051" name="Picture 3" descr="C:\Users\Gabi\AppData\Local\Microsoft\Windows\Temporary Internet Files\Content.IE5\TEQG6BJ1\MC90023218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6672"/>
            <a:ext cx="1875576" cy="1782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1426170"/>
          </a:xfrm>
        </p:spPr>
        <p:txBody>
          <a:bodyPr>
            <a:noAutofit/>
          </a:bodyPr>
          <a:lstStyle/>
          <a:p>
            <a:r>
              <a:rPr lang="hu-HU" sz="4800" b="1" dirty="0" smtClean="0">
                <a:latin typeface="Gabriola" pitchFamily="82" charset="0"/>
              </a:rPr>
              <a:t>4. Újra itthon: </a:t>
            </a:r>
            <a:br>
              <a:rPr lang="hu-HU" sz="4800" b="1" dirty="0" smtClean="0">
                <a:latin typeface="Gabriola" pitchFamily="82" charset="0"/>
              </a:rPr>
            </a:br>
            <a:r>
              <a:rPr lang="hu-HU" sz="4800" b="1" dirty="0" smtClean="0">
                <a:latin typeface="Gabriola" pitchFamily="82" charset="0"/>
              </a:rPr>
              <a:t>Dékániban leadni:</a:t>
            </a:r>
            <a:endParaRPr lang="hu-HU" sz="4800" b="1" dirty="0">
              <a:latin typeface="Gabriola" pitchFamily="82" charset="0"/>
            </a:endParaRPr>
          </a:p>
        </p:txBody>
      </p:sp>
      <p:pic>
        <p:nvPicPr>
          <p:cNvPr id="8" name="Kép 7" descr="elvégzet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1865120"/>
            <a:ext cx="5760640" cy="4804240"/>
          </a:xfrm>
          <a:prstGeom prst="rect">
            <a:avLst/>
          </a:prstGeom>
        </p:spPr>
      </p:pic>
      <p:pic>
        <p:nvPicPr>
          <p:cNvPr id="7" name="Tartalom helye 6" descr="elvégzett3-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2780928"/>
            <a:ext cx="7206158" cy="3168352"/>
          </a:xfrm>
        </p:spPr>
      </p:pic>
      <p:pic>
        <p:nvPicPr>
          <p:cNvPr id="11" name="Kép 10" descr="logo_scope_rgb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29701" name="Picture 5" descr="C:\Users\Gabi\AppData\Local\Microsoft\Windows\Temporary Internet Files\Content.IE5\2CTR1KXT\MC90038348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8826"/>
            <a:ext cx="1544422" cy="1815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4400" b="1" dirty="0" err="1" smtClean="0">
                <a:latin typeface="Gabriola" pitchFamily="82" charset="0"/>
                <a:hlinkClick r:id="rId2"/>
              </a:rPr>
              <a:t>leoout</a:t>
            </a:r>
            <a:r>
              <a:rPr lang="hu-HU" sz="4400" b="1" dirty="0" smtClean="0">
                <a:latin typeface="Gabriola" pitchFamily="82" charset="0"/>
                <a:hlinkClick r:id="rId2"/>
              </a:rPr>
              <a:t>_</a:t>
            </a:r>
            <a:r>
              <a:rPr lang="hu-HU" sz="4400" b="1" dirty="0" err="1" smtClean="0">
                <a:latin typeface="Gabriola" pitchFamily="82" charset="0"/>
                <a:hlinkClick r:id="rId2"/>
              </a:rPr>
              <a:t>budapest</a:t>
            </a:r>
            <a:r>
              <a:rPr lang="hu-HU" sz="4400" b="1" dirty="0" smtClean="0">
                <a:latin typeface="Gabriola" pitchFamily="82" charset="0"/>
                <a:hlinkClick r:id="rId2"/>
              </a:rPr>
              <a:t>@</a:t>
            </a:r>
            <a:r>
              <a:rPr lang="hu-HU" sz="4400" b="1" dirty="0" err="1" smtClean="0">
                <a:latin typeface="Gabriola" pitchFamily="82" charset="0"/>
                <a:hlinkClick r:id="rId2"/>
              </a:rPr>
              <a:t>humsirc.hu</a:t>
            </a:r>
            <a:endParaRPr lang="hu-HU" sz="4400" b="1" dirty="0" smtClean="0">
              <a:latin typeface="Gabriola" pitchFamily="82" charset="0"/>
            </a:endParaRPr>
          </a:p>
          <a:p>
            <a:pPr algn="ctr">
              <a:buNone/>
            </a:pPr>
            <a:endParaRPr lang="hu-HU" sz="4400" b="1" dirty="0" smtClean="0">
              <a:latin typeface="Gabriola" pitchFamily="82" charset="0"/>
            </a:endParaRPr>
          </a:p>
          <a:p>
            <a:pPr algn="ctr">
              <a:buNone/>
            </a:pPr>
            <a:r>
              <a:rPr lang="hu-HU" sz="4400" b="1" dirty="0" smtClean="0">
                <a:latin typeface="Gabriola" pitchFamily="82" charset="0"/>
              </a:rPr>
              <a:t>Köszönöm a figyelmet! </a:t>
            </a:r>
            <a:r>
              <a:rPr lang="hu-HU" sz="4400" b="1" dirty="0" smtClean="0">
                <a:latin typeface="Gabriola" pitchFamily="82" charset="0"/>
                <a:sym typeface="Wingdings" pitchFamily="2" charset="2"/>
              </a:rPr>
              <a:t></a:t>
            </a:r>
            <a:endParaRPr lang="hu-HU" sz="4400" b="1" dirty="0" smtClean="0">
              <a:latin typeface="Gabriola" pitchFamily="82" charset="0"/>
            </a:endParaRPr>
          </a:p>
          <a:p>
            <a:pPr algn="ctr">
              <a:buNone/>
            </a:pPr>
            <a:endParaRPr lang="hu-HU" sz="4400" b="1" u="sng" dirty="0">
              <a:latin typeface="Gabriola" pitchFamily="82" charset="0"/>
            </a:endParaRPr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2794322"/>
          </a:xfrm>
        </p:spPr>
        <p:txBody>
          <a:bodyPr>
            <a:noAutofit/>
          </a:bodyPr>
          <a:lstStyle/>
          <a:p>
            <a:r>
              <a:rPr lang="hu-HU" b="1" dirty="0">
                <a:latin typeface="Gabriola" pitchFamily="82" charset="0"/>
              </a:rPr>
              <a:t>Tájékoztató</a:t>
            </a:r>
            <a:br>
              <a:rPr lang="hu-HU" b="1" dirty="0">
                <a:latin typeface="Gabriola" pitchFamily="82" charset="0"/>
              </a:rPr>
            </a:br>
            <a:r>
              <a:rPr lang="hu-HU" b="1" dirty="0">
                <a:latin typeface="Gabriola" pitchFamily="82" charset="0"/>
              </a:rPr>
              <a:t>a szakmai gyakorlatok külföldön való </a:t>
            </a:r>
            <a:r>
              <a:rPr lang="hu-HU" b="1" dirty="0" smtClean="0">
                <a:latin typeface="Gabriola" pitchFamily="82" charset="0"/>
              </a:rPr>
              <a:t>teljesítéséről</a:t>
            </a:r>
            <a:br>
              <a:rPr lang="hu-HU" b="1" dirty="0" smtClean="0">
                <a:latin typeface="Gabriola" pitchFamily="82" charset="0"/>
              </a:rPr>
            </a:br>
            <a:r>
              <a:rPr lang="hu-HU" dirty="0" smtClean="0">
                <a:latin typeface="Gabriola" pitchFamily="82" charset="0"/>
              </a:rPr>
              <a:t> 2012. március</a:t>
            </a:r>
            <a:r>
              <a:rPr lang="hu-HU" b="1" dirty="0">
                <a:latin typeface="Gabriola" pitchFamily="82" charset="0"/>
              </a:rPr>
              <a:t/>
            </a:r>
            <a:br>
              <a:rPr lang="hu-HU" b="1" dirty="0">
                <a:latin typeface="Gabriola" pitchFamily="82" charset="0"/>
              </a:rPr>
            </a:br>
            <a:endParaRPr lang="hu-HU" b="1" dirty="0">
              <a:latin typeface="Gabriola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1642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hu-HU" sz="5800" b="1" dirty="0" err="1" smtClean="0">
                <a:latin typeface="Gabriola" pitchFamily="82" charset="0"/>
                <a:hlinkClick r:id="rId2"/>
              </a:rPr>
              <a:t>www.semmelweis-egyetem.hu</a:t>
            </a:r>
            <a:endParaRPr lang="hu-HU" sz="5800" b="1" dirty="0" smtClean="0">
              <a:latin typeface="Gabriola" pitchFamily="82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6700" b="1" dirty="0" smtClean="0">
                <a:latin typeface="Gabriola" pitchFamily="82" charset="0"/>
              </a:rPr>
              <a:t>ÁOK</a:t>
            </a:r>
          </a:p>
          <a:p>
            <a:pPr lvl="1">
              <a:buFont typeface="Wingdings" pitchFamily="2" charset="2"/>
              <a:buChar char="Ø"/>
            </a:pPr>
            <a:r>
              <a:rPr lang="hu-HU" sz="5900" b="1" dirty="0" smtClean="0">
                <a:latin typeface="Gabriola" pitchFamily="82" charset="0"/>
              </a:rPr>
              <a:t>Dékáni Hivatal</a:t>
            </a:r>
          </a:p>
          <a:p>
            <a:pPr lvl="2">
              <a:buFont typeface="Wingdings" pitchFamily="2" charset="2"/>
              <a:buChar char="Ø"/>
            </a:pPr>
            <a:r>
              <a:rPr lang="hu-HU" sz="5900" b="1" dirty="0" smtClean="0">
                <a:latin typeface="Gabriola" pitchFamily="82" charset="0"/>
              </a:rPr>
              <a:t> Oktatás</a:t>
            </a:r>
          </a:p>
          <a:p>
            <a:pPr lvl="3">
              <a:buFont typeface="Wingdings" pitchFamily="2" charset="2"/>
              <a:buChar char="Ø"/>
            </a:pPr>
            <a:r>
              <a:rPr lang="hu-HU" sz="5100" b="1" dirty="0" smtClean="0">
                <a:latin typeface="Gabriola" pitchFamily="82" charset="0"/>
              </a:rPr>
              <a:t> Graduális képzés</a:t>
            </a:r>
          </a:p>
          <a:p>
            <a:pPr lvl="4">
              <a:buFont typeface="Wingdings" pitchFamily="2" charset="2"/>
              <a:buChar char="Ø"/>
            </a:pPr>
            <a:r>
              <a:rPr lang="hu-HU" sz="5100" b="1" dirty="0" smtClean="0">
                <a:latin typeface="Gabriola" pitchFamily="82" charset="0"/>
              </a:rPr>
              <a:t> Szakmai gyakorlatok</a:t>
            </a:r>
            <a:br>
              <a:rPr lang="hu-HU" sz="5100" b="1" dirty="0" smtClean="0">
                <a:latin typeface="Gabriola" pitchFamily="82" charset="0"/>
              </a:rPr>
            </a:br>
            <a:r>
              <a:rPr lang="hu-HU" dirty="0" smtClean="0">
                <a:latin typeface="Gabriola" pitchFamily="82" charset="0"/>
              </a:rPr>
              <a:t/>
            </a:r>
            <a:br>
              <a:rPr lang="hu-HU" dirty="0" smtClean="0">
                <a:latin typeface="Gabriola" pitchFamily="82" charset="0"/>
              </a:rPr>
            </a:br>
            <a:r>
              <a:rPr lang="hu-HU" dirty="0" smtClean="0">
                <a:latin typeface="Gabriola" pitchFamily="82" charset="0"/>
              </a:rPr>
              <a:t/>
            </a:r>
            <a:br>
              <a:rPr lang="hu-HU" dirty="0" smtClean="0">
                <a:latin typeface="Gabriola" pitchFamily="82" charset="0"/>
              </a:rPr>
            </a:br>
            <a:endParaRPr lang="hu-HU" dirty="0">
              <a:latin typeface="Gabriola" pitchFamily="82" charset="0"/>
            </a:endParaRPr>
          </a:p>
          <a:p>
            <a:pPr>
              <a:buNone/>
            </a:pPr>
            <a:endParaRPr lang="hu-HU" dirty="0">
              <a:latin typeface="Gabriola" pitchFamily="82" charset="0"/>
            </a:endParaRPr>
          </a:p>
        </p:txBody>
      </p:sp>
      <p:pic>
        <p:nvPicPr>
          <p:cNvPr id="4" name="Kép 3" descr="Egyetem_cim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105025" cy="2105025"/>
          </a:xfrm>
          <a:prstGeom prst="rect">
            <a:avLst/>
          </a:prstGeom>
        </p:spPr>
      </p:pic>
      <p:pic>
        <p:nvPicPr>
          <p:cNvPr id="5" name="Kép 4" descr="logo_scope_rgb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317" y="5931016"/>
            <a:ext cx="2539683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 descr="eu 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96934" y="1600200"/>
            <a:ext cx="5347066" cy="5257800"/>
          </a:xfrm>
        </p:spPr>
      </p:pic>
      <p:sp>
        <p:nvSpPr>
          <p:cNvPr id="8" name="Szövegdoboz 7"/>
          <p:cNvSpPr txBox="1"/>
          <p:nvPr/>
        </p:nvSpPr>
        <p:spPr>
          <a:xfrm>
            <a:off x="323528" y="363915"/>
            <a:ext cx="35283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latin typeface="Gabriola" pitchFamily="82" charset="0"/>
              </a:rPr>
              <a:t>„Az </a:t>
            </a:r>
            <a:r>
              <a:rPr lang="hu-HU" sz="3200" b="1" dirty="0" smtClean="0">
                <a:solidFill>
                  <a:srgbClr val="0070C0"/>
                </a:solidFill>
                <a:latin typeface="Gabriola" pitchFamily="82" charset="0"/>
              </a:rPr>
              <a:t>Európai Unió </a:t>
            </a:r>
            <a:r>
              <a:rPr lang="hu-HU" sz="3200" b="1" dirty="0" smtClean="0">
                <a:latin typeface="Gabriola" pitchFamily="82" charset="0"/>
              </a:rPr>
              <a:t>államaiban (kiegészítve </a:t>
            </a:r>
            <a:r>
              <a:rPr lang="hu-HU" sz="3200" b="1" dirty="0" smtClean="0">
                <a:solidFill>
                  <a:srgbClr val="990099"/>
                </a:solidFill>
                <a:latin typeface="Gabriola" pitchFamily="82" charset="0"/>
              </a:rPr>
              <a:t>Svájcc</a:t>
            </a:r>
            <a:r>
              <a:rPr lang="hu-HU" sz="3200" b="1" dirty="0" smtClean="0">
                <a:latin typeface="Gabriola" pitchFamily="82" charset="0"/>
              </a:rPr>
              <a:t>al és </a:t>
            </a:r>
            <a:r>
              <a:rPr lang="hu-HU" sz="3200" b="1" dirty="0" smtClean="0">
                <a:solidFill>
                  <a:srgbClr val="FF0000"/>
                </a:solidFill>
                <a:latin typeface="Gabriola" pitchFamily="82" charset="0"/>
              </a:rPr>
              <a:t>Norvégiáv</a:t>
            </a:r>
            <a:r>
              <a:rPr lang="hu-HU" sz="3200" b="1" dirty="0" smtClean="0">
                <a:latin typeface="Gabriola" pitchFamily="82" charset="0"/>
              </a:rPr>
              <a:t>al) az államilag akkreditált </a:t>
            </a:r>
            <a:r>
              <a:rPr lang="hu-HU" sz="3200" b="1" i="1" u="sng" dirty="0" smtClean="0">
                <a:latin typeface="Gabriola" pitchFamily="82" charset="0"/>
              </a:rPr>
              <a:t>egyetemi klinikákon</a:t>
            </a:r>
            <a:r>
              <a:rPr lang="hu-HU" sz="3200" b="1" i="1" dirty="0" smtClean="0">
                <a:latin typeface="Gabriola" pitchFamily="82" charset="0"/>
              </a:rPr>
              <a:t>, </a:t>
            </a:r>
            <a:r>
              <a:rPr lang="hu-HU" sz="3200" b="1" dirty="0" smtClean="0">
                <a:latin typeface="Gabriola" pitchFamily="82" charset="0"/>
              </a:rPr>
              <a:t>illetve azok </a:t>
            </a:r>
            <a:r>
              <a:rPr lang="hu-HU" sz="3200" b="1" i="1" u="sng" dirty="0" smtClean="0">
                <a:latin typeface="Gabriola" pitchFamily="82" charset="0"/>
              </a:rPr>
              <a:t>oktató kórházaiban </a:t>
            </a:r>
            <a:r>
              <a:rPr lang="hu-HU" sz="3200" b="1" dirty="0" smtClean="0">
                <a:latin typeface="Gabriola" pitchFamily="82" charset="0"/>
              </a:rPr>
              <a:t>eltöltött szakmai gyakorlat kerülhet elfogadásra, illetve elismerésre. Ennek jogi háttere, alapja az akkreditált intézetek diplomáinak kölcsönös elismerése.”</a:t>
            </a:r>
            <a:endParaRPr lang="hu-HU" sz="3200" b="1" dirty="0"/>
          </a:p>
        </p:txBody>
      </p:sp>
      <p:pic>
        <p:nvPicPr>
          <p:cNvPr id="10" name="Kép 9" descr="eu u+s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3207" y="1577753"/>
            <a:ext cx="5360793" cy="5280247"/>
          </a:xfrm>
          <a:prstGeom prst="rect">
            <a:avLst/>
          </a:prstGeom>
        </p:spPr>
      </p:pic>
      <p:pic>
        <p:nvPicPr>
          <p:cNvPr id="7" name="Kép 6" descr="logo_scope_rgb_mediu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4317" y="0"/>
            <a:ext cx="2539683" cy="926984"/>
          </a:xfrm>
          <a:prstGeom prst="rect">
            <a:avLst/>
          </a:prstGeom>
        </p:spPr>
      </p:pic>
      <p:pic>
        <p:nvPicPr>
          <p:cNvPr id="9" name="Kép 8" descr="eu u+sv+nor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574508"/>
            <a:ext cx="5364088" cy="52834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>
                <a:latin typeface="Gabriola" pitchFamily="82" charset="0"/>
              </a:rPr>
              <a:t>A gyakorlati képzés feltételei az EU-ban és az USA-ban</a:t>
            </a:r>
            <a:r>
              <a:rPr lang="hu-HU" b="1" dirty="0" smtClean="0">
                <a:latin typeface="Gabriola" pitchFamily="82" charset="0"/>
              </a:rPr>
              <a:t/>
            </a:r>
            <a:br>
              <a:rPr lang="hu-HU" b="1" dirty="0" smtClean="0">
                <a:latin typeface="Gabriola" pitchFamily="82" charset="0"/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lphaLcParenR"/>
            </a:pP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A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kórház az EU / USA valamely, orvosképzést folytató egyeteme által </a:t>
            </a:r>
            <a:r>
              <a:rPr lang="hu-HU" sz="3600" b="1" u="sng" dirty="0">
                <a:latin typeface="Gabriola" pitchFamily="82" charset="0"/>
              </a:rPr>
              <a:t>akkreditált oktató kórház</a:t>
            </a:r>
            <a:r>
              <a:rPr lang="hu-HU" sz="28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nak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kell lennie, vagy pedig részt kell vennie valamely, EU által akkreditált egyetem orvostanhallgatóinak 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képzésében.</a:t>
            </a:r>
          </a:p>
          <a:p>
            <a:pPr marL="514350" lvl="0" indent="-514350">
              <a:buFont typeface="+mj-lt"/>
              <a:buAutoNum type="alphaLcParenR"/>
            </a:pP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Az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EU / USA fentiek szerinti képzőhelyén végzett </a:t>
            </a:r>
            <a:r>
              <a:rPr lang="hu-HU" sz="3600" b="1" u="sng" dirty="0">
                <a:latin typeface="Gabriola" pitchFamily="82" charset="0"/>
              </a:rPr>
              <a:t>oktatásnak összhangban kell</a:t>
            </a:r>
            <a:r>
              <a:rPr lang="hu-HU" sz="4000" b="1" u="sng" dirty="0">
                <a:latin typeface="Gabriola" pitchFamily="82" charset="0"/>
              </a:rPr>
              <a:t> </a:t>
            </a:r>
            <a:r>
              <a:rPr lang="hu-HU" sz="3600" b="1" u="sng" dirty="0">
                <a:latin typeface="Gabriola" pitchFamily="82" charset="0"/>
              </a:rPr>
              <a:t>lennie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a MAB által az orvostanhallgatók klinikai gyakorlati évére elfogadott </a:t>
            </a:r>
            <a:r>
              <a:rPr lang="hu-HU" sz="3600" b="1" u="sng" dirty="0">
                <a:latin typeface="Gabriola" pitchFamily="82" charset="0"/>
              </a:rPr>
              <a:t>kompetencia listával</a:t>
            </a:r>
            <a:r>
              <a:rPr lang="hu-HU" sz="3600" b="1" u="sng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hu-HU" sz="2400" b="1" u="sng" dirty="0" smtClean="0">
              <a:solidFill>
                <a:schemeClr val="bg1">
                  <a:lumMod val="50000"/>
                </a:schemeClr>
              </a:solidFill>
              <a:latin typeface="Gabriola" pitchFamily="82" charset="0"/>
            </a:endParaRPr>
          </a:p>
          <a:p>
            <a:pPr marL="514350" lvl="0" indent="-514350">
              <a:buFont typeface="+mj-lt"/>
              <a:buAutoNum type="alphaLcParenR"/>
            </a:pP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A </a:t>
            </a:r>
            <a:r>
              <a:rPr lang="hu-HU" b="1" u="sng" dirty="0">
                <a:latin typeface="Gabriola" pitchFamily="82" charset="0"/>
              </a:rPr>
              <a:t>külföldi képzőhelynek </a:t>
            </a:r>
            <a:r>
              <a:rPr lang="hu-H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Gabriola" pitchFamily="82" charset="0"/>
              </a:rPr>
              <a:t>értékelnie kell a hallgató teljesítményét</a:t>
            </a:r>
            <a:r>
              <a:rPr lang="hu-H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Gabriola" pitchFamily="82" charset="0"/>
              </a:rPr>
              <a:t>,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valamint az adott osztály vezetőjének aláírásával </a:t>
            </a:r>
            <a:r>
              <a:rPr lang="hu-HU" b="1" u="sng" dirty="0">
                <a:latin typeface="Gabriola" pitchFamily="82" charset="0"/>
              </a:rPr>
              <a:t>igazolnia kell </a:t>
            </a:r>
            <a:r>
              <a:rPr lang="hu-HU" sz="2400" b="1" dirty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a kompetencia listában  részletezett </a:t>
            </a:r>
            <a:r>
              <a:rPr lang="hu-HU" b="1" u="sng" dirty="0">
                <a:latin typeface="Gabriola" pitchFamily="82" charset="0"/>
              </a:rPr>
              <a:t>feladatok teljesítését</a:t>
            </a:r>
            <a:r>
              <a:rPr lang="hu-HU" sz="2400" b="1" dirty="0" smtClean="0">
                <a:solidFill>
                  <a:schemeClr val="bg1">
                    <a:lumMod val="50000"/>
                  </a:schemeClr>
                </a:solidFill>
                <a:latin typeface="Gabriola" pitchFamily="82" charset="0"/>
              </a:rPr>
              <a:t>.</a:t>
            </a:r>
            <a:endParaRPr lang="hu-HU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Gabriola" pitchFamily="82" charset="0"/>
              </a:rPr>
              <a:t>I. Milyen papírok kellenek?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792" y="1412776"/>
            <a:ext cx="5122912" cy="54452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latin typeface="Gabriola" pitchFamily="82" charset="0"/>
              </a:rPr>
              <a:t>Akkreditációs nyilatkozat </a:t>
            </a:r>
            <a:r>
              <a:rPr lang="hu-HU" dirty="0" smtClean="0">
                <a:latin typeface="Gabriola" pitchFamily="82" charset="0"/>
              </a:rPr>
              <a:t>a fogadó intézménytől</a:t>
            </a:r>
            <a:br>
              <a:rPr lang="hu-HU" dirty="0" smtClean="0">
                <a:latin typeface="Gabriola" pitchFamily="82" charset="0"/>
              </a:rPr>
            </a:br>
            <a:endParaRPr lang="hu-HU" dirty="0" smtClean="0"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latin typeface="Gabriola" pitchFamily="82" charset="0"/>
              </a:rPr>
              <a:t>Fogadólevél</a:t>
            </a:r>
            <a:r>
              <a:rPr lang="hu-HU" dirty="0" smtClean="0">
                <a:latin typeface="Gabriola" pitchFamily="82" charset="0"/>
              </a:rPr>
              <a:t> a fogadó intézménytől</a:t>
            </a:r>
            <a:br>
              <a:rPr lang="hu-HU" dirty="0" smtClean="0">
                <a:latin typeface="Gabriola" pitchFamily="82" charset="0"/>
              </a:rPr>
            </a:br>
            <a:endParaRPr lang="hu-HU" dirty="0" smtClean="0">
              <a:latin typeface="Gabriola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latin typeface="Gabriola" pitchFamily="82" charset="0"/>
              </a:rPr>
              <a:t>Kérelem </a:t>
            </a:r>
            <a:r>
              <a:rPr lang="hu-HU" dirty="0" smtClean="0">
                <a:latin typeface="Gabriola" pitchFamily="82" charset="0"/>
              </a:rPr>
              <a:t>a </a:t>
            </a:r>
            <a:r>
              <a:rPr lang="hu-HU" u="sng" dirty="0" smtClean="0">
                <a:latin typeface="Gabriola" pitchFamily="82" charset="0"/>
              </a:rPr>
              <a:t>hazai tanszékvezetőhöz </a:t>
            </a:r>
            <a:r>
              <a:rPr lang="hu-HU" dirty="0" smtClean="0">
                <a:latin typeface="Gabriola" pitchFamily="82" charset="0"/>
              </a:rPr>
              <a:t>és a </a:t>
            </a:r>
            <a:r>
              <a:rPr lang="hu-HU" u="sng" dirty="0" smtClean="0">
                <a:latin typeface="Gabriola" pitchFamily="82" charset="0"/>
              </a:rPr>
              <a:t>Dékánhoz</a:t>
            </a:r>
          </a:p>
          <a:p>
            <a:pPr marL="514350" indent="-514350">
              <a:buFont typeface="+mj-lt"/>
              <a:buAutoNum type="arabicPeriod"/>
            </a:pPr>
            <a:endParaRPr lang="hu-HU" u="sng" dirty="0" smtClean="0">
              <a:latin typeface="Gabriola" pitchFamily="82" charset="0"/>
            </a:endParaRPr>
          </a:p>
          <a:p>
            <a:pPr marL="514350" indent="-514350">
              <a:buNone/>
            </a:pPr>
            <a:r>
              <a:rPr lang="hu-HU" b="1" dirty="0" smtClean="0">
                <a:latin typeface="Gabriola" pitchFamily="82" charset="0"/>
              </a:rPr>
              <a:t>+ Elvégzett gyakorlat igazolása </a:t>
            </a:r>
            <a: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  <a:t>utólag</a:t>
            </a:r>
          </a:p>
          <a:p>
            <a:pPr marL="514350" indent="-514350">
              <a:buNone/>
            </a:pPr>
            <a:endParaRPr lang="hu-HU" u="sng" dirty="0" smtClean="0">
              <a:latin typeface="Gabriola" pitchFamily="82" charset="0"/>
            </a:endParaRPr>
          </a:p>
          <a:p>
            <a:pPr marL="514350" indent="-514350">
              <a:buNone/>
            </a:pPr>
            <a:endParaRPr lang="hu-HU" u="sng" dirty="0">
              <a:latin typeface="Gabriola" pitchFamily="82" charset="0"/>
            </a:endParaRPr>
          </a:p>
        </p:txBody>
      </p:sp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1030" name="Picture 6" descr="C:\Users\Gabi\AppData\Local\Microsoft\Windows\Temporary Internet Files\Content.IE5\TEQG6BJ1\MC90043982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9784" y="0"/>
            <a:ext cx="1944216" cy="1944216"/>
          </a:xfrm>
          <a:prstGeom prst="rect">
            <a:avLst/>
          </a:prstGeom>
          <a:noFill/>
        </p:spPr>
      </p:pic>
      <p:pic>
        <p:nvPicPr>
          <p:cNvPr id="11" name="Picture 4" descr="C:\Users\Gabi\AppData\Local\Microsoft\Windows\Temporary Internet Files\Content.IE5\TEQG6BJ1\MP90040507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844"/>
            <a:ext cx="2052736" cy="3068156"/>
          </a:xfrm>
          <a:prstGeom prst="rect">
            <a:avLst/>
          </a:prstGeom>
          <a:noFill/>
        </p:spPr>
      </p:pic>
      <p:sp>
        <p:nvSpPr>
          <p:cNvPr id="12" name="Szövegdoboz 11"/>
          <p:cNvSpPr txBox="1"/>
          <p:nvPr/>
        </p:nvSpPr>
        <p:spPr>
          <a:xfrm>
            <a:off x="0" y="1412776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u="sng" dirty="0" smtClean="0">
                <a:solidFill>
                  <a:srgbClr val="FF0000"/>
                </a:solidFill>
                <a:latin typeface="Gabriola" pitchFamily="82" charset="0"/>
              </a:rPr>
              <a:t>ELŐZETESEN:</a:t>
            </a:r>
            <a:endParaRPr lang="hu-HU" sz="4000" b="1" u="sng" dirty="0">
              <a:solidFill>
                <a:srgbClr val="FF00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Gabriola" pitchFamily="82" charset="0"/>
              </a:rPr>
              <a:t>I. Milyen papírok kellenek?</a:t>
            </a:r>
            <a:endParaRPr lang="hu-HU" b="1" dirty="0">
              <a:latin typeface="Gabriola" pitchFamily="82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827584" y="1628800"/>
            <a:ext cx="831641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  <a:t>Akkreditációs nyilatkozat</a:t>
            </a:r>
            <a:b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</a:br>
            <a:r>
              <a:rPr lang="hu-HU" b="1" dirty="0" smtClean="0">
                <a:solidFill>
                  <a:srgbClr val="FF0000"/>
                </a:solidFill>
                <a:latin typeface="Gabriola" pitchFamily="82" charset="0"/>
              </a:rPr>
              <a:t>+ kompetencia lista: </a:t>
            </a:r>
            <a:r>
              <a:rPr lang="hu-HU" b="1" dirty="0" smtClean="0">
                <a:latin typeface="Gabriola" pitchFamily="82" charset="0"/>
              </a:rPr>
              <a:t> </a:t>
            </a:r>
            <a:br>
              <a:rPr lang="hu-HU" b="1" dirty="0" smtClean="0">
                <a:latin typeface="Gabriola" pitchFamily="82" charset="0"/>
              </a:rPr>
            </a:br>
            <a:r>
              <a:rPr lang="hu-HU" sz="2400" b="1" dirty="0" smtClean="0">
                <a:latin typeface="Gabriola" pitchFamily="82" charset="0"/>
              </a:rPr>
              <a:t>	</a:t>
            </a:r>
            <a:r>
              <a:rPr lang="hu-HU" b="1" u="sng" dirty="0" smtClean="0">
                <a:latin typeface="Gabriola" pitchFamily="82" charset="0"/>
              </a:rPr>
              <a:t>fogadó intézet </a:t>
            </a:r>
            <a:r>
              <a:rPr lang="hu-HU" b="1" dirty="0" smtClean="0">
                <a:latin typeface="Gabriola" pitchFamily="82" charset="0"/>
              </a:rPr>
              <a:t>igazolja, hogy megfelelő oktatást biztosít</a:t>
            </a:r>
            <a:r>
              <a:rPr lang="hu-HU" dirty="0" smtClean="0">
                <a:latin typeface="Gabriola" pitchFamily="82" charset="0"/>
              </a:rPr>
              <a:t/>
            </a:r>
            <a:br>
              <a:rPr lang="hu-HU" dirty="0" smtClean="0">
                <a:latin typeface="Gabriola" pitchFamily="82" charset="0"/>
              </a:rPr>
            </a:br>
            <a:endParaRPr lang="hu-HU" dirty="0">
              <a:latin typeface="Gabriola" pitchFamily="82" charset="0"/>
            </a:endParaRPr>
          </a:p>
        </p:txBody>
      </p:sp>
      <p:sp>
        <p:nvSpPr>
          <p:cNvPr id="6" name="Lefelé nyíl 5"/>
          <p:cNvSpPr/>
          <p:nvPr/>
        </p:nvSpPr>
        <p:spPr>
          <a:xfrm>
            <a:off x="2123728" y="3212976"/>
            <a:ext cx="288032" cy="86409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63688" y="4005064"/>
            <a:ext cx="655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>
                <a:latin typeface="Gabriola" pitchFamily="82" charset="0"/>
              </a:rPr>
              <a:t> </a:t>
            </a:r>
            <a:r>
              <a:rPr lang="hu-HU" sz="2800" b="1" dirty="0" smtClean="0">
                <a:latin typeface="Gabriola" pitchFamily="82" charset="0"/>
              </a:rPr>
              <a:t>University </a:t>
            </a:r>
            <a:r>
              <a:rPr lang="hu-HU" sz="2800" b="1" dirty="0" err="1" smtClean="0">
                <a:latin typeface="Gabriola" pitchFamily="82" charset="0"/>
              </a:rPr>
              <a:t>clinic</a:t>
            </a:r>
            <a:endParaRPr lang="hu-HU" sz="2800" b="1" dirty="0" smtClean="0">
              <a:latin typeface="Gabriola" pitchFamily="82" charset="0"/>
            </a:endParaRPr>
          </a:p>
          <a:p>
            <a:pPr>
              <a:buFont typeface="Arial" pitchFamily="34" charset="0"/>
              <a:buChar char="•"/>
            </a:pPr>
            <a:r>
              <a:rPr lang="hu-HU" sz="2800" b="1" dirty="0" smtClean="0">
                <a:latin typeface="Gabriola" pitchFamily="82" charset="0"/>
              </a:rPr>
              <a:t> </a:t>
            </a:r>
            <a:r>
              <a:rPr lang="hu-HU" sz="2800" b="1" dirty="0" err="1" smtClean="0">
                <a:latin typeface="Gabriola" pitchFamily="82" charset="0"/>
              </a:rPr>
              <a:t>Teaching</a:t>
            </a:r>
            <a:r>
              <a:rPr lang="hu-HU" sz="2800" b="1" dirty="0" smtClean="0">
                <a:latin typeface="Gabriola" pitchFamily="82" charset="0"/>
              </a:rPr>
              <a:t> </a:t>
            </a:r>
            <a:r>
              <a:rPr lang="hu-HU" sz="2800" b="1" dirty="0" err="1" smtClean="0">
                <a:latin typeface="Gabriola" pitchFamily="82" charset="0"/>
              </a:rPr>
              <a:t>hospital</a:t>
            </a:r>
            <a:endParaRPr lang="hu-HU" sz="2800" b="1" dirty="0">
              <a:latin typeface="Gabriola" pitchFamily="82" charset="0"/>
            </a:endParaRPr>
          </a:p>
        </p:txBody>
      </p:sp>
      <p:pic>
        <p:nvPicPr>
          <p:cNvPr id="8" name="Kép 7" descr="logo_scope_rgb_medi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  <p:pic>
        <p:nvPicPr>
          <p:cNvPr id="3107" name="Picture 35" descr="C:\Users\Gabi\AppData\Local\Microsoft\Windows\Temporary Internet Files\Content.IE5\TEQG6BJ1\MC9002403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97152"/>
            <a:ext cx="2664296" cy="1514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UCké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68560" y="836712"/>
            <a:ext cx="5688896" cy="5616624"/>
          </a:xfrm>
        </p:spPr>
      </p:pic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7384"/>
            <a:ext cx="2539683" cy="926984"/>
          </a:xfrm>
          <a:prstGeom prst="rect">
            <a:avLst/>
          </a:prstGeom>
        </p:spPr>
      </p:pic>
      <p:pic>
        <p:nvPicPr>
          <p:cNvPr id="7" name="Kép 6" descr="TH2ké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376" y="908720"/>
            <a:ext cx="4631624" cy="551723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059832" y="18864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latin typeface="Gabriola" pitchFamily="82" charset="0"/>
              </a:rPr>
              <a:t>III. – IV. év:</a:t>
            </a:r>
            <a:endParaRPr lang="hu-HU" sz="3600" b="1" dirty="0">
              <a:latin typeface="Gabriola" pitchFamily="82" charset="0"/>
            </a:endParaRPr>
          </a:p>
        </p:txBody>
      </p:sp>
      <p:sp>
        <p:nvSpPr>
          <p:cNvPr id="6" name="Felfelé nyíl 5"/>
          <p:cNvSpPr/>
          <p:nvPr/>
        </p:nvSpPr>
        <p:spPr>
          <a:xfrm rot="7200000">
            <a:off x="910268" y="3838489"/>
            <a:ext cx="269830" cy="845622"/>
          </a:xfrm>
          <a:prstGeom prst="upArrow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latin typeface="Gabriola" pitchFamily="82" charset="0"/>
              </a:rPr>
              <a:t>VI. év: külön kompetencia lista csatolandó!</a:t>
            </a:r>
            <a:endParaRPr lang="hu-HU" b="1" dirty="0">
              <a:latin typeface="Gabriola" pitchFamily="82" charset="0"/>
            </a:endParaRPr>
          </a:p>
        </p:txBody>
      </p:sp>
      <p:pic>
        <p:nvPicPr>
          <p:cNvPr id="5" name="Tartalom helye 4" descr="appendix 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7470092" cy="5400600"/>
          </a:xfrm>
        </p:spPr>
      </p:pic>
      <p:pic>
        <p:nvPicPr>
          <p:cNvPr id="4" name="Kép 3" descr="logo_scope_rgb_medi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39683" cy="926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3414</TotalTime>
  <Words>311</Words>
  <Application>Microsoft Office PowerPoint</Application>
  <PresentationFormat>Diavetítés a képernyőre (4:3 oldalarány)</PresentationFormat>
  <Paragraphs>62</Paragraphs>
  <Slides>23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4" baseType="lpstr">
      <vt:lpstr>Office-téma</vt:lpstr>
      <vt:lpstr>HuMSIRC szakmai gyakorlat elfogadtatása, 2012/13</vt:lpstr>
      <vt:lpstr>2. dia</vt:lpstr>
      <vt:lpstr>Tájékoztató a szakmai gyakorlatok külföldön való teljesítéséről  2012. március </vt:lpstr>
      <vt:lpstr>4. dia</vt:lpstr>
      <vt:lpstr>A gyakorlati képzés feltételei az EU-ban és az USA-ban </vt:lpstr>
      <vt:lpstr>I. Milyen papírok kellenek?</vt:lpstr>
      <vt:lpstr>I. Milyen papírok kellenek?</vt:lpstr>
      <vt:lpstr>8. dia</vt:lpstr>
      <vt:lpstr>VI. év: külön kompetencia lista csatolandó!</vt:lpstr>
      <vt:lpstr>www.semmelweis-egyetem.hu/aok</vt:lpstr>
      <vt:lpstr>I. Milyen papírok kellenek?</vt:lpstr>
      <vt:lpstr>12. dia</vt:lpstr>
      <vt:lpstr>Milyen papírok kellenek?</vt:lpstr>
      <vt:lpstr>14. dia</vt:lpstr>
      <vt:lpstr>15. dia</vt:lpstr>
      <vt:lpstr>II. Az elfogadtatás menete</vt:lpstr>
      <vt:lpstr>1. Az akkreditációs nyilatkozat beszerzése:</vt:lpstr>
      <vt:lpstr>Mindez mikor?</vt:lpstr>
      <vt:lpstr>2. Tanszékvezetői engedély</vt:lpstr>
      <vt:lpstr>20. dia</vt:lpstr>
      <vt:lpstr>Ha elfogadják:</vt:lpstr>
      <vt:lpstr>4. Újra itthon:  Dékániban leadni:</vt:lpstr>
      <vt:lpstr>23. dia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HuMSIRC szakmai gyakorlat elfogadtatása</dc:title>
  <dc:creator>Gabi</dc:creator>
  <cp:lastModifiedBy>Gabi</cp:lastModifiedBy>
  <cp:revision>8</cp:revision>
  <dcterms:created xsi:type="dcterms:W3CDTF">2013-03-02T20:37:18Z</dcterms:created>
  <dcterms:modified xsi:type="dcterms:W3CDTF">2013-03-05T23:29:50Z</dcterms:modified>
</cp:coreProperties>
</file>