
<file path=[Content_Types].xml><?xml version="1.0" encoding="utf-8"?>
<Types xmlns="http://schemas.openxmlformats.org/package/2006/content-types">
  <Default Extension="png" ContentType="image/png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0" r:id="rId2"/>
    <p:sldId id="257" r:id="rId3"/>
    <p:sldId id="258" r:id="rId4"/>
    <p:sldId id="274" r:id="rId5"/>
    <p:sldId id="275" r:id="rId6"/>
    <p:sldId id="287" r:id="rId7"/>
    <p:sldId id="276" r:id="rId8"/>
    <p:sldId id="289" r:id="rId9"/>
    <p:sldId id="281" r:id="rId10"/>
    <p:sldId id="288" r:id="rId11"/>
    <p:sldId id="277" r:id="rId12"/>
    <p:sldId id="286" r:id="rId13"/>
    <p:sldId id="283" r:id="rId14"/>
    <p:sldId id="284" r:id="rId15"/>
    <p:sldId id="285" r:id="rId16"/>
    <p:sldId id="278" r:id="rId17"/>
    <p:sldId id="269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4" autoAdjust="0"/>
    <p:restoredTop sz="94671" autoAdjust="0"/>
  </p:normalViewPr>
  <p:slideViewPr>
    <p:cSldViewPr>
      <p:cViewPr varScale="1">
        <p:scale>
          <a:sx n="88" d="100"/>
          <a:sy n="88" d="100"/>
        </p:scale>
        <p:origin x="-246" y="-108"/>
      </p:cViewPr>
      <p:guideLst>
        <p:guide orient="horz" pos="170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3" d="100"/>
          <a:sy n="53" d="100"/>
        </p:scale>
        <p:origin x="-261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F15D9-1364-44A4-A687-FECFE12715EB}" type="datetimeFigureOut">
              <a:rPr lang="en-GB" smtClean="0"/>
              <a:pPr/>
              <a:t>05/03/2013</a:t>
            </a:fld>
            <a:endParaRPr lang="en-GB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17397-73C5-4BCD-8197-C7ECCFBBDBD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460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6EF69-5EA0-43A5-82E2-194818E863A1}" type="datetimeFigureOut">
              <a:rPr lang="en-GB"/>
              <a:pPr>
                <a:defRPr/>
              </a:pPr>
              <a:t>05/03/2013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1B08A-25BC-43AD-B33A-8C51DA3539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BF1D7-91C0-4AB1-B30E-3F066C4458FD}" type="datetimeFigureOut">
              <a:rPr lang="en-GB"/>
              <a:pPr>
                <a:defRPr/>
              </a:pPr>
              <a:t>05/03/2013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9C65C-BA80-4E45-8FC3-87C599E4D8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FEDA7-4ABA-4AAE-98A8-34E80D8D60A6}" type="datetimeFigureOut">
              <a:rPr lang="en-GB"/>
              <a:pPr>
                <a:defRPr/>
              </a:pPr>
              <a:t>05/03/2013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98433-B2CF-4E93-B5CF-63EDC50398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3AB56-7562-4676-88B3-43D5E017FFF0}" type="datetimeFigureOut">
              <a:rPr lang="en-GB"/>
              <a:pPr>
                <a:defRPr/>
              </a:pPr>
              <a:t>05/03/2013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3A681-8BE8-4C4E-A4BE-5E7E4E06FC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181D9-A053-47D3-BA88-4141A39999A2}" type="datetimeFigureOut">
              <a:rPr lang="en-GB"/>
              <a:pPr>
                <a:defRPr/>
              </a:pPr>
              <a:t>05/03/2013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B9AA1-06DF-4ACB-8A7F-C78229341F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79AF8-527E-4B0A-BADC-5AFE5384F83C}" type="datetimeFigureOut">
              <a:rPr lang="en-GB"/>
              <a:pPr>
                <a:defRPr/>
              </a:pPr>
              <a:t>05/03/2013</a:t>
            </a:fld>
            <a:endParaRPr lang="en-GB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0F5F4-3CDB-4FD2-BC7C-1FCDB43764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BB0EB-7B7A-41F3-ADBC-AA5F78A0B249}" type="datetimeFigureOut">
              <a:rPr lang="en-GB"/>
              <a:pPr>
                <a:defRPr/>
              </a:pPr>
              <a:t>05/03/2013</a:t>
            </a:fld>
            <a:endParaRPr lang="en-GB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12206-B8E4-46AD-9197-F79E26CB7E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6AF81-E014-4DA5-A9D3-23EA951E9148}" type="datetimeFigureOut">
              <a:rPr lang="en-GB"/>
              <a:pPr>
                <a:defRPr/>
              </a:pPr>
              <a:t>05/03/2013</a:t>
            </a:fld>
            <a:endParaRPr lang="en-GB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E1660-6EBA-4693-B863-82CAD6EF87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05E40-2326-4928-A1F1-6942D5F1B622}" type="datetimeFigureOut">
              <a:rPr lang="en-GB"/>
              <a:pPr>
                <a:defRPr/>
              </a:pPr>
              <a:t>05/03/2013</a:t>
            </a:fld>
            <a:endParaRPr lang="en-GB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82587-2F5C-41A2-9590-ACCDA22861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B4E84-20ED-44B1-BDCC-F58B6A96A961}" type="datetimeFigureOut">
              <a:rPr lang="en-GB"/>
              <a:pPr>
                <a:defRPr/>
              </a:pPr>
              <a:t>05/03/2013</a:t>
            </a:fld>
            <a:endParaRPr lang="en-GB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868A3-409D-4113-AFD8-571A5DEBAF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BBCAC-CBCE-40C4-B1C0-F4CF2391BE05}" type="datetimeFigureOut">
              <a:rPr lang="en-GB"/>
              <a:pPr>
                <a:defRPr/>
              </a:pPr>
              <a:t>05/03/2013</a:t>
            </a:fld>
            <a:endParaRPr lang="en-GB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4E621-E861-44BC-B4C5-5011043FBC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0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  <a:endParaRPr lang="en-GB" smtClean="0"/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53AC6B-285B-4E22-A1B4-C81412C7F193}" type="datetimeFigureOut">
              <a:rPr lang="en-GB"/>
              <a:pPr>
                <a:defRPr/>
              </a:pPr>
              <a:t>05/03/2013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F47F0C-6891-42CB-A2D5-93574CD4C9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sotepedia.hu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munkalap1.xls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20725" y="692696"/>
            <a:ext cx="7702550" cy="4895850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hu-HU" sz="5300" dirty="0" smtClean="0">
                <a:latin typeface="+mn-lt"/>
              </a:rPr>
              <a:t>VILÁGJÁRÓ NAP</a:t>
            </a:r>
            <a:r>
              <a:rPr lang="hu-HU" sz="6000" dirty="0" smtClean="0">
                <a:latin typeface="+mn-lt"/>
              </a:rPr>
              <a:t/>
            </a:r>
            <a:br>
              <a:rPr lang="hu-HU" sz="6000" dirty="0" smtClean="0">
                <a:latin typeface="+mn-lt"/>
              </a:rPr>
            </a:br>
            <a:r>
              <a:rPr lang="hu-HU" sz="2800" dirty="0" smtClean="0">
                <a:latin typeface="+mn-lt"/>
              </a:rPr>
              <a:t/>
            </a:r>
            <a:br>
              <a:rPr lang="hu-HU" sz="2800" dirty="0" smtClean="0">
                <a:latin typeface="+mn-lt"/>
              </a:rPr>
            </a:br>
            <a:r>
              <a:rPr lang="hu-HU" sz="3200" i="1" dirty="0" smtClean="0"/>
              <a:t>A KÜLFÖLDI TANULMÁNYUTAK ELŐNYEI ÉS HÁTRÁNYAI</a:t>
            </a:r>
            <a:br>
              <a:rPr lang="hu-HU" sz="3200" i="1" dirty="0" smtClean="0"/>
            </a:br>
            <a:r>
              <a:rPr lang="hu-HU" sz="3200" i="1" dirty="0" smtClean="0"/>
              <a:t> A SIKERES ÖNÉLETRAJZÍRÁS</a:t>
            </a:r>
            <a:br>
              <a:rPr lang="hu-HU" sz="3200" i="1" dirty="0" smtClean="0"/>
            </a:br>
            <a:r>
              <a:rPr lang="hu-HU" i="1" dirty="0" smtClean="0">
                <a:latin typeface="+mn-lt"/>
              </a:rPr>
              <a:t/>
            </a:r>
            <a:br>
              <a:rPr lang="hu-HU" i="1" dirty="0" smtClean="0">
                <a:latin typeface="+mn-lt"/>
              </a:rPr>
            </a:br>
            <a:r>
              <a:rPr lang="hu-HU" sz="8000" dirty="0" smtClean="0">
                <a:latin typeface="+mn-lt"/>
              </a:rPr>
              <a:t>EOK </a:t>
            </a:r>
            <a:endParaRPr lang="en-GB" i="1" dirty="0" smtClean="0">
              <a:latin typeface="+mn-lt"/>
            </a:endParaRPr>
          </a:p>
        </p:txBody>
      </p:sp>
      <p:sp>
        <p:nvSpPr>
          <p:cNvPr id="13314" name="Szövegdoboz 3"/>
          <p:cNvSpPr txBox="1">
            <a:spLocks noChangeArrowheads="1"/>
          </p:cNvSpPr>
          <p:nvPr/>
        </p:nvSpPr>
        <p:spPr bwMode="auto">
          <a:xfrm>
            <a:off x="683568" y="5814556"/>
            <a:ext cx="238507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600" dirty="0">
                <a:latin typeface="+mn-lt"/>
              </a:rPr>
              <a:t>Budapest, </a:t>
            </a:r>
            <a:r>
              <a:rPr lang="hu-HU" sz="1600" dirty="0" smtClean="0">
                <a:latin typeface="+mn-lt"/>
              </a:rPr>
              <a:t>2013.március 6.</a:t>
            </a:r>
            <a:endParaRPr lang="en-GB" sz="1600" dirty="0">
              <a:latin typeface="+mn-lt"/>
            </a:endParaRPr>
          </a:p>
        </p:txBody>
      </p:sp>
      <p:sp>
        <p:nvSpPr>
          <p:cNvPr id="13315" name="Szövegdoboz 4"/>
          <p:cNvSpPr txBox="1">
            <a:spLocks noChangeArrowheads="1"/>
          </p:cNvSpPr>
          <p:nvPr/>
        </p:nvSpPr>
        <p:spPr bwMode="auto">
          <a:xfrm>
            <a:off x="4572000" y="5445224"/>
            <a:ext cx="38163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hu-HU" sz="3200" i="1" dirty="0">
                <a:latin typeface="+mn-lt"/>
              </a:rPr>
              <a:t>Dr. Lőrincz M. </a:t>
            </a:r>
            <a:r>
              <a:rPr lang="hu-HU" sz="3200" i="1" dirty="0" smtClean="0">
                <a:latin typeface="+mn-lt"/>
              </a:rPr>
              <a:t>Ákos</a:t>
            </a:r>
          </a:p>
          <a:p>
            <a:pPr algn="r"/>
            <a:r>
              <a:rPr lang="hu-HU" sz="3200" i="1" dirty="0" smtClean="0">
                <a:latin typeface="+mn-lt"/>
              </a:rPr>
              <a:t>Központi Karrier Iroda</a:t>
            </a:r>
            <a:endParaRPr lang="en-GB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r>
              <a:rPr lang="hu-HU" sz="4000" dirty="0" smtClean="0">
                <a:latin typeface="+mn-lt"/>
              </a:rPr>
              <a:t>Külföldi tanulmányutak tervezése</a:t>
            </a:r>
            <a:endParaRPr lang="en-GB" sz="4000" dirty="0">
              <a:latin typeface="+mn-lt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935596" y="1857013"/>
            <a:ext cx="72728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2913">
              <a:buFont typeface="Arial" pitchFamily="34" charset="0"/>
              <a:buChar char="•"/>
            </a:pPr>
            <a:r>
              <a:rPr lang="hu-HU" sz="24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Miért jelentkeztek külföldi tanulmányútra?</a:t>
            </a:r>
          </a:p>
          <a:p>
            <a:r>
              <a:rPr lang="hu-HU" sz="24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Fontos</a:t>
            </a:r>
            <a:r>
              <a:rPr lang="hu-HU" sz="24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, hogy tudatosítsd, hogy Te mit vársz ettől az </a:t>
            </a:r>
            <a:r>
              <a:rPr lang="hu-HU" sz="24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eseménytől!</a:t>
            </a:r>
          </a:p>
          <a:p>
            <a:endParaRPr lang="hu-HU" sz="2400" dirty="0" smtClean="0">
              <a:solidFill>
                <a:schemeClr val="bg1">
                  <a:lumMod val="65000"/>
                </a:schemeClr>
              </a:solidFill>
              <a:latin typeface="+mn-lt"/>
            </a:endParaRPr>
          </a:p>
          <a:p>
            <a:r>
              <a:rPr lang="hu-HU" sz="24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Figyelj</a:t>
            </a:r>
            <a:r>
              <a:rPr lang="hu-HU" sz="24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, hogy az elvárásaid teljesüljenek:</a:t>
            </a:r>
          </a:p>
          <a:p>
            <a:pPr marL="633413" lvl="1" indent="354013">
              <a:buFont typeface="Arial" pitchFamily="34" charset="0"/>
              <a:buChar char="•"/>
            </a:pPr>
            <a:r>
              <a:rPr lang="hu-HU" sz="24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Készülj </a:t>
            </a:r>
            <a:r>
              <a:rPr lang="hu-HU" sz="24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rá – tervezd meg! (miért?, mikor?, hova?)</a:t>
            </a:r>
          </a:p>
          <a:p>
            <a:pPr marL="633413" lvl="1" indent="354013">
              <a:buFont typeface="Arial" pitchFamily="34" charset="0"/>
              <a:buChar char="•"/>
            </a:pPr>
            <a:r>
              <a:rPr lang="hu-HU" sz="24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Tájékozódj! (miként? mik a lehetőségek? )</a:t>
            </a:r>
          </a:p>
          <a:p>
            <a:pPr marL="633413" lvl="1" indent="354013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Dönts! </a:t>
            </a:r>
          </a:p>
          <a:p>
            <a:pPr marL="633413" lvl="1" indent="354013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Pályázz!</a:t>
            </a:r>
          </a:p>
        </p:txBody>
      </p:sp>
    </p:spTree>
    <p:extLst>
      <p:ext uri="{BB962C8B-B14F-4D97-AF65-F5344CB8AC3E}">
        <p14:creationId xmlns:p14="http://schemas.microsoft.com/office/powerpoint/2010/main" val="104714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pPr lvl="1"/>
            <a:r>
              <a:rPr lang="hu-HU" dirty="0" smtClean="0">
                <a:latin typeface="+mn-lt"/>
              </a:rPr>
              <a:t>Mire készülj tudatosan kiutazás kapcsán?</a:t>
            </a:r>
            <a:endParaRPr lang="en-GB" dirty="0">
              <a:latin typeface="+mn-lt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043608" y="1785005"/>
            <a:ext cx="439498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63538" indent="44926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Nyelvismeret</a:t>
            </a:r>
          </a:p>
          <a:p>
            <a:pPr marL="363538" indent="44926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err="1" smtClean="0">
                <a:latin typeface="+mj-lt"/>
              </a:rPr>
              <a:t>Országismeret</a:t>
            </a:r>
            <a:endParaRPr lang="hu-HU" sz="2400" dirty="0" smtClean="0">
              <a:latin typeface="+mj-lt"/>
            </a:endParaRPr>
          </a:p>
          <a:p>
            <a:pPr marL="363538" indent="44926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Helyismeret</a:t>
            </a:r>
          </a:p>
          <a:p>
            <a:pPr marL="363538" indent="44926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Egyetem</a:t>
            </a:r>
          </a:p>
          <a:p>
            <a:pPr marL="363538" indent="44926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Kapcsolatod az itthoniakkal</a:t>
            </a:r>
          </a:p>
          <a:p>
            <a:pPr marL="363538" indent="44926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Új kultúrák </a:t>
            </a:r>
          </a:p>
          <a:p>
            <a:pPr marL="363538" indent="44926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Követ leszel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2610" y="3501008"/>
            <a:ext cx="3042007" cy="2758430"/>
          </a:xfrm>
          <a:prstGeom prst="rect">
            <a:avLst/>
          </a:prstGeom>
        </p:spPr>
      </p:pic>
      <p:sp>
        <p:nvSpPr>
          <p:cNvPr id="5" name="Ellipszis 4"/>
          <p:cNvSpPr/>
          <p:nvPr/>
        </p:nvSpPr>
        <p:spPr>
          <a:xfrm>
            <a:off x="1331640" y="5229200"/>
            <a:ext cx="2520280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r>
              <a:rPr lang="hu-HU" sz="4000" dirty="0" smtClean="0">
                <a:latin typeface="+mn-lt"/>
              </a:rPr>
              <a:t>Pályázati csomag összeállítása: Az önéletrajz és a motivációs levél</a:t>
            </a:r>
            <a:endParaRPr lang="en-GB" sz="4000" dirty="0">
              <a:latin typeface="+mn-lt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467544" y="1700808"/>
            <a:ext cx="8208912" cy="5115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263">
              <a:lnSpc>
                <a:spcPct val="120000"/>
              </a:lnSpc>
              <a:buFont typeface="Arial" pitchFamily="34" charset="0"/>
              <a:buChar char="•"/>
            </a:pPr>
            <a:r>
              <a:rPr lang="hu-HU" dirty="0" smtClean="0">
                <a:latin typeface="+mn-lt"/>
              </a:rPr>
              <a:t>A pályázási csomag alapján tud a pályázat kiíró különbséget tenni a jelöltek között</a:t>
            </a:r>
          </a:p>
          <a:p>
            <a:pPr indent="449263">
              <a:lnSpc>
                <a:spcPct val="120000"/>
              </a:lnSpc>
              <a:buFont typeface="Arial" pitchFamily="34" charset="0"/>
              <a:buChar char="•"/>
            </a:pPr>
            <a:r>
              <a:rPr lang="hu-HU" dirty="0" smtClean="0">
                <a:latin typeface="+mn-lt"/>
              </a:rPr>
              <a:t>Olyan szempont rendszer, ami garantálja, hogy az arra érdemes hallgató jut ki</a:t>
            </a:r>
          </a:p>
          <a:p>
            <a:pPr indent="449263">
              <a:lnSpc>
                <a:spcPct val="120000"/>
              </a:lnSpc>
              <a:buFont typeface="Arial" pitchFamily="34" charset="0"/>
              <a:buChar char="•"/>
            </a:pPr>
            <a:r>
              <a:rPr lang="hu-HU" dirty="0" smtClean="0">
                <a:latin typeface="+mn-lt"/>
              </a:rPr>
              <a:t>Nem banális munka, hanem a papíralapú felkészülés a pályázatra.</a:t>
            </a:r>
          </a:p>
          <a:p>
            <a:pPr>
              <a:lnSpc>
                <a:spcPct val="120000"/>
              </a:lnSpc>
            </a:pPr>
            <a:endParaRPr lang="hu-HU" sz="1400" dirty="0" smtClean="0">
              <a:latin typeface="+mn-lt"/>
            </a:endParaRPr>
          </a:p>
          <a:p>
            <a:pPr>
              <a:lnSpc>
                <a:spcPct val="120000"/>
              </a:lnSpc>
            </a:pPr>
            <a:r>
              <a:rPr lang="hu-HU" dirty="0" smtClean="0">
                <a:latin typeface="+mn-lt"/>
              </a:rPr>
              <a:t> 	</a:t>
            </a:r>
            <a:r>
              <a:rPr lang="hu-HU" sz="2000" dirty="0" smtClean="0">
                <a:latin typeface="+mn-lt"/>
              </a:rPr>
              <a:t>A csomag részei:</a:t>
            </a:r>
          </a:p>
          <a:p>
            <a:pPr lvl="5" indent="174625">
              <a:lnSpc>
                <a:spcPct val="120000"/>
              </a:lnSpc>
              <a:buFont typeface="Arial" pitchFamily="34" charset="0"/>
              <a:buChar char="•"/>
            </a:pPr>
            <a:r>
              <a:rPr lang="hu-HU" sz="2000" dirty="0" smtClean="0">
                <a:latin typeface="+mn-lt"/>
              </a:rPr>
              <a:t>Önéletrajz</a:t>
            </a:r>
          </a:p>
          <a:p>
            <a:pPr lvl="5" indent="174625">
              <a:lnSpc>
                <a:spcPct val="120000"/>
              </a:lnSpc>
              <a:buFont typeface="Arial" pitchFamily="34" charset="0"/>
              <a:buChar char="•"/>
            </a:pPr>
            <a:r>
              <a:rPr lang="hu-HU" sz="2000" dirty="0" smtClean="0">
                <a:latin typeface="+mn-lt"/>
              </a:rPr>
              <a:t>Motivációs levél</a:t>
            </a:r>
          </a:p>
          <a:p>
            <a:pPr lvl="5" indent="174625">
              <a:lnSpc>
                <a:spcPct val="120000"/>
              </a:lnSpc>
              <a:buFont typeface="Arial" pitchFamily="34" charset="0"/>
              <a:buChar char="•"/>
            </a:pPr>
            <a:r>
              <a:rPr lang="hu-HU" sz="2000" dirty="0" smtClean="0">
                <a:latin typeface="+mn-lt"/>
              </a:rPr>
              <a:t>Ajánlások</a:t>
            </a:r>
          </a:p>
          <a:p>
            <a:pPr lvl="5" indent="174625">
              <a:lnSpc>
                <a:spcPct val="120000"/>
              </a:lnSpc>
              <a:buFont typeface="Arial" pitchFamily="34" charset="0"/>
              <a:buChar char="•"/>
            </a:pPr>
            <a:r>
              <a:rPr lang="hu-HU" sz="2000" dirty="0" smtClean="0">
                <a:latin typeface="+mn-lt"/>
              </a:rPr>
              <a:t>Különféle igazolások és nyilatkozatok:</a:t>
            </a:r>
          </a:p>
          <a:p>
            <a:pPr marL="2743200" lvl="7" indent="174625">
              <a:lnSpc>
                <a:spcPct val="120000"/>
              </a:lnSpc>
              <a:buFont typeface="Arial" pitchFamily="34" charset="0"/>
              <a:buChar char="•"/>
            </a:pPr>
            <a:r>
              <a:rPr lang="hu-HU" sz="2000" dirty="0" smtClean="0">
                <a:latin typeface="+mn-lt"/>
              </a:rPr>
              <a:t>Tanulmányi eredmény	</a:t>
            </a:r>
          </a:p>
          <a:p>
            <a:pPr marL="2743200" lvl="7" indent="174625">
              <a:lnSpc>
                <a:spcPct val="120000"/>
              </a:lnSpc>
              <a:buFont typeface="Arial" pitchFamily="34" charset="0"/>
              <a:buChar char="•"/>
            </a:pPr>
            <a:r>
              <a:rPr lang="hu-HU" sz="2000" dirty="0" smtClean="0">
                <a:latin typeface="+mn-lt"/>
              </a:rPr>
              <a:t>Közéleti tevékenység</a:t>
            </a:r>
          </a:p>
          <a:p>
            <a:pPr marL="2743200" lvl="7" indent="174625">
              <a:lnSpc>
                <a:spcPct val="120000"/>
              </a:lnSpc>
              <a:buFont typeface="Arial" pitchFamily="34" charset="0"/>
              <a:buChar char="•"/>
            </a:pPr>
            <a:r>
              <a:rPr lang="hu-HU" sz="2000" dirty="0" smtClean="0">
                <a:latin typeface="+mn-lt"/>
              </a:rPr>
              <a:t>Tudományos eredmények		</a:t>
            </a:r>
          </a:p>
          <a:p>
            <a:pPr marL="2743200" lvl="7" indent="174625">
              <a:lnSpc>
                <a:spcPct val="120000"/>
              </a:lnSpc>
              <a:buFont typeface="Arial" pitchFamily="34" charset="0"/>
              <a:buChar char="•"/>
            </a:pPr>
            <a:r>
              <a:rPr lang="hu-HU" sz="2000" dirty="0" smtClean="0">
                <a:latin typeface="+mn-lt"/>
              </a:rPr>
              <a:t>Publikációs lista</a:t>
            </a:r>
          </a:p>
          <a:p>
            <a:pPr marL="2743200" lvl="7" indent="174625">
              <a:lnSpc>
                <a:spcPct val="120000"/>
              </a:lnSpc>
              <a:buFont typeface="Arial" pitchFamily="34" charset="0"/>
              <a:buChar char="•"/>
            </a:pPr>
            <a:r>
              <a:rPr lang="hu-HU" sz="2000" dirty="0" smtClean="0">
                <a:latin typeface="+mn-lt"/>
              </a:rPr>
              <a:t>Elfogadó nyilatkozatok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r>
              <a:rPr lang="hu-HU" sz="4000" dirty="0" smtClean="0">
                <a:latin typeface="+mn-lt"/>
              </a:rPr>
              <a:t>Önéletrajz</a:t>
            </a:r>
            <a:endParaRPr lang="en-GB" sz="4000" dirty="0">
              <a:latin typeface="+mn-lt"/>
            </a:endParaRPr>
          </a:p>
        </p:txBody>
      </p:sp>
      <p:sp>
        <p:nvSpPr>
          <p:cNvPr id="123" name="Szövegdoboz 122"/>
          <p:cNvSpPr txBox="1"/>
          <p:nvPr/>
        </p:nvSpPr>
        <p:spPr>
          <a:xfrm>
            <a:off x="467544" y="1340768"/>
            <a:ext cx="81369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latin typeface="+mn-lt"/>
              </a:rPr>
              <a:t>Azért kérik, hogy kapjanak egy általános képet  a pályázókról</a:t>
            </a:r>
          </a:p>
          <a:p>
            <a:endParaRPr lang="hu-HU" sz="2400" dirty="0" smtClean="0">
              <a:latin typeface="+mn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Meggyőző, de ne kirívó legyél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Derüljön ki, hogy: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hu-HU" sz="2400" dirty="0">
                <a:latin typeface="+mn-lt"/>
              </a:rPr>
              <a:t>m</a:t>
            </a:r>
            <a:r>
              <a:rPr lang="hu-HU" sz="2400" dirty="0" smtClean="0">
                <a:latin typeface="+mn-lt"/>
              </a:rPr>
              <a:t>ilyenek a szakmai eredményeid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képes vagy önálló feladatvégzésre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van nyelvismereted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emberi lény vagy, nem egy kocka</a:t>
            </a:r>
          </a:p>
          <a:p>
            <a:pPr lvl="1"/>
            <a:endParaRPr lang="hu-HU" sz="2400" dirty="0" smtClean="0">
              <a:latin typeface="+mn-lt"/>
            </a:endParaRPr>
          </a:p>
          <a:p>
            <a:pPr marL="0" lvl="1" indent="358775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Merüljön fel az olvasóban, hogy jó munkatárs/nagykövet lennél</a:t>
            </a:r>
          </a:p>
          <a:p>
            <a:pPr marL="0" lvl="1" indent="358775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Ne kövess el benne végzetes hibát!</a:t>
            </a:r>
            <a:endParaRPr lang="hu-HU" sz="2400" dirty="0" smtClean="0">
              <a:latin typeface="+mn-lt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1546538" y="6165304"/>
            <a:ext cx="6049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Részletek és útmutató: Talentum és Világjáró Kiadványok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r>
              <a:rPr lang="hu-HU" sz="4000" dirty="0" smtClean="0">
                <a:latin typeface="+mn-lt"/>
              </a:rPr>
              <a:t>Motivációs levél</a:t>
            </a:r>
            <a:endParaRPr lang="en-GB" sz="4000" dirty="0">
              <a:latin typeface="+mn-lt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827584" y="1528909"/>
            <a:ext cx="7488832" cy="4819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263">
              <a:lnSpc>
                <a:spcPct val="120000"/>
              </a:lnSpc>
              <a:buFont typeface="Arial" pitchFamily="34" charset="0"/>
              <a:buChar char="•"/>
            </a:pPr>
            <a:r>
              <a:rPr lang="hu-HU" sz="3200" dirty="0" smtClean="0">
                <a:latin typeface="+mn-lt"/>
              </a:rPr>
              <a:t>Lényeges anyag</a:t>
            </a:r>
          </a:p>
          <a:p>
            <a:pPr indent="449263">
              <a:lnSpc>
                <a:spcPct val="120000"/>
              </a:lnSpc>
              <a:buFont typeface="Arial" pitchFamily="34" charset="0"/>
              <a:buChar char="•"/>
            </a:pPr>
            <a:r>
              <a:rPr lang="hu-HU" sz="3200" dirty="0" smtClean="0">
                <a:latin typeface="+mn-lt"/>
              </a:rPr>
              <a:t>Kiemeli az önéletrajzod elemeit</a:t>
            </a:r>
          </a:p>
          <a:p>
            <a:pPr indent="449263">
              <a:lnSpc>
                <a:spcPct val="120000"/>
              </a:lnSpc>
              <a:buFont typeface="Arial" pitchFamily="34" charset="0"/>
              <a:buChar char="•"/>
            </a:pPr>
            <a:r>
              <a:rPr lang="hu-HU" sz="3200" dirty="0" smtClean="0">
                <a:latin typeface="+mn-lt"/>
              </a:rPr>
              <a:t>Adjon választ a kérdésre, hogy miért épp te vagy a megfelelő a pályázatra!</a:t>
            </a:r>
          </a:p>
          <a:p>
            <a:pPr indent="449263">
              <a:lnSpc>
                <a:spcPct val="120000"/>
              </a:lnSpc>
              <a:buFont typeface="Arial" pitchFamily="34" charset="0"/>
              <a:buChar char="•"/>
            </a:pPr>
            <a:r>
              <a:rPr lang="hu-HU" sz="3200" dirty="0" smtClean="0">
                <a:latin typeface="+mn-lt"/>
              </a:rPr>
              <a:t>Adjon választ a kérdésre, hogy miért fontos ez neked!</a:t>
            </a:r>
          </a:p>
          <a:p>
            <a:pPr indent="449263">
              <a:lnSpc>
                <a:spcPct val="120000"/>
              </a:lnSpc>
              <a:buFont typeface="Arial" pitchFamily="34" charset="0"/>
              <a:buChar char="•"/>
            </a:pPr>
            <a:r>
              <a:rPr lang="hu-HU" sz="3200" dirty="0" smtClean="0">
                <a:latin typeface="+mn-lt"/>
              </a:rPr>
              <a:t>Ne ömlengj!</a:t>
            </a:r>
          </a:p>
          <a:p>
            <a:pPr indent="449263">
              <a:lnSpc>
                <a:spcPct val="120000"/>
              </a:lnSpc>
              <a:buFont typeface="Arial" pitchFamily="34" charset="0"/>
              <a:buChar char="•"/>
            </a:pPr>
            <a:r>
              <a:rPr lang="hu-HU" sz="3200" dirty="0" smtClean="0">
                <a:latin typeface="+mn-lt"/>
              </a:rPr>
              <a:t>Legfeljebb egy oldal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pPr lvl="1"/>
            <a:r>
              <a:rPr lang="hu-HU" dirty="0" smtClean="0">
                <a:latin typeface="+mn-lt"/>
              </a:rPr>
              <a:t>Szakmai ajánlások, </a:t>
            </a:r>
            <a:r>
              <a:rPr lang="hu-HU" dirty="0" smtClean="0">
                <a:latin typeface="+mn-lt"/>
              </a:rPr>
              <a:t>p</a:t>
            </a:r>
            <a:r>
              <a:rPr lang="hu-HU" sz="4000" dirty="0" smtClean="0">
                <a:latin typeface="+mn-lt"/>
              </a:rPr>
              <a:t>ublikációs </a:t>
            </a:r>
            <a:r>
              <a:rPr lang="hu-HU" sz="4000" dirty="0" smtClean="0">
                <a:latin typeface="+mn-lt"/>
              </a:rPr>
              <a:t>lista</a:t>
            </a:r>
            <a:endParaRPr lang="en-GB" sz="4000" dirty="0">
              <a:latin typeface="+mn-lt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395536" y="1916832"/>
            <a:ext cx="417646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latin typeface="+mn-lt"/>
              </a:rPr>
              <a:t>Ajánlások</a:t>
            </a:r>
          </a:p>
          <a:p>
            <a:pPr indent="363538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Csatolj akkor is, ha nem kérik</a:t>
            </a:r>
          </a:p>
          <a:p>
            <a:pPr indent="363538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Kitől kérj ajánlást?</a:t>
            </a:r>
          </a:p>
          <a:p>
            <a:pPr indent="363538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Reális képet rólad!</a:t>
            </a:r>
          </a:p>
          <a:p>
            <a:pPr indent="363538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Ha szembejön az „</a:t>
            </a:r>
            <a:r>
              <a:rPr lang="hu-HU" sz="2400" dirty="0" err="1" smtClean="0">
                <a:latin typeface="+mn-lt"/>
              </a:rPr>
              <a:t>Írdmegfiam</a:t>
            </a:r>
            <a:r>
              <a:rPr lang="hu-HU" sz="2400" dirty="0" smtClean="0">
                <a:latin typeface="+mn-lt"/>
              </a:rPr>
              <a:t>,</a:t>
            </a:r>
            <a:r>
              <a:rPr lang="hu-HU" sz="2400" dirty="0" err="1" smtClean="0">
                <a:latin typeface="+mn-lt"/>
              </a:rPr>
              <a:t>majdaláírom</a:t>
            </a:r>
            <a:r>
              <a:rPr lang="hu-HU" sz="2400" dirty="0" smtClean="0">
                <a:latin typeface="+mn-lt"/>
              </a:rPr>
              <a:t>”</a:t>
            </a:r>
            <a:endParaRPr lang="en-GB" sz="2400" dirty="0">
              <a:latin typeface="+mn-lt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4572000" y="1844824"/>
            <a:ext cx="43204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2400" b="1" dirty="0" smtClean="0">
                <a:latin typeface="+mn-lt"/>
              </a:rPr>
              <a:t>Publikációs lista</a:t>
            </a:r>
          </a:p>
          <a:p>
            <a:pPr indent="261938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Csatolj akkor is, ha nem kérik</a:t>
            </a:r>
          </a:p>
          <a:p>
            <a:pPr indent="261938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Mi szerepeljen benne?</a:t>
            </a:r>
          </a:p>
          <a:p>
            <a:pPr indent="261938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Mi van, ha nincs publikációm?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pPr lvl="1"/>
            <a:r>
              <a:rPr lang="hu-HU" dirty="0" smtClean="0">
                <a:latin typeface="+mn-lt"/>
              </a:rPr>
              <a:t>Világjáró Kiadvány – </a:t>
            </a:r>
            <a:r>
              <a:rPr lang="hu-HU" dirty="0" err="1" smtClean="0">
                <a:latin typeface="+mn-lt"/>
              </a:rPr>
              <a:t>SotePedia</a:t>
            </a:r>
            <a:endParaRPr lang="en-GB" dirty="0">
              <a:latin typeface="+mn-lt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72816"/>
            <a:ext cx="2735510" cy="273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zövegdoboz 3"/>
          <p:cNvSpPr txBox="1"/>
          <p:nvPr/>
        </p:nvSpPr>
        <p:spPr>
          <a:xfrm>
            <a:off x="467544" y="4869160"/>
            <a:ext cx="2807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+mn-lt"/>
                <a:hlinkClick r:id="rId3"/>
              </a:rPr>
              <a:t>http://sotepedia.hu</a:t>
            </a:r>
            <a:r>
              <a:rPr lang="hu-HU" sz="2400" b="1" dirty="0" smtClean="0">
                <a:latin typeface="+mn-lt"/>
              </a:rPr>
              <a:t> </a:t>
            </a:r>
            <a:endParaRPr lang="en-GB" sz="2400" b="1" dirty="0">
              <a:latin typeface="+mn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635896" y="1556792"/>
            <a:ext cx="518457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dirty="0" smtClean="0">
                <a:latin typeface="+mn-lt"/>
              </a:rPr>
              <a:t>A közösségi tudástár</a:t>
            </a:r>
          </a:p>
          <a:p>
            <a:pPr marL="265113" indent="-26511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800" b="1" dirty="0" smtClean="0">
                <a:latin typeface="+mn-lt"/>
              </a:rPr>
              <a:t>Ami segít a bajban</a:t>
            </a:r>
          </a:p>
          <a:p>
            <a:pPr marL="265113" indent="-26511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800" b="1" dirty="0" smtClean="0">
                <a:latin typeface="+mn-lt"/>
              </a:rPr>
              <a:t>Ahol elmondhatsz bármit</a:t>
            </a:r>
          </a:p>
          <a:p>
            <a:pPr marL="265113" indent="-26511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800" b="1" dirty="0" smtClean="0">
                <a:latin typeface="+mn-lt"/>
              </a:rPr>
              <a:t>Ahol Te is hasznos vagy</a:t>
            </a:r>
          </a:p>
          <a:p>
            <a:pPr marL="265113" indent="-26511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800" b="1" dirty="0" smtClean="0">
                <a:latin typeface="+mn-lt"/>
              </a:rPr>
              <a:t>Ahol a Világjáró Kiadvány letölthető</a:t>
            </a:r>
          </a:p>
          <a:p>
            <a:pPr marL="265113" indent="-26511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800" b="1" dirty="0" smtClean="0">
                <a:latin typeface="+mn-lt"/>
              </a:rPr>
              <a:t>Ahol a Talentum letölthető</a:t>
            </a:r>
          </a:p>
          <a:p>
            <a:endParaRPr lang="hu-HU" sz="2800" b="1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ím 1"/>
          <p:cNvSpPr>
            <a:spLocks noGrp="1"/>
          </p:cNvSpPr>
          <p:nvPr>
            <p:ph type="ctrTitle"/>
          </p:nvPr>
        </p:nvSpPr>
        <p:spPr>
          <a:xfrm>
            <a:off x="685800" y="1887538"/>
            <a:ext cx="7772400" cy="1470025"/>
          </a:xfrm>
        </p:spPr>
        <p:txBody>
          <a:bodyPr/>
          <a:lstStyle/>
          <a:p>
            <a:r>
              <a:rPr lang="hu-HU" dirty="0" smtClean="0"/>
              <a:t>Köszönöm a figyelmet!</a:t>
            </a:r>
            <a:endParaRPr lang="en-GB" dirty="0" smtClean="0"/>
          </a:p>
        </p:txBody>
      </p:sp>
      <p:pic>
        <p:nvPicPr>
          <p:cNvPr id="29698" name="Picture 10" descr="C:\Documents and Settings\Lőrincz Ákos\Dokumentumok\Letöltések\uszt_logo_rgb_4 (1)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1725" y="4076700"/>
            <a:ext cx="2962275" cy="88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11" descr="C:\Documents and Settings\Lőrincz Ákos\Dokumentumok\Letöltések\Infoblokk3_ESZA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86325" y="5445125"/>
            <a:ext cx="3573463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Téglalap 5"/>
          <p:cNvSpPr>
            <a:spLocks noChangeArrowheads="1"/>
          </p:cNvSpPr>
          <p:nvPr/>
        </p:nvSpPr>
        <p:spPr bwMode="auto">
          <a:xfrm>
            <a:off x="539750" y="3933825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1279525"/>
            <a:r>
              <a:rPr lang="hu-HU" dirty="0">
                <a:latin typeface="Calibri" pitchFamily="34" charset="0"/>
              </a:rPr>
              <a:t>A </a:t>
            </a:r>
            <a:r>
              <a:rPr lang="hu-HU" dirty="0" err="1">
                <a:latin typeface="Calibri" pitchFamily="34" charset="0"/>
              </a:rPr>
              <a:t>SE-KarrierKözpont</a:t>
            </a:r>
            <a:r>
              <a:rPr lang="hu-HU" dirty="0">
                <a:latin typeface="Calibri" pitchFamily="34" charset="0"/>
              </a:rPr>
              <a:t> </a:t>
            </a:r>
            <a:r>
              <a:rPr lang="hu-HU" dirty="0" err="1">
                <a:latin typeface="Calibri" pitchFamily="34" charset="0"/>
              </a:rPr>
              <a:t>a</a:t>
            </a:r>
            <a:r>
              <a:rPr lang="hu-HU" dirty="0">
                <a:latin typeface="Calibri" pitchFamily="34" charset="0"/>
              </a:rPr>
              <a:t> </a:t>
            </a:r>
          </a:p>
          <a:p>
            <a:pPr algn="ctr" defTabSz="1279525"/>
            <a:r>
              <a:rPr lang="hu-HU" dirty="0">
                <a:latin typeface="Calibri" pitchFamily="34" charset="0"/>
              </a:rPr>
              <a:t>Semmelweis Közösség – Semmelweis Világ </a:t>
            </a:r>
          </a:p>
          <a:p>
            <a:pPr algn="ctr" defTabSz="1279525"/>
            <a:r>
              <a:rPr lang="hu-HU" dirty="0">
                <a:latin typeface="Calibri" pitchFamily="34" charset="0"/>
              </a:rPr>
              <a:t>TÁMOP – 4.1.1. – 08 /2/KMR-2009-0004 projekt keretében jött létre</a:t>
            </a:r>
            <a:endParaRPr lang="en-GB" dirty="0">
              <a:latin typeface="Calibri" pitchFamily="34" charset="0"/>
            </a:endParaRPr>
          </a:p>
        </p:txBody>
      </p:sp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2014" y="5445125"/>
            <a:ext cx="1085850" cy="1081088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11" name="Szövegdoboz 10"/>
          <p:cNvSpPr txBox="1"/>
          <p:nvPr/>
        </p:nvSpPr>
        <p:spPr>
          <a:xfrm>
            <a:off x="0" y="0"/>
            <a:ext cx="24844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http://karrieriroda.net</a:t>
            </a:r>
            <a:endParaRPr lang="en-GB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7068650" y="0"/>
            <a:ext cx="203985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http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://sotepedia.hu</a:t>
            </a:r>
            <a:endParaRPr lang="en-GB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r>
              <a:rPr lang="hu-HU" sz="4000" dirty="0" smtClean="0">
                <a:latin typeface="+mn-lt"/>
              </a:rPr>
              <a:t>Miért érdemes ezzel foglalkozni?</a:t>
            </a:r>
            <a:endParaRPr lang="en-GB" sz="4000" dirty="0" smtClean="0">
              <a:latin typeface="+mn-lt"/>
            </a:endParaRPr>
          </a:p>
        </p:txBody>
      </p:sp>
      <p:graphicFrame>
        <p:nvGraphicFramePr>
          <p:cNvPr id="27649" name="Tartalom helye 3"/>
          <p:cNvGraphicFramePr>
            <a:graphicFrameLocks noGrp="1"/>
          </p:cNvGraphicFramePr>
          <p:nvPr/>
        </p:nvGraphicFramePr>
        <p:xfrm>
          <a:off x="406400" y="1549400"/>
          <a:ext cx="8331200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6" r:id="rId3" imgW="8327858" imgH="4627265" progId="Excel.Sheet.8">
                  <p:embed/>
                </p:oleObj>
              </mc:Choice>
              <mc:Fallback>
                <p:oleObj r:id="rId3" imgW="8327858" imgH="4627265" progId="Excel.Sheet.8">
                  <p:embed/>
                  <p:pic>
                    <p:nvPicPr>
                      <p:cNvPr id="0" name="Tartalom helye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549400"/>
                        <a:ext cx="8331200" cy="462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5508104" y="6309320"/>
            <a:ext cx="3680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latin typeface="+mn-lt"/>
              </a:rPr>
              <a:t>2011. Központi Karrier Iroda felmérés</a:t>
            </a:r>
            <a:endParaRPr lang="en-GB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r>
              <a:rPr lang="hu-HU" sz="4000" dirty="0" smtClean="0">
                <a:latin typeface="+mn-lt"/>
              </a:rPr>
              <a:t>Külföldi tanulmányutak tervezése</a:t>
            </a:r>
            <a:endParaRPr lang="en-GB" sz="4000" dirty="0">
              <a:latin typeface="+mn-lt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935596" y="1857013"/>
            <a:ext cx="72728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2913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Miért jelentkeztek külföldi tanulmányútra?</a:t>
            </a:r>
          </a:p>
          <a:p>
            <a:r>
              <a:rPr lang="hu-HU" sz="2400" dirty="0" smtClean="0">
                <a:latin typeface="+mn-lt"/>
              </a:rPr>
              <a:t>Fontos</a:t>
            </a:r>
            <a:r>
              <a:rPr lang="hu-HU" sz="2400" dirty="0" smtClean="0">
                <a:latin typeface="+mn-lt"/>
              </a:rPr>
              <a:t>, hogy tudatosítsd, hogy Te mit vársz ettől az eseménytől!</a:t>
            </a:r>
          </a:p>
          <a:p>
            <a:pPr indent="442913">
              <a:buFont typeface="Arial" pitchFamily="34" charset="0"/>
              <a:buChar char="•"/>
            </a:pPr>
            <a:endParaRPr lang="hu-HU" sz="2400" dirty="0" smtClean="0">
              <a:latin typeface="+mn-lt"/>
            </a:endParaRPr>
          </a:p>
          <a:p>
            <a:pPr marL="0" lvl="1"/>
            <a:endParaRPr lang="hu-HU" sz="24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r>
              <a:rPr lang="hu-HU" sz="4000" dirty="0" smtClean="0">
                <a:latin typeface="+mn-lt"/>
              </a:rPr>
              <a:t>Előnyök, hozadékok</a:t>
            </a:r>
            <a:endParaRPr lang="en-GB" sz="4000" dirty="0">
              <a:latin typeface="+mn-lt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539552" y="1412776"/>
            <a:ext cx="345120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sz="1600" b="1" dirty="0" smtClean="0">
                <a:latin typeface="+mn-lt"/>
              </a:rPr>
              <a:t>Egyén számára: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sz="1600" dirty="0" smtClean="0">
                <a:latin typeface="+mn-lt"/>
              </a:rPr>
              <a:t>Nyelvtudás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sz="1600" dirty="0" smtClean="0">
                <a:latin typeface="+mn-lt"/>
              </a:rPr>
              <a:t>Önéletrajz erősítés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sz="1600" dirty="0" smtClean="0">
                <a:latin typeface="+mn-lt"/>
              </a:rPr>
              <a:t>Szemlélet szélesítés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sz="1600" dirty="0" smtClean="0">
                <a:latin typeface="+mn-lt"/>
              </a:rPr>
              <a:t>Tanulmányi hangsúlyok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sz="1600" dirty="0" smtClean="0">
                <a:latin typeface="+mn-lt"/>
              </a:rPr>
              <a:t>Kikapcsolódás, légkörváltás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sz="1600" dirty="0" smtClean="0">
                <a:latin typeface="+mn-lt"/>
              </a:rPr>
              <a:t>Új kultúrák megismerése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sz="1600" dirty="0" smtClean="0">
                <a:latin typeface="+mn-lt"/>
              </a:rPr>
              <a:t>Kapcsolat építés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sz="1600" dirty="0" smtClean="0">
                <a:latin typeface="+mn-lt"/>
              </a:rPr>
              <a:t>Módszer elsajátítás, hazahozás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sz="1600" dirty="0" smtClean="0">
                <a:latin typeface="+mn-lt"/>
              </a:rPr>
              <a:t>Személyiség fejlődés, „felnövés”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4572000" y="1441261"/>
            <a:ext cx="3780650" cy="25423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b="1" dirty="0" smtClean="0">
                <a:latin typeface="+mn-lt"/>
              </a:rPr>
              <a:t>Egyetem: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>
                <a:latin typeface="+mn-lt"/>
              </a:rPr>
              <a:t>Képzettebb hallgatók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>
                <a:latin typeface="+mn-lt"/>
              </a:rPr>
              <a:t>Magasabb színvonal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>
                <a:latin typeface="+mn-lt"/>
              </a:rPr>
              <a:t>Hazahozott technikák és kapcsolatok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>
                <a:latin typeface="+mn-lt"/>
              </a:rPr>
              <a:t>Jobb oktatói/ kutatói anyag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>
                <a:latin typeface="+mn-lt"/>
              </a:rPr>
              <a:t>Önerősítő kör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4572000" y="4293096"/>
            <a:ext cx="2950231" cy="25423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b="1" dirty="0" smtClean="0">
                <a:latin typeface="+mn-lt"/>
              </a:rPr>
              <a:t>Ország: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>
                <a:latin typeface="+mn-lt"/>
              </a:rPr>
              <a:t>Képzettebb hallgatók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>
                <a:latin typeface="+mn-lt"/>
              </a:rPr>
              <a:t>Magasabb ellátási színvonal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>
                <a:latin typeface="+mn-lt"/>
              </a:rPr>
              <a:t>Erősebb fejlődési kényszer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>
                <a:latin typeface="+mn-lt"/>
              </a:rPr>
              <a:t>Szóródó tudás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>
                <a:latin typeface="+mn-lt"/>
              </a:rPr>
              <a:t>Önerősítő kör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5137328"/>
            <a:ext cx="1661326" cy="1604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7669" y="364502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3573016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07707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4149080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314096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3573016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91378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580526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580526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72514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12980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58112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869160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566124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91378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602128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5949280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566124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8169" y="491378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51723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6093296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491378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512980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512980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5733256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5733256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602128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587727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616530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5589240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5949280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587727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5373216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6201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6201" y="544522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602128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512980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72514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512980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58112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869160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4293096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512980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4653136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472514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407707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0497" y="512980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0497" y="4149080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472514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512980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512980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12980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2440" y="5733256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5733256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602128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587727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616530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5589240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5949280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587727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5373216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96521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96521" y="544522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60432" y="602128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llipszis 6"/>
          <p:cNvSpPr/>
          <p:nvPr/>
        </p:nvSpPr>
        <p:spPr>
          <a:xfrm>
            <a:off x="395536" y="2204864"/>
            <a:ext cx="2232248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6" name="Ellipszis 85"/>
          <p:cNvSpPr/>
          <p:nvPr/>
        </p:nvSpPr>
        <p:spPr>
          <a:xfrm>
            <a:off x="408246" y="4782553"/>
            <a:ext cx="3155641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7" name="Ellipszis 86"/>
          <p:cNvSpPr/>
          <p:nvPr/>
        </p:nvSpPr>
        <p:spPr>
          <a:xfrm>
            <a:off x="359532" y="3305602"/>
            <a:ext cx="2916324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1" name="Ellipszis 120"/>
          <p:cNvSpPr/>
          <p:nvPr/>
        </p:nvSpPr>
        <p:spPr>
          <a:xfrm>
            <a:off x="359532" y="2960948"/>
            <a:ext cx="2916324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 animBg="1"/>
      <p:bldP spid="86" grpId="0" animBg="1"/>
      <p:bldP spid="87" grpId="0" animBg="1"/>
      <p:bldP spid="1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r>
              <a:rPr lang="hu-HU" sz="4000" dirty="0" smtClean="0">
                <a:latin typeface="+mn-lt"/>
              </a:rPr>
              <a:t>Hátrányok???</a:t>
            </a:r>
            <a:endParaRPr lang="en-GB" sz="4000" dirty="0">
              <a:latin typeface="+mn-lt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736655" y="1340768"/>
            <a:ext cx="7017755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>
                <a:latin typeface="+mn-lt"/>
              </a:rPr>
              <a:t>Nem ennyire egyértelmű – Neked kell végiggondolnod:</a:t>
            </a:r>
          </a:p>
          <a:p>
            <a:endParaRPr lang="hu-HU" sz="2400" dirty="0" smtClean="0">
              <a:latin typeface="+mn-lt"/>
            </a:endParaRPr>
          </a:p>
          <a:p>
            <a:pPr marL="174625" indent="361950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Miről maradsz le? (TDK, közélet, félév stb.)</a:t>
            </a:r>
          </a:p>
          <a:p>
            <a:pPr marL="174625" indent="361950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Hogy érzed magad „</a:t>
            </a:r>
            <a:r>
              <a:rPr lang="hu-HU" sz="2400" dirty="0" smtClean="0">
                <a:latin typeface="+mn-lt"/>
              </a:rPr>
              <a:t>egyedül a világban”?</a:t>
            </a:r>
            <a:endParaRPr lang="hu-HU" sz="2400" dirty="0" smtClean="0">
              <a:latin typeface="+mn-lt"/>
            </a:endParaRPr>
          </a:p>
          <a:p>
            <a:pPr marL="174625" indent="361950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Honvágy problémák</a:t>
            </a:r>
          </a:p>
          <a:p>
            <a:pPr marL="174625" indent="361950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Csábítás a külföldön maradásra</a:t>
            </a:r>
            <a:endParaRPr lang="hu-HU" sz="2400" dirty="0" smtClean="0">
              <a:latin typeface="+mn-lt"/>
            </a:endParaRPr>
          </a:p>
          <a:p>
            <a:pPr marL="174625" indent="361950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Tananyag </a:t>
            </a:r>
            <a:r>
              <a:rPr lang="hu-HU" sz="2400" dirty="0" smtClean="0">
                <a:latin typeface="+mn-lt"/>
              </a:rPr>
              <a:t>felejtés</a:t>
            </a:r>
          </a:p>
          <a:p>
            <a:pPr marL="174625" indent="361950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Kiábrándulás</a:t>
            </a:r>
          </a:p>
          <a:p>
            <a:endParaRPr lang="hu-HU" sz="2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endParaRPr lang="en-GB" sz="2400" dirty="0">
              <a:latin typeface="+mn-lt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526" y="3212976"/>
            <a:ext cx="2711946" cy="34563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r>
              <a:rPr lang="hu-HU" sz="4000" dirty="0" smtClean="0">
                <a:latin typeface="+mn-lt"/>
              </a:rPr>
              <a:t>Külföldi tanulmányutak tervezése</a:t>
            </a:r>
            <a:endParaRPr lang="en-GB" sz="4000" dirty="0">
              <a:latin typeface="+mn-lt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935596" y="1857013"/>
            <a:ext cx="72728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2913">
              <a:buFont typeface="Arial" pitchFamily="34" charset="0"/>
              <a:buChar char="•"/>
            </a:pPr>
            <a:r>
              <a:rPr lang="hu-HU" sz="24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Miért jelentkeztek külföldi tanulmányútra?</a:t>
            </a:r>
          </a:p>
          <a:p>
            <a:r>
              <a:rPr lang="hu-HU" sz="24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Fontos</a:t>
            </a:r>
            <a:r>
              <a:rPr lang="hu-HU" sz="24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, hogy tudatosítsd, hogy Te mit vársz ettől az </a:t>
            </a:r>
            <a:r>
              <a:rPr lang="hu-HU" sz="24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eseménytől! </a:t>
            </a:r>
          </a:p>
          <a:p>
            <a:endParaRPr lang="hu-HU" sz="2400" dirty="0">
              <a:latin typeface="+mn-lt"/>
            </a:endParaRPr>
          </a:p>
          <a:p>
            <a:r>
              <a:rPr lang="hu-HU" sz="2400" dirty="0" smtClean="0">
                <a:latin typeface="+mn-lt"/>
              </a:rPr>
              <a:t>Figyelj</a:t>
            </a:r>
            <a:r>
              <a:rPr lang="hu-HU" sz="2400" dirty="0" smtClean="0">
                <a:latin typeface="+mn-lt"/>
              </a:rPr>
              <a:t>, hogy az elvárásaid teljesüljenek:</a:t>
            </a:r>
          </a:p>
          <a:p>
            <a:pPr marL="633413" lvl="1" indent="354013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Készülj </a:t>
            </a:r>
            <a:r>
              <a:rPr lang="hu-HU" sz="2400" dirty="0" smtClean="0">
                <a:latin typeface="+mn-lt"/>
              </a:rPr>
              <a:t>rá – tervezd meg! (miért?, mikor?, hova?)</a:t>
            </a:r>
          </a:p>
          <a:p>
            <a:pPr marL="0" lvl="1" indent="442913">
              <a:buFont typeface="Arial" pitchFamily="34" charset="0"/>
              <a:buChar char="•"/>
            </a:pPr>
            <a:endParaRPr lang="hu-HU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4327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pPr lvl="1"/>
            <a:r>
              <a:rPr lang="hu-HU" dirty="0" smtClean="0">
                <a:latin typeface="+mn-lt"/>
              </a:rPr>
              <a:t>Mikorra időzítsd külföldi pályázatodat?</a:t>
            </a:r>
            <a:endParaRPr lang="en-GB" sz="4000" dirty="0">
              <a:latin typeface="+mn-lt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827584" y="1844824"/>
            <a:ext cx="526253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>
                <a:latin typeface="+mn-lt"/>
              </a:rPr>
              <a:t>Szempontok:</a:t>
            </a:r>
          </a:p>
          <a:p>
            <a:pPr marL="363538" indent="44926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800" dirty="0" err="1" smtClean="0">
                <a:latin typeface="+mn-lt"/>
              </a:rPr>
              <a:t>Kurrikulum</a:t>
            </a:r>
            <a:r>
              <a:rPr lang="hu-HU" sz="2800" dirty="0" smtClean="0">
                <a:latin typeface="+mn-lt"/>
              </a:rPr>
              <a:t> sajátosságaid</a:t>
            </a:r>
          </a:p>
          <a:p>
            <a:pPr marL="363538" indent="44926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800" dirty="0" smtClean="0">
                <a:latin typeface="+mn-lt"/>
              </a:rPr>
              <a:t>Egyéb elfoglaltságaid (hobby)</a:t>
            </a:r>
          </a:p>
          <a:p>
            <a:pPr marL="363538" indent="44926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800" dirty="0" smtClean="0">
                <a:latin typeface="+mn-lt"/>
              </a:rPr>
              <a:t>Kutatási célok</a:t>
            </a:r>
          </a:p>
          <a:p>
            <a:pPr marL="363538" indent="44926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800" dirty="0" smtClean="0">
                <a:latin typeface="+mn-lt"/>
              </a:rPr>
              <a:t>Elhelyezkedési szempontok</a:t>
            </a:r>
          </a:p>
          <a:p>
            <a:pPr marL="363538" indent="44926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800" dirty="0" smtClean="0">
                <a:latin typeface="+mn-lt"/>
              </a:rPr>
              <a:t>Anyagi lehetőségek</a:t>
            </a:r>
          </a:p>
          <a:p>
            <a:pPr marL="363538" indent="44926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800" dirty="0" smtClean="0">
                <a:latin typeface="+mn-lt"/>
              </a:rPr>
              <a:t>Magánéleti szempontok</a:t>
            </a:r>
            <a:endParaRPr lang="en-GB" sz="2800" dirty="0">
              <a:latin typeface="+mn-lt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324" y="3668613"/>
            <a:ext cx="1943100" cy="2352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r>
              <a:rPr lang="hu-HU" sz="4000" dirty="0" smtClean="0">
                <a:latin typeface="+mn-lt"/>
              </a:rPr>
              <a:t>Külföldi tanulmányutak tervezése</a:t>
            </a:r>
            <a:endParaRPr lang="en-GB" sz="4000" dirty="0">
              <a:latin typeface="+mn-lt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935596" y="1857013"/>
            <a:ext cx="72728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2913">
              <a:buFont typeface="Arial" pitchFamily="34" charset="0"/>
              <a:buChar char="•"/>
            </a:pPr>
            <a:r>
              <a:rPr lang="hu-HU" sz="24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Miért jelentkeztek külföldi tanulmányútra?</a:t>
            </a:r>
          </a:p>
          <a:p>
            <a:r>
              <a:rPr lang="hu-HU" sz="24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Fontos</a:t>
            </a:r>
            <a:r>
              <a:rPr lang="hu-HU" sz="24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, hogy tudatosítsd, hogy Te mit vársz ettől az </a:t>
            </a:r>
            <a:r>
              <a:rPr lang="hu-HU" sz="24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eseménytől!</a:t>
            </a:r>
          </a:p>
          <a:p>
            <a:pPr indent="442913">
              <a:buFont typeface="Arial" pitchFamily="34" charset="0"/>
              <a:buChar char="•"/>
            </a:pPr>
            <a:endParaRPr lang="hu-HU" sz="2400" dirty="0" smtClean="0">
              <a:solidFill>
                <a:schemeClr val="bg1">
                  <a:lumMod val="65000"/>
                </a:schemeClr>
              </a:solidFill>
              <a:latin typeface="+mn-lt"/>
            </a:endParaRPr>
          </a:p>
          <a:p>
            <a:r>
              <a:rPr lang="hu-HU" sz="24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Figyelj</a:t>
            </a:r>
            <a:r>
              <a:rPr lang="hu-HU" sz="24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, hogy az elvárásaid teljesüljenek:</a:t>
            </a:r>
          </a:p>
          <a:p>
            <a:pPr marL="633413" lvl="1" indent="354013">
              <a:buFont typeface="Arial" pitchFamily="34" charset="0"/>
              <a:buChar char="•"/>
            </a:pPr>
            <a:r>
              <a:rPr lang="hu-HU" sz="24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Készülj </a:t>
            </a:r>
            <a:r>
              <a:rPr lang="hu-HU" sz="24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rá – tervezd meg! (miért?, mikor?, hova?)</a:t>
            </a:r>
          </a:p>
          <a:p>
            <a:pPr marL="633413" lvl="1" indent="354013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Tájékozódj! (miként? mik a lehetőségek? )</a:t>
            </a:r>
          </a:p>
          <a:p>
            <a:pPr marL="0" lvl="1"/>
            <a:endParaRPr lang="hu-HU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89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r>
              <a:rPr lang="hu-HU" sz="4000" dirty="0" smtClean="0">
                <a:latin typeface="+mn-lt"/>
              </a:rPr>
              <a:t>Tervezés – tájékozódás</a:t>
            </a:r>
            <a:endParaRPr lang="en-GB" sz="4000" dirty="0">
              <a:latin typeface="+mn-lt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935596" y="1412776"/>
            <a:ext cx="72728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2913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Első kör – általános </a:t>
            </a:r>
          </a:p>
          <a:p>
            <a:pPr lvl="1" indent="442913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Korábbi kiutazók (bárki: barát, instruktor, lakótárs)</a:t>
            </a:r>
          </a:p>
          <a:p>
            <a:pPr lvl="1" indent="442913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Szinapszis cikkek</a:t>
            </a:r>
          </a:p>
          <a:p>
            <a:pPr lvl="1" indent="442913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Világjáró kiadvány (</a:t>
            </a:r>
            <a:r>
              <a:rPr lang="hu-HU" sz="2400" dirty="0" err="1" smtClean="0">
                <a:latin typeface="+mj-lt"/>
              </a:rPr>
              <a:t>SotePedia.hu</a:t>
            </a:r>
            <a:r>
              <a:rPr lang="hu-HU" sz="2400" dirty="0" smtClean="0">
                <a:latin typeface="+mj-lt"/>
              </a:rPr>
              <a:t>)</a:t>
            </a:r>
          </a:p>
          <a:p>
            <a:pPr lvl="1" indent="442913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Világjáró Napok (</a:t>
            </a:r>
            <a:r>
              <a:rPr lang="hu-HU" sz="2400" dirty="0" smtClean="0">
                <a:latin typeface="+mj-lt"/>
                <a:sym typeface="Wingdings" pitchFamily="2" charset="2"/>
              </a:rPr>
              <a:t>)</a:t>
            </a:r>
            <a:endParaRPr lang="hu-HU" sz="2400" dirty="0" smtClean="0">
              <a:latin typeface="+mj-lt"/>
            </a:endParaRPr>
          </a:p>
          <a:p>
            <a:pPr indent="442913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Második kör – célirányos </a:t>
            </a:r>
          </a:p>
          <a:p>
            <a:pPr lvl="1" indent="442913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Pályázati kiírás</a:t>
            </a:r>
          </a:p>
          <a:p>
            <a:pPr lvl="1" indent="442913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Kiutaztató irodák</a:t>
            </a:r>
          </a:p>
          <a:p>
            <a:pPr lvl="1" indent="442913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Korábbi kiutazók (leszűkítve az országra, városra)</a:t>
            </a:r>
          </a:p>
          <a:p>
            <a:pPr indent="442913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Harmadik kör – technikai részletek</a:t>
            </a:r>
          </a:p>
          <a:p>
            <a:pPr lvl="1" indent="442913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Tanulmányi osztály</a:t>
            </a:r>
          </a:p>
          <a:p>
            <a:pPr lvl="1" indent="442913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Elfogadó klinikák/intézetek</a:t>
            </a:r>
          </a:p>
          <a:p>
            <a:pPr lvl="1" indent="442913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Fogadóegyetem (koordinátor, intézet, szállás)</a:t>
            </a:r>
          </a:p>
          <a:p>
            <a:pPr marL="0" lvl="1" indent="442913">
              <a:buFont typeface="Arial" pitchFamily="34" charset="0"/>
              <a:buChar char="•"/>
            </a:pPr>
            <a:endParaRPr lang="hu-HU" sz="12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1987</TotalTime>
  <Words>659</Words>
  <Application>Microsoft Office PowerPoint</Application>
  <PresentationFormat>Diavetítés a képernyőre (4:3 oldalarány)</PresentationFormat>
  <Paragraphs>152</Paragraphs>
  <Slides>17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19" baseType="lpstr">
      <vt:lpstr>Office-téma</vt:lpstr>
      <vt:lpstr>Microsoft Excel 97-2003 munkalap</vt:lpstr>
      <vt:lpstr>VILÁGJÁRÓ NAP  A KÜLFÖLDI TANULMÁNYUTAK ELŐNYEI ÉS HÁTRÁNYAI  A SIKERES ÖNÉLETRAJZÍRÁS  EOK </vt:lpstr>
      <vt:lpstr>Miért érdemes ezzel foglalkozni?</vt:lpstr>
      <vt:lpstr>Külföldi tanulmányutak tervezése</vt:lpstr>
      <vt:lpstr>Előnyök, hozadékok</vt:lpstr>
      <vt:lpstr>Hátrányok???</vt:lpstr>
      <vt:lpstr>Külföldi tanulmányutak tervezése</vt:lpstr>
      <vt:lpstr>Mikorra időzítsd külföldi pályázatodat?</vt:lpstr>
      <vt:lpstr>Külföldi tanulmányutak tervezése</vt:lpstr>
      <vt:lpstr>Tervezés – tájékozódás</vt:lpstr>
      <vt:lpstr>Külföldi tanulmányutak tervezése</vt:lpstr>
      <vt:lpstr>Mire készülj tudatosan kiutazás kapcsán?</vt:lpstr>
      <vt:lpstr>Pályázati csomag összeállítása: Az önéletrajz és a motivációs levél</vt:lpstr>
      <vt:lpstr>Önéletrajz</vt:lpstr>
      <vt:lpstr>Motivációs levél</vt:lpstr>
      <vt:lpstr>Szakmai ajánlások, publikációs lista</vt:lpstr>
      <vt:lpstr>Világjáró Kiadvány – SotePedia</vt:lpstr>
      <vt:lpstr>Köszönöm a figyelmet!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Előadás cím - bemutatkozás</dc:title>
  <dc:creator>Lőrincz M. Ákos</dc:creator>
  <cp:lastModifiedBy>user</cp:lastModifiedBy>
  <cp:revision>49</cp:revision>
  <dcterms:created xsi:type="dcterms:W3CDTF">2011-11-20T13:25:58Z</dcterms:created>
  <dcterms:modified xsi:type="dcterms:W3CDTF">2013-03-05T11:12:36Z</dcterms:modified>
</cp:coreProperties>
</file>