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3" r:id="rId3"/>
    <p:sldId id="261" r:id="rId4"/>
    <p:sldId id="272" r:id="rId5"/>
    <p:sldId id="262" r:id="rId6"/>
    <p:sldId id="263" r:id="rId7"/>
    <p:sldId id="256" r:id="rId8"/>
    <p:sldId id="257" r:id="rId9"/>
    <p:sldId id="25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6" r:id="rId20"/>
    <p:sldId id="278" r:id="rId21"/>
    <p:sldId id="280" r:id="rId22"/>
    <p:sldId id="281" r:id="rId23"/>
    <p:sldId id="282" r:id="rId24"/>
    <p:sldId id="284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5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5484-3A10-4247-9049-2D71DAC1C608}" type="datetimeFigureOut">
              <a:rPr lang="hu-HU" smtClean="0"/>
              <a:pPr/>
              <a:t>2012.08.24.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674B-37A6-41B3-8CB6-09746EEAC8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5484-3A10-4247-9049-2D71DAC1C608}" type="datetimeFigureOut">
              <a:rPr lang="hu-HU" smtClean="0"/>
              <a:pPr/>
              <a:t>2012.08.24.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674B-37A6-41B3-8CB6-09746EEAC8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5484-3A10-4247-9049-2D71DAC1C608}" type="datetimeFigureOut">
              <a:rPr lang="hu-HU" smtClean="0"/>
              <a:pPr/>
              <a:t>2012.08.24.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674B-37A6-41B3-8CB6-09746EEAC8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5484-3A10-4247-9049-2D71DAC1C608}" type="datetimeFigureOut">
              <a:rPr lang="hu-HU" smtClean="0"/>
              <a:pPr/>
              <a:t>2012.08.24.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674B-37A6-41B3-8CB6-09746EEAC8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5484-3A10-4247-9049-2D71DAC1C608}" type="datetimeFigureOut">
              <a:rPr lang="hu-HU" smtClean="0"/>
              <a:pPr/>
              <a:t>2012.08.24.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674B-37A6-41B3-8CB6-09746EEAC8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5484-3A10-4247-9049-2D71DAC1C608}" type="datetimeFigureOut">
              <a:rPr lang="hu-HU" smtClean="0"/>
              <a:pPr/>
              <a:t>2012.08.24.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674B-37A6-41B3-8CB6-09746EEAC8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5484-3A10-4247-9049-2D71DAC1C608}" type="datetimeFigureOut">
              <a:rPr lang="hu-HU" smtClean="0"/>
              <a:pPr/>
              <a:t>2012.08.24.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674B-37A6-41B3-8CB6-09746EEAC8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5484-3A10-4247-9049-2D71DAC1C608}" type="datetimeFigureOut">
              <a:rPr lang="hu-HU" smtClean="0"/>
              <a:pPr/>
              <a:t>2012.08.24.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674B-37A6-41B3-8CB6-09746EEAC8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5484-3A10-4247-9049-2D71DAC1C608}" type="datetimeFigureOut">
              <a:rPr lang="hu-HU" smtClean="0"/>
              <a:pPr/>
              <a:t>2012.08.24.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674B-37A6-41B3-8CB6-09746EEAC8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5484-3A10-4247-9049-2D71DAC1C608}" type="datetimeFigureOut">
              <a:rPr lang="hu-HU" smtClean="0"/>
              <a:pPr/>
              <a:t>2012.08.24.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674B-37A6-41B3-8CB6-09746EEAC8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5484-3A10-4247-9049-2D71DAC1C608}" type="datetimeFigureOut">
              <a:rPr lang="hu-HU" smtClean="0"/>
              <a:pPr/>
              <a:t>2012.08.24.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674B-37A6-41B3-8CB6-09746EEAC8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5484-3A10-4247-9049-2D71DAC1C608}" type="datetimeFigureOut">
              <a:rPr lang="hu-HU" smtClean="0"/>
              <a:pPr/>
              <a:t>2012.08.24.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674B-37A6-41B3-8CB6-09746EEAC87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ote.hu/intezetek/oktatas/?inst_id=145&amp;page_id=46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hu-HU" sz="4800" dirty="0" smtClean="0"/>
              <a:t>Szakmai gyakorlat és tantárgy elfogadtatások </a:t>
            </a:r>
          </a:p>
          <a:p>
            <a:pPr algn="ctr">
              <a:buNone/>
            </a:pPr>
            <a:r>
              <a:rPr lang="hu-HU" sz="4800" dirty="0" smtClean="0"/>
              <a:t>2012/2013-as tanévre</a:t>
            </a:r>
          </a:p>
          <a:p>
            <a:pPr algn="ctr">
              <a:buNone/>
            </a:pPr>
            <a:endParaRPr lang="hu-HU" sz="4400" dirty="0" smtClean="0"/>
          </a:p>
          <a:p>
            <a:pPr algn="ctr">
              <a:buNone/>
            </a:pPr>
            <a:r>
              <a:rPr lang="hu-HU" dirty="0" smtClean="0"/>
              <a:t>Jordán Zsófia ÁOK V.</a:t>
            </a:r>
          </a:p>
          <a:p>
            <a:pPr algn="ctr">
              <a:buNone/>
            </a:pPr>
            <a:r>
              <a:rPr lang="hu-HU" dirty="0" smtClean="0"/>
              <a:t>SE-HÖK </a:t>
            </a:r>
          </a:p>
          <a:p>
            <a:pPr algn="ctr">
              <a:buNone/>
            </a:pPr>
            <a:r>
              <a:rPr lang="hu-HU" dirty="0" smtClean="0"/>
              <a:t>Külkapcsolati és Pályázat Bizottság elnök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tx2"/>
                </a:solidFill>
                <a:hlinkClick r:id="rId2"/>
              </a:rPr>
              <a:t>Gyakorlat engedélyezéséhez előzetes akkreditációs </a:t>
            </a:r>
            <a:r>
              <a:rPr lang="hu-HU" dirty="0" smtClean="0">
                <a:solidFill>
                  <a:schemeClr val="tx2"/>
                </a:solidFill>
                <a:hlinkClick r:id="rId2"/>
              </a:rPr>
              <a:t>nyilatkozatok</a:t>
            </a:r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4" name="Tartalom helye 3" descr="SE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8229600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S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539302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III.-IV. év végi nyári gyakorlat</a:t>
            </a:r>
            <a:endParaRPr lang="hu-HU" dirty="0"/>
          </a:p>
        </p:txBody>
      </p:sp>
      <p:pic>
        <p:nvPicPr>
          <p:cNvPr id="4" name="Tartalom helye 3" descr="SE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7404301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Egyetemi klinika-oktató kórház</a:t>
            </a:r>
            <a:endParaRPr lang="hu-HU" dirty="0"/>
          </a:p>
        </p:txBody>
      </p:sp>
      <p:pic>
        <p:nvPicPr>
          <p:cNvPr id="4" name="Tartalom helye 3" descr="SE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6696744" cy="4686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Végre meglett: a nyilatkozat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/>
          </a:p>
        </p:txBody>
      </p:sp>
      <p:pic>
        <p:nvPicPr>
          <p:cNvPr id="4" name="Tartalom helye 3" descr="SE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7224" y="1600200"/>
            <a:ext cx="652955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hu-HU" dirty="0" smtClean="0"/>
              <a:t>VI. </a:t>
            </a:r>
            <a:r>
              <a:rPr lang="hu-HU" dirty="0"/>
              <a:t>é</a:t>
            </a:r>
            <a:r>
              <a:rPr lang="hu-HU" dirty="0" smtClean="0"/>
              <a:t>ves gyakorlat</a:t>
            </a:r>
            <a:endParaRPr lang="hu-HU" dirty="0"/>
          </a:p>
        </p:txBody>
      </p:sp>
      <p:pic>
        <p:nvPicPr>
          <p:cNvPr id="4" name="Tartalom helye 3" descr="SE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7658100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Csatolandó: kompetencia lista</a:t>
            </a:r>
            <a:endParaRPr lang="hu-HU" dirty="0"/>
          </a:p>
        </p:txBody>
      </p:sp>
      <p:pic>
        <p:nvPicPr>
          <p:cNvPr id="4" name="Tartalom helye 3" descr="SE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6840760" cy="4938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 kell akkreditációs nyilatkozat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Németország kórházaiba</a:t>
            </a:r>
          </a:p>
          <a:p>
            <a:r>
              <a:rPr lang="hu-HU" dirty="0" smtClean="0"/>
              <a:t>„Kivétel országok”:Izrael, Korea, és szép lassan bővül…..</a:t>
            </a:r>
          </a:p>
          <a:p>
            <a:endParaRPr lang="hu-HU" dirty="0"/>
          </a:p>
        </p:txBody>
      </p:sp>
      <p:pic>
        <p:nvPicPr>
          <p:cNvPr id="5" name="Kép 4" descr="SE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429000"/>
            <a:ext cx="7581900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2.</a:t>
            </a:r>
            <a:r>
              <a:rPr lang="hu-HU" dirty="0" smtClean="0"/>
              <a:t> </a:t>
            </a:r>
            <a:r>
              <a:rPr lang="hu-HU" u="sng" dirty="0" smtClean="0"/>
              <a:t>Fogadónyilatkozat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sz="4400" u="sng" dirty="0" smtClean="0"/>
              <a:t>Kórház igazolja</a:t>
            </a:r>
            <a:r>
              <a:rPr lang="hu-HU" sz="4400" dirty="0" smtClean="0"/>
              <a:t>, hogy </a:t>
            </a:r>
          </a:p>
          <a:p>
            <a:pPr lvl="1"/>
            <a:r>
              <a:rPr lang="hu-HU" dirty="0" smtClean="0"/>
              <a:t>„</a:t>
            </a:r>
            <a:r>
              <a:rPr lang="hu-HU" sz="3600" dirty="0" smtClean="0"/>
              <a:t>Utazó Hedvig” nevű hallgatót </a:t>
            </a:r>
          </a:p>
          <a:p>
            <a:pPr lvl="1"/>
            <a:r>
              <a:rPr lang="hu-HU" sz="3600" dirty="0" smtClean="0"/>
              <a:t>„Neves” Klinikán </a:t>
            </a:r>
          </a:p>
          <a:p>
            <a:pPr lvl="1"/>
            <a:r>
              <a:rPr lang="hu-HU" sz="3600" dirty="0"/>
              <a:t>X</a:t>
            </a:r>
            <a:r>
              <a:rPr lang="hu-HU" sz="3600" dirty="0" smtClean="0"/>
              <a:t> hónapra </a:t>
            </a:r>
          </a:p>
          <a:p>
            <a:pPr lvl="1"/>
            <a:r>
              <a:rPr lang="hu-HU" sz="3600" dirty="0" smtClean="0"/>
              <a:t>Y típusú gyakorlatra fogadja </a:t>
            </a:r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3.</a:t>
            </a:r>
            <a:r>
              <a:rPr lang="hu-HU" dirty="0" smtClean="0"/>
              <a:t> </a:t>
            </a:r>
            <a:r>
              <a:rPr lang="hu-HU" u="sng" dirty="0" smtClean="0"/>
              <a:t>Kérelem</a:t>
            </a:r>
            <a:endParaRPr lang="hu-HU" u="sng" dirty="0"/>
          </a:p>
        </p:txBody>
      </p:sp>
      <p:pic>
        <p:nvPicPr>
          <p:cNvPr id="4" name="Tartalom helye 3" descr="SE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229600" cy="5373216"/>
          </a:xfrm>
        </p:spPr>
      </p:pic>
      <p:pic>
        <p:nvPicPr>
          <p:cNvPr id="5" name="Kép 4" descr="SE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060848"/>
            <a:ext cx="779145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Hol lehet gyakorlatot csinálni?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Európai Unió országai</a:t>
            </a:r>
          </a:p>
          <a:p>
            <a:r>
              <a:rPr lang="hu-HU" dirty="0" smtClean="0"/>
              <a:t>Svájc</a:t>
            </a:r>
          </a:p>
          <a:p>
            <a:r>
              <a:rPr lang="hu-HU" dirty="0" smtClean="0"/>
              <a:t>Norvégia</a:t>
            </a:r>
          </a:p>
          <a:p>
            <a:r>
              <a:rPr lang="hu-HU" dirty="0" smtClean="0"/>
              <a:t>NKI pályázatok helyei: </a:t>
            </a:r>
            <a:r>
              <a:rPr lang="hu-HU" dirty="0" err="1" smtClean="0"/>
              <a:t>Saitama</a:t>
            </a:r>
            <a:r>
              <a:rPr lang="hu-HU" dirty="0" smtClean="0"/>
              <a:t>, USA</a:t>
            </a:r>
          </a:p>
          <a:p>
            <a:r>
              <a:rPr lang="hu-HU" dirty="0" smtClean="0"/>
              <a:t>Egyéb akkreditált helyek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SE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385702" cy="5505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Engedélyezési procedúra: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Hazai klinika: 3 dokumentum alapján-&gt;klinika igazgatója engedélyezi</a:t>
            </a:r>
            <a:endParaRPr lang="hu-HU" dirty="0"/>
          </a:p>
        </p:txBody>
      </p:sp>
      <p:pic>
        <p:nvPicPr>
          <p:cNvPr id="4" name="Kép 3" descr="SE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924944"/>
            <a:ext cx="687705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Engedélyezési procedúra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hu-HU" dirty="0" smtClean="0"/>
              <a:t>2.  Dékáni Hivatalba Intézettel aláíratatott kérelmet, akkreditációs dokumentumot, fogadónyilatkozatot eljuttatni</a:t>
            </a:r>
            <a:endParaRPr lang="hu-HU" dirty="0"/>
          </a:p>
        </p:txBody>
      </p:sp>
      <p:pic>
        <p:nvPicPr>
          <p:cNvPr id="4" name="Kép 3" descr="SE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645024"/>
            <a:ext cx="6981825" cy="237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Engedélyezési procedúra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3. </a:t>
            </a:r>
            <a:r>
              <a:rPr lang="hu-HU" dirty="0" err="1" smtClean="0"/>
              <a:t>Neptun</a:t>
            </a:r>
            <a:r>
              <a:rPr lang="hu-HU" dirty="0" smtClean="0"/>
              <a:t> üzentben értesítenek, vagy személyesen érdeklődhetsz, hogy engedélyezték-e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Gyakorlat elvégzése után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Igazolás: külföldön kell kitöltetni, évfolyamonként más, többnyelvű</a:t>
            </a:r>
          </a:p>
          <a:p>
            <a:endParaRPr lang="hu-HU" dirty="0"/>
          </a:p>
        </p:txBody>
      </p:sp>
      <p:pic>
        <p:nvPicPr>
          <p:cNvPr id="5" name="Kép 4" descr="SE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708920"/>
            <a:ext cx="7410450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22.igazolsnyrigyakorlatrliii.v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6617" y="404664"/>
            <a:ext cx="8637383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/>
              <a:t>Szorgalmi időszak tantárgyai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hu-HU" dirty="0" smtClean="0"/>
              <a:t>Kiutazás előtti teendők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hu-HU" dirty="0" smtClean="0"/>
              <a:t>Kiutazás utáni „meccsek”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Kiutazás előtt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K</a:t>
            </a:r>
            <a:r>
              <a:rPr lang="hu-HU" dirty="0" smtClean="0"/>
              <a:t>érelem az Intézetnek: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hu-HU" dirty="0" smtClean="0"/>
              <a:t>MINDEN tárgyat külön elfogatatnod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hu-HU" dirty="0" smtClean="0"/>
              <a:t>Mintatanterv alapján: szerepel a tanévkönyvben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hu-HU" dirty="0"/>
              <a:t>N</a:t>
            </a:r>
            <a:r>
              <a:rPr lang="hu-HU" dirty="0" smtClean="0"/>
              <a:t>incs külön formanyomtatvány (te írod meg, vagy kérhetsz korábban kiutazóktól is)</a:t>
            </a:r>
          </a:p>
          <a:p>
            <a:pPr marL="514350" indent="-514350">
              <a:buAutoNum type="arabicPeriod" startAt="2"/>
            </a:pPr>
            <a:r>
              <a:rPr lang="hu-HU" dirty="0" smtClean="0"/>
              <a:t>Oktatási és Kredit Bizottsághoz (OKB) kérvény</a:t>
            </a:r>
            <a:r>
              <a:rPr lang="hu-HU" smtClean="0"/>
              <a:t>: külföldi </a:t>
            </a:r>
            <a:r>
              <a:rPr lang="hu-HU" dirty="0" smtClean="0"/>
              <a:t>tárgyak elfogadtatásához, ehhez csatolni kell az elfogadott kérelmet</a:t>
            </a:r>
          </a:p>
          <a:p>
            <a:pPr marL="514350" indent="-514350">
              <a:buAutoNum type="arabicPeriod" startAt="2"/>
            </a:pPr>
            <a:r>
              <a:rPr lang="hu-HU" dirty="0" smtClean="0"/>
              <a:t>OKB határozatról értesítés postai úton és </a:t>
            </a:r>
            <a:r>
              <a:rPr lang="hu-HU" dirty="0" err="1" smtClean="0"/>
              <a:t>Neptun</a:t>
            </a:r>
            <a:r>
              <a:rPr lang="hu-HU" dirty="0" smtClean="0"/>
              <a:t> üzenetben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Kiutazást követően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Igazolás:</a:t>
            </a:r>
            <a:r>
              <a:rPr lang="hu-HU" dirty="0" smtClean="0"/>
              <a:t> a kint elvégzett tárgyakról, majd itthon bemutatni az Intézeteknek.</a:t>
            </a:r>
          </a:p>
          <a:p>
            <a:r>
              <a:rPr lang="hu-HU" b="1" dirty="0" smtClean="0"/>
              <a:t>Vizsgázás: </a:t>
            </a:r>
          </a:p>
          <a:p>
            <a:pPr marL="514350" indent="-514350">
              <a:buFont typeface="+mj-lt"/>
              <a:buAutoNum type="alphaLcPeriod"/>
            </a:pPr>
            <a:r>
              <a:rPr lang="hu-HU" dirty="0" smtClean="0"/>
              <a:t>Intézettel kell megbeszélni</a:t>
            </a:r>
          </a:p>
          <a:p>
            <a:pPr marL="514350" indent="-514350">
              <a:buFont typeface="+mj-lt"/>
              <a:buAutoNum type="alphaLcPeriod"/>
            </a:pPr>
            <a:r>
              <a:rPr lang="hu-HU" dirty="0" smtClean="0"/>
              <a:t>Általában ragaszkodnak az itthoni vizsgához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514350" indent="-514350">
              <a:buAutoNum type="alphaLcPeriod" startAt="3"/>
            </a:pPr>
            <a:r>
              <a:rPr lang="hu-HU" dirty="0" smtClean="0"/>
              <a:t>Amennyiben elfogadják a kinti vizsgát: befogadási kérelem szükséges</a:t>
            </a:r>
          </a:p>
          <a:p>
            <a:pPr marL="514350" indent="-514350">
              <a:buNone/>
            </a:pPr>
            <a:endParaRPr lang="hu-HU" dirty="0" smtClean="0"/>
          </a:p>
          <a:p>
            <a:pPr marL="514350" indent="-514350">
              <a:buFont typeface="+mj-lt"/>
              <a:buAutoNum type="alphaLcPeriod"/>
            </a:pPr>
            <a:endParaRPr lang="hu-HU" dirty="0"/>
          </a:p>
        </p:txBody>
      </p:sp>
      <p:pic>
        <p:nvPicPr>
          <p:cNvPr id="4" name="Kép 3" descr="SE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" y="1844824"/>
            <a:ext cx="8972550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4000" dirty="0" smtClean="0"/>
              <a:t> Szakmai gyakorlatok elfogadtatása </a:t>
            </a:r>
          </a:p>
          <a:p>
            <a:pPr marL="1314450" lvl="2" indent="-514350"/>
            <a:r>
              <a:rPr lang="hu-HU" sz="3200" dirty="0" smtClean="0"/>
              <a:t>    III. éves belgyógyászat nyári gyakorlat </a:t>
            </a:r>
          </a:p>
          <a:p>
            <a:pPr marL="1314450" lvl="2" indent="-514350"/>
            <a:r>
              <a:rPr lang="hu-HU" sz="3200" dirty="0" smtClean="0"/>
              <a:t>    IV. éves sebészet nyári gyakorlat </a:t>
            </a:r>
          </a:p>
          <a:p>
            <a:pPr marL="1314450" lvl="2" indent="-514350"/>
            <a:r>
              <a:rPr lang="hu-HU" sz="3200" dirty="0" smtClean="0"/>
              <a:t>    VI. éves szigorló gyakorlatok</a:t>
            </a:r>
          </a:p>
          <a:p>
            <a:pPr marL="1314450" lvl="2" indent="-514350">
              <a:buNone/>
            </a:pPr>
            <a:endParaRPr lang="hu-H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4000" dirty="0" smtClean="0"/>
              <a:t>Szorgalmi időszak tantárgyainak elfogadtatása</a:t>
            </a:r>
          </a:p>
          <a:p>
            <a:pPr marL="514350" indent="-514350">
              <a:buNone/>
            </a:pPr>
            <a:endParaRPr lang="hu-H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Beszerzési idő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Kb. 3 hét, melyet bármi felboríthat: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u-HU" dirty="0" smtClean="0"/>
              <a:t>Nem a megfelelő e-mail címre küldted :)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u-HU" dirty="0" smtClean="0"/>
              <a:t>Külföldi kórházban egyáltalán észrevették-e,hogy küldtél e-mailt </a:t>
            </a:r>
            <a:r>
              <a:rPr lang="hu-HU" dirty="0" smtClean="0">
                <a:sym typeface="Wingdings" pitchFamily="2" charset="2"/>
              </a:rPr>
              <a:t>, vagy elkavarodott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u-HU" dirty="0" smtClean="0">
                <a:sym typeface="Wingdings" pitchFamily="2" charset="2"/>
              </a:rPr>
              <a:t>Véletlen a spambe került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u-HU" dirty="0" smtClean="0">
                <a:sym typeface="Wingdings" pitchFamily="2" charset="2"/>
              </a:rPr>
              <a:t>A déli országoknak nincs e épp sziesztájuk 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hu-HU" dirty="0" smtClean="0">
                <a:sym typeface="Wingdings" pitchFamily="2" charset="2"/>
              </a:rPr>
              <a:t>A „10 lépcsőn” keresztül </a:t>
            </a:r>
            <a:r>
              <a:rPr lang="hu-HU" dirty="0" err="1" smtClean="0">
                <a:sym typeface="Wingdings" pitchFamily="2" charset="2"/>
              </a:rPr>
              <a:t>eljuttot-e</a:t>
            </a:r>
            <a:r>
              <a:rPr lang="hu-HU" dirty="0" smtClean="0">
                <a:sym typeface="Wingdings" pitchFamily="2" charset="2"/>
              </a:rPr>
              <a:t> az illetékeshez,aki aláírja majd</a:t>
            </a:r>
          </a:p>
          <a:p>
            <a:pPr marL="514350" indent="-514350">
              <a:buFont typeface="Wingdings" pitchFamily="2" charset="2"/>
              <a:buChar char="Ø"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dirty="0" smtClean="0"/>
              <a:t>Itthon a titkárnő épp elment szülni, és az újabb még nem tanult be </a:t>
            </a:r>
            <a:r>
              <a:rPr lang="hu-HU" dirty="0" smtClean="0">
                <a:sym typeface="Wingdings" pitchFamily="2" charset="2"/>
              </a:rPr>
              <a:t>, így lassabban őröl a malom…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>
                <a:sym typeface="Wingdings" pitchFamily="2" charset="2"/>
              </a:rPr>
              <a:t>Az intézetvezető épp konferenciára utazott, és nem lesz 1,5 hétig elérhető ….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>
                <a:sym typeface="Wingdings" pitchFamily="2" charset="2"/>
              </a:rPr>
              <a:t>A </a:t>
            </a:r>
            <a:r>
              <a:rPr lang="hu-HU" dirty="0" err="1" smtClean="0">
                <a:sym typeface="Wingdings" pitchFamily="2" charset="2"/>
              </a:rPr>
              <a:t>Dékani</a:t>
            </a:r>
            <a:r>
              <a:rPr lang="hu-HU" dirty="0" smtClean="0">
                <a:sym typeface="Wingdings" pitchFamily="2" charset="2"/>
              </a:rPr>
              <a:t> Hivatalban épp mással vannak elfoglalva….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>
                <a:sym typeface="Wingdings" pitchFamily="2" charset="2"/>
              </a:rPr>
              <a:t>A </a:t>
            </a:r>
            <a:r>
              <a:rPr lang="hu-HU" dirty="0" err="1" smtClean="0">
                <a:sym typeface="Wingdings" pitchFamily="2" charset="2"/>
              </a:rPr>
              <a:t>Neptunon</a:t>
            </a:r>
            <a:r>
              <a:rPr lang="hu-HU" dirty="0" smtClean="0">
                <a:sym typeface="Wingdings" pitchFamily="2" charset="2"/>
              </a:rPr>
              <a:t> pedig lassan jönnek át az üzenetek…</a:t>
            </a:r>
          </a:p>
          <a:p>
            <a:pPr>
              <a:buNone/>
            </a:pPr>
            <a:r>
              <a:rPr lang="hu-HU" dirty="0" smtClean="0"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 hagyjátok az utolsó pillanatra</a:t>
            </a:r>
            <a:endParaRPr lang="hu-HU" dirty="0"/>
          </a:p>
        </p:txBody>
      </p:sp>
      <p:pic>
        <p:nvPicPr>
          <p:cNvPr id="4" name="Tartalom helye 3" descr="smile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5616624" cy="420704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hu-HU" sz="4000" dirty="0" smtClean="0"/>
              <a:t>Sok sikert a pályázáshoz!</a:t>
            </a:r>
          </a:p>
          <a:p>
            <a:pPr algn="ctr">
              <a:lnSpc>
                <a:spcPct val="200000"/>
              </a:lnSpc>
              <a:buNone/>
            </a:pPr>
            <a:r>
              <a:rPr lang="hu-HU" sz="4000" dirty="0" smtClean="0"/>
              <a:t>Köszönöm a figyelmet!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/>
              <a:t>Szakmai gyakorlatok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hu-HU" sz="4000" dirty="0" smtClean="0"/>
              <a:t>Szükséges dokumentumok</a:t>
            </a:r>
          </a:p>
          <a:p>
            <a:pPr marL="1314450" lvl="2" indent="-514350">
              <a:buFont typeface="+mj-lt"/>
              <a:buAutoNum type="arabicPeriod"/>
            </a:pPr>
            <a:r>
              <a:rPr lang="hu-HU" sz="3200" dirty="0" smtClean="0"/>
              <a:t>Akkreditációs nyilatkozat</a:t>
            </a:r>
          </a:p>
          <a:p>
            <a:pPr marL="1314450" lvl="2" indent="-514350">
              <a:buFont typeface="+mj-lt"/>
              <a:buAutoNum type="arabicPeriod"/>
            </a:pPr>
            <a:r>
              <a:rPr lang="hu-HU" sz="3200" dirty="0" smtClean="0"/>
              <a:t>Fogadó nyilatkozat</a:t>
            </a:r>
          </a:p>
          <a:p>
            <a:pPr marL="1314450" lvl="2" indent="-514350">
              <a:buFont typeface="+mj-lt"/>
              <a:buAutoNum type="arabicPeriod"/>
            </a:pPr>
            <a:r>
              <a:rPr lang="hu-HU" sz="3200" dirty="0" smtClean="0"/>
              <a:t>Kérelem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/>
              <a:t>Szakmai gyakorlatok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Egyetem csak akkreditált intézetben töltött  gyakorlatot fogad el</a:t>
            </a:r>
            <a:endParaRPr lang="hu-HU" dirty="0"/>
          </a:p>
        </p:txBody>
      </p:sp>
      <p:pic>
        <p:nvPicPr>
          <p:cNvPr id="4" name="Kép 3" descr="man-question-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924944"/>
            <a:ext cx="2664296" cy="3344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1.</a:t>
            </a:r>
            <a:r>
              <a:rPr lang="hu-HU" dirty="0" smtClean="0"/>
              <a:t> </a:t>
            </a:r>
            <a:r>
              <a:rPr lang="hu-HU" u="sng" dirty="0" smtClean="0"/>
              <a:t>Akkreditációs nyilatkozat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külföldi egyetem igazolja, hogy megfelelő oktatást tud biztosítani.</a:t>
            </a:r>
          </a:p>
          <a:p>
            <a:r>
              <a:rPr lang="hu-HU" dirty="0" smtClean="0"/>
              <a:t>Külföldi klinikának kell kiküldeni, majd visszakapni az igazolt nyomtatványt.</a:t>
            </a:r>
          </a:p>
          <a:p>
            <a:r>
              <a:rPr lang="hu-HU" dirty="0" smtClean="0"/>
              <a:t>Honlapról letölthető formanyomtatvány</a:t>
            </a:r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 descr="S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485775"/>
            <a:ext cx="8724900" cy="588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SE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7848872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SE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136" y="404664"/>
            <a:ext cx="8614864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465</Words>
  <Application>Microsoft Office PowerPoint</Application>
  <PresentationFormat>Diavetítés a képernyőre (4:3 oldalarány)</PresentationFormat>
  <Paragraphs>84</Paragraphs>
  <Slides>33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4" baseType="lpstr">
      <vt:lpstr>Office-téma</vt:lpstr>
      <vt:lpstr>1. dia</vt:lpstr>
      <vt:lpstr>Hol lehet gyakorlatot csinálni?</vt:lpstr>
      <vt:lpstr>3. dia</vt:lpstr>
      <vt:lpstr>Szakmai gyakorlatok</vt:lpstr>
      <vt:lpstr>Szakmai gyakorlatok</vt:lpstr>
      <vt:lpstr>1. Akkreditációs nyilatkozat</vt:lpstr>
      <vt:lpstr>7. dia</vt:lpstr>
      <vt:lpstr>8. dia</vt:lpstr>
      <vt:lpstr>9. dia</vt:lpstr>
      <vt:lpstr>Gyakorlat engedélyezéséhez előzetes akkreditációs nyilatkozatok</vt:lpstr>
      <vt:lpstr>11. dia</vt:lpstr>
      <vt:lpstr>III.-IV. év végi nyári gyakorlat</vt:lpstr>
      <vt:lpstr>Egyetemi klinika-oktató kórház</vt:lpstr>
      <vt:lpstr>Végre meglett: a nyilatkozat </vt:lpstr>
      <vt:lpstr>VI. éves gyakorlat</vt:lpstr>
      <vt:lpstr>Csatolandó: kompetencia lista</vt:lpstr>
      <vt:lpstr>Nem kell akkreditációs nyilatkozat</vt:lpstr>
      <vt:lpstr>2. Fogadónyilatkozat</vt:lpstr>
      <vt:lpstr>3. Kérelem</vt:lpstr>
      <vt:lpstr>20. dia</vt:lpstr>
      <vt:lpstr>Engedélyezési procedúra:</vt:lpstr>
      <vt:lpstr>Engedélyezési procedúra</vt:lpstr>
      <vt:lpstr>Engedélyezési procedúra </vt:lpstr>
      <vt:lpstr>Gyakorlat elvégzése után</vt:lpstr>
      <vt:lpstr>25. dia</vt:lpstr>
      <vt:lpstr>Szorgalmi időszak tantárgyai</vt:lpstr>
      <vt:lpstr>Kiutazás előtt</vt:lpstr>
      <vt:lpstr>Kiutazást követően</vt:lpstr>
      <vt:lpstr>29. dia</vt:lpstr>
      <vt:lpstr>Beszerzési idő</vt:lpstr>
      <vt:lpstr>31. dia</vt:lpstr>
      <vt:lpstr>Ne hagyjátok az utolsó pillanatra</vt:lpstr>
      <vt:lpstr>33.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User</cp:lastModifiedBy>
  <cp:revision>24</cp:revision>
  <dcterms:created xsi:type="dcterms:W3CDTF">2012-03-20T22:29:48Z</dcterms:created>
  <dcterms:modified xsi:type="dcterms:W3CDTF">2012-08-24T09:24:31Z</dcterms:modified>
</cp:coreProperties>
</file>