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7" r:id="rId3"/>
    <p:sldId id="258" r:id="rId4"/>
    <p:sldId id="280" r:id="rId5"/>
    <p:sldId id="281" r:id="rId6"/>
    <p:sldId id="274" r:id="rId7"/>
    <p:sldId id="275" r:id="rId8"/>
    <p:sldId id="276" r:id="rId9"/>
    <p:sldId id="277" r:id="rId10"/>
    <p:sldId id="286" r:id="rId11"/>
    <p:sldId id="283" r:id="rId12"/>
    <p:sldId id="284" r:id="rId13"/>
    <p:sldId id="285" r:id="rId14"/>
    <p:sldId id="278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671" autoAdjust="0"/>
  </p:normalViewPr>
  <p:slideViewPr>
    <p:cSldViewPr>
      <p:cViewPr varScale="1">
        <p:scale>
          <a:sx n="75" d="100"/>
          <a:sy n="75" d="100"/>
        </p:scale>
        <p:origin x="-1038" y="-90"/>
      </p:cViewPr>
      <p:guideLst>
        <p:guide orient="horz" pos="170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6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F15D9-1364-44A4-A687-FECFE12715EB}" type="datetimeFigureOut">
              <a:rPr lang="en-GB" smtClean="0"/>
              <a:pPr/>
              <a:t>05/11/2012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17397-73C5-4BCD-8197-C7ECCFBBDBD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6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6EF69-5EA0-43A5-82E2-194818E863A1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1B08A-25BC-43AD-B33A-8C51DA3539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F1D7-91C0-4AB1-B30E-3F066C4458FD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9C65C-BA80-4E45-8FC3-87C599E4D8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FEDA7-4ABA-4AAE-98A8-34E80D8D60A6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98433-B2CF-4E93-B5CF-63EDC50398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3AB56-7562-4676-88B3-43D5E017FFF0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3A681-8BE8-4C4E-A4BE-5E7E4E06FC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181D9-A053-47D3-BA88-4141A39999A2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B9AA1-06DF-4ACB-8A7F-C78229341F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79AF8-527E-4B0A-BADC-5AFE5384F83C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0F5F4-3CDB-4FD2-BC7C-1FCDB43764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B0EB-7B7A-41F3-ADBC-AA5F78A0B249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12206-B8E4-46AD-9197-F79E26CB7E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6AF81-E014-4DA5-A9D3-23EA951E9148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E1660-6EBA-4693-B863-82CAD6EF87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05E40-2326-4928-A1F1-6942D5F1B622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2587-2F5C-41A2-9590-ACCDA2286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4E84-20ED-44B1-BDCC-F58B6A96A961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868A3-409D-4113-AFD8-571A5DEBAF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BCAC-CBCE-40C4-B1C0-F4CF2391BE05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4E621-E861-44BC-B4C5-5011043FBC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GB" smtClean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53AC6B-285B-4E22-A1B4-C81412C7F193}" type="datetimeFigureOut">
              <a:rPr lang="en-GB"/>
              <a:pPr>
                <a:defRPr/>
              </a:pPr>
              <a:t>05/11/2012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F47F0C-6891-42CB-A2D5-93574CD4C9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otepedia.h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munkalap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0725" y="692696"/>
            <a:ext cx="7702550" cy="489585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hu-HU" sz="5300" dirty="0" smtClean="0">
                <a:latin typeface="+mn-lt"/>
              </a:rPr>
              <a:t>VILÁGJÁRÓ NAP</a:t>
            </a:r>
            <a:r>
              <a:rPr lang="hu-HU" sz="6000" dirty="0" smtClean="0">
                <a:latin typeface="+mn-lt"/>
              </a:rPr>
              <a:t/>
            </a:r>
            <a:br>
              <a:rPr lang="hu-HU" sz="6000" dirty="0" smtClean="0">
                <a:latin typeface="+mn-lt"/>
              </a:rPr>
            </a:br>
            <a:r>
              <a:rPr lang="hu-HU" sz="2800" dirty="0" smtClean="0">
                <a:latin typeface="+mn-lt"/>
              </a:rPr>
              <a:t/>
            </a:r>
            <a:br>
              <a:rPr lang="hu-HU" sz="2800" dirty="0" smtClean="0">
                <a:latin typeface="+mn-lt"/>
              </a:rPr>
            </a:br>
            <a:r>
              <a:rPr lang="hu-HU" sz="3200" i="1" dirty="0" smtClean="0"/>
              <a:t>A KÜLFÖLDI TANULMÁNYUTAK ELŐNYEI ÉS HÁTRÁNYAI</a:t>
            </a:r>
            <a:br>
              <a:rPr lang="hu-HU" sz="3200" i="1" dirty="0" smtClean="0"/>
            </a:br>
            <a:r>
              <a:rPr lang="hu-HU" sz="3200" i="1" dirty="0" smtClean="0"/>
              <a:t> A SIKERES ÖNÉLETRAJZÍRÁS</a:t>
            </a:r>
            <a:br>
              <a:rPr lang="hu-HU" sz="3200" i="1" dirty="0" smtClean="0"/>
            </a:br>
            <a:r>
              <a:rPr lang="hu-HU" i="1" dirty="0" smtClean="0">
                <a:latin typeface="+mn-lt"/>
              </a:rPr>
              <a:t/>
            </a:r>
            <a:br>
              <a:rPr lang="hu-HU" i="1" dirty="0" smtClean="0">
                <a:latin typeface="+mn-lt"/>
              </a:rPr>
            </a:br>
            <a:r>
              <a:rPr lang="hu-HU" sz="8000" dirty="0" smtClean="0">
                <a:latin typeface="+mn-lt"/>
              </a:rPr>
              <a:t>EOK </a:t>
            </a:r>
            <a:endParaRPr lang="en-GB" i="1" dirty="0" smtClean="0">
              <a:latin typeface="+mn-lt"/>
            </a:endParaRPr>
          </a:p>
        </p:txBody>
      </p:sp>
      <p:sp>
        <p:nvSpPr>
          <p:cNvPr id="13314" name="Szövegdoboz 3"/>
          <p:cNvSpPr txBox="1">
            <a:spLocks noChangeArrowheads="1"/>
          </p:cNvSpPr>
          <p:nvPr/>
        </p:nvSpPr>
        <p:spPr bwMode="auto">
          <a:xfrm>
            <a:off x="775618" y="5290026"/>
            <a:ext cx="25887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600" dirty="0">
                <a:latin typeface="+mn-lt"/>
              </a:rPr>
              <a:t>Budapest, </a:t>
            </a:r>
            <a:r>
              <a:rPr lang="hu-HU" sz="1600" dirty="0" smtClean="0">
                <a:latin typeface="+mn-lt"/>
              </a:rPr>
              <a:t>2012.november 5.</a:t>
            </a:r>
            <a:endParaRPr lang="en-GB" sz="1600" dirty="0">
              <a:latin typeface="+mn-lt"/>
            </a:endParaRPr>
          </a:p>
        </p:txBody>
      </p:sp>
      <p:sp>
        <p:nvSpPr>
          <p:cNvPr id="13315" name="Szövegdoboz 4"/>
          <p:cNvSpPr txBox="1">
            <a:spLocks noChangeArrowheads="1"/>
          </p:cNvSpPr>
          <p:nvPr/>
        </p:nvSpPr>
        <p:spPr bwMode="auto">
          <a:xfrm>
            <a:off x="4572000" y="5445224"/>
            <a:ext cx="3816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u-HU" sz="3200" i="1" dirty="0">
                <a:latin typeface="+mn-lt"/>
              </a:rPr>
              <a:t>Dr. Lőrincz M. </a:t>
            </a:r>
            <a:r>
              <a:rPr lang="hu-HU" sz="3200" i="1" dirty="0" smtClean="0">
                <a:latin typeface="+mn-lt"/>
              </a:rPr>
              <a:t>Ákos</a:t>
            </a:r>
          </a:p>
          <a:p>
            <a:pPr algn="r"/>
            <a:r>
              <a:rPr lang="hu-HU" sz="3200" i="1" dirty="0" smtClean="0">
                <a:latin typeface="+mn-lt"/>
              </a:rPr>
              <a:t>Központi Karrier Iroda</a:t>
            </a:r>
            <a:endParaRPr lang="en-GB" sz="3200" dirty="0">
              <a:latin typeface="+mn-lt"/>
            </a:endParaRPr>
          </a:p>
        </p:txBody>
      </p:sp>
      <p:sp>
        <p:nvSpPr>
          <p:cNvPr id="13316" name="Szövegdoboz 7"/>
          <p:cNvSpPr txBox="1">
            <a:spLocks noChangeArrowheads="1"/>
          </p:cNvSpPr>
          <p:nvPr/>
        </p:nvSpPr>
        <p:spPr bwMode="auto">
          <a:xfrm>
            <a:off x="0" y="6211888"/>
            <a:ext cx="4391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279525"/>
            <a:r>
              <a:rPr lang="hu-HU" dirty="0">
                <a:latin typeface="+mn-lt"/>
              </a:rPr>
              <a:t>Semmelweis Közösség – Semmelweis Világ </a:t>
            </a:r>
          </a:p>
          <a:p>
            <a:pPr defTabSz="1279525"/>
            <a:r>
              <a:rPr lang="hu-HU" dirty="0" smtClean="0">
                <a:latin typeface="+mn-lt"/>
              </a:rPr>
              <a:t>TÁMOP-4.1.1/A-10/2/KMR-2010-0006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Pályázati csomag összeállítása: Az önéletrajz és a motivációs levél</a:t>
            </a:r>
            <a:endParaRPr lang="en-GB" sz="4000" dirty="0">
              <a:latin typeface="+mn-lt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67544" y="1700808"/>
            <a:ext cx="8208912" cy="5115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A pályázási csomag alapján tud a pályázat kiíró különbséget tenni a jelöltek között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Olyan szempont rendszer, ami garantálja, hogy az arra érdemes hallgató jut ki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Nem banális munka, hanem a papíralapú felkészülés a pályázatra.</a:t>
            </a:r>
          </a:p>
          <a:p>
            <a:pPr>
              <a:lnSpc>
                <a:spcPct val="120000"/>
              </a:lnSpc>
            </a:pPr>
            <a:endParaRPr lang="hu-HU" sz="1400" dirty="0" smtClean="0"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hu-HU" dirty="0" smtClean="0">
                <a:latin typeface="+mn-lt"/>
              </a:rPr>
              <a:t> 	</a:t>
            </a:r>
            <a:r>
              <a:rPr lang="hu-HU" sz="2000" dirty="0" smtClean="0">
                <a:latin typeface="+mn-lt"/>
              </a:rPr>
              <a:t>A csomag részei: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Önéletrajz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Motivációs levél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Ajánlások</a:t>
            </a:r>
          </a:p>
          <a:p>
            <a:pPr lvl="5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Különféle igazolások és nyilatkozatok: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Tanulmányi eredmény	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Közéleti tevékenység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Tudományos eredmények		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Publikációs lista</a:t>
            </a:r>
          </a:p>
          <a:p>
            <a:pPr marL="2743200" lvl="7" indent="174625">
              <a:lnSpc>
                <a:spcPct val="120000"/>
              </a:lnSpc>
              <a:buFont typeface="Arial" pitchFamily="34" charset="0"/>
              <a:buChar char="•"/>
            </a:pPr>
            <a:r>
              <a:rPr lang="hu-HU" sz="2000" dirty="0" smtClean="0">
                <a:latin typeface="+mn-lt"/>
              </a:rPr>
              <a:t>Elfogadó nyilatkozatok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Önéletrajz</a:t>
            </a:r>
            <a:endParaRPr lang="en-GB" sz="4000" dirty="0">
              <a:latin typeface="+mn-lt"/>
            </a:endParaRPr>
          </a:p>
        </p:txBody>
      </p:sp>
      <p:sp>
        <p:nvSpPr>
          <p:cNvPr id="121" name="Szövegdoboz 120"/>
          <p:cNvSpPr txBox="1"/>
          <p:nvPr/>
        </p:nvSpPr>
        <p:spPr>
          <a:xfrm>
            <a:off x="543525" y="1340768"/>
            <a:ext cx="40284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363538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Bemutat téged </a:t>
            </a:r>
          </a:p>
          <a:p>
            <a:pPr indent="363538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Személyes reklámanyag</a:t>
            </a:r>
          </a:p>
          <a:p>
            <a:pPr indent="363538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Ne ettől várd a teljes sikert</a:t>
            </a:r>
          </a:p>
          <a:p>
            <a:pPr indent="363538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Ne kövess végzetes hibát el</a:t>
            </a:r>
            <a:endParaRPr lang="en-GB" sz="2400" dirty="0">
              <a:latin typeface="+mn-lt"/>
            </a:endParaRPr>
          </a:p>
        </p:txBody>
      </p:sp>
      <p:sp>
        <p:nvSpPr>
          <p:cNvPr id="122" name="Szövegdoboz 121"/>
          <p:cNvSpPr txBox="1"/>
          <p:nvPr/>
        </p:nvSpPr>
        <p:spPr>
          <a:xfrm>
            <a:off x="5580112" y="1345992"/>
            <a:ext cx="191700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+mn-lt"/>
              </a:rPr>
              <a:t>Típusa</a:t>
            </a:r>
          </a:p>
          <a:p>
            <a:pPr marL="87313" indent="276225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Ömlesztett</a:t>
            </a:r>
          </a:p>
          <a:p>
            <a:pPr marL="87313" indent="276225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Amerikai </a:t>
            </a:r>
          </a:p>
          <a:p>
            <a:pPr marL="87313" indent="276225">
              <a:buFont typeface="Arial" pitchFamily="34" charset="0"/>
              <a:buChar char="•"/>
            </a:pPr>
            <a:r>
              <a:rPr lang="hu-HU" sz="2400" dirty="0" err="1" smtClean="0">
                <a:latin typeface="+mn-lt"/>
              </a:rPr>
              <a:t>Europass</a:t>
            </a:r>
            <a:endParaRPr lang="hu-HU" sz="2400" dirty="0" smtClean="0">
              <a:latin typeface="+mn-lt"/>
            </a:endParaRPr>
          </a:p>
          <a:p>
            <a:endParaRPr lang="en-GB" sz="2400" dirty="0">
              <a:latin typeface="+mn-lt"/>
            </a:endParaRPr>
          </a:p>
        </p:txBody>
      </p:sp>
      <p:sp>
        <p:nvSpPr>
          <p:cNvPr id="123" name="Szövegdoboz 122"/>
          <p:cNvSpPr txBox="1"/>
          <p:nvPr/>
        </p:nvSpPr>
        <p:spPr>
          <a:xfrm>
            <a:off x="323528" y="3068960"/>
            <a:ext cx="527849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+mn-lt"/>
              </a:rPr>
              <a:t>Tartalmilag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Rólad szól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Térj ki minden lényeges szempontra!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Korábbi tapasztalatok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Ne túlozz!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Külföldön is megértik?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Nem hagytál ki valamit?</a:t>
            </a:r>
          </a:p>
          <a:p>
            <a:endParaRPr lang="en-GB" sz="2400" dirty="0">
              <a:latin typeface="+mn-lt"/>
            </a:endParaRPr>
          </a:p>
        </p:txBody>
      </p:sp>
      <p:sp>
        <p:nvSpPr>
          <p:cNvPr id="124" name="Szövegdoboz 123"/>
          <p:cNvSpPr txBox="1"/>
          <p:nvPr/>
        </p:nvSpPr>
        <p:spPr>
          <a:xfrm>
            <a:off x="5465301" y="3068960"/>
            <a:ext cx="367869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+mn-lt"/>
              </a:rPr>
              <a:t>Formailag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Betűtípus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Helyesírás!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Fogalmazás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Idegen nyelvű kihívások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Fénykép</a:t>
            </a:r>
          </a:p>
          <a:p>
            <a:pPr marL="174625" indent="361950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Elérhetőségek</a:t>
            </a:r>
          </a:p>
          <a:p>
            <a:endParaRPr lang="en-GB" sz="24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546538" y="6165304"/>
            <a:ext cx="6049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/>
              <a:t>Részletek és útmutató: Talentum és Világjáró Kiadványok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2" grpId="0"/>
      <p:bldP spid="123" grpId="0"/>
      <p:bldP spid="12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Motivációs levél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27584" y="1528909"/>
            <a:ext cx="7488832" cy="481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Lényeges anyag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Kiemeli az önéletrajzod elemeit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Adjon választ a kérdésre, hogy miért épp te vagy a megfelelő a pályázatra!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Adjon választ a kérdésre, hogy miért fontos ez neked!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Ne ömlengj!</a:t>
            </a:r>
          </a:p>
          <a:p>
            <a:pPr indent="449263">
              <a:lnSpc>
                <a:spcPct val="120000"/>
              </a:lnSpc>
              <a:buFont typeface="Arial" pitchFamily="34" charset="0"/>
              <a:buChar char="•"/>
            </a:pPr>
            <a:r>
              <a:rPr lang="hu-HU" sz="3200" dirty="0" smtClean="0">
                <a:latin typeface="+mn-lt"/>
              </a:rPr>
              <a:t>Legfeljebb egy oldal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Szakmai ajánlások, </a:t>
            </a:r>
            <a:r>
              <a:rPr lang="hu-HU" sz="4000" dirty="0" smtClean="0">
                <a:latin typeface="+mn-lt"/>
              </a:rPr>
              <a:t>Publikációs lista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536" y="1916832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+mn-lt"/>
              </a:rPr>
              <a:t>Ajánlások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Csatolj akkor is, ha nem kérik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Kitől kérj ajánlást?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Reális képet rólad!</a:t>
            </a:r>
          </a:p>
          <a:p>
            <a:pPr indent="3635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Ha szembejön az „</a:t>
            </a:r>
            <a:r>
              <a:rPr lang="hu-HU" sz="2400" dirty="0" err="1" smtClean="0">
                <a:latin typeface="+mn-lt"/>
              </a:rPr>
              <a:t>Írdmegfiam</a:t>
            </a:r>
            <a:r>
              <a:rPr lang="hu-HU" sz="2400" dirty="0" smtClean="0">
                <a:latin typeface="+mn-lt"/>
              </a:rPr>
              <a:t>,</a:t>
            </a:r>
            <a:r>
              <a:rPr lang="hu-HU" sz="2400" dirty="0" err="1" smtClean="0">
                <a:latin typeface="+mn-lt"/>
              </a:rPr>
              <a:t>majdaláírom</a:t>
            </a:r>
            <a:r>
              <a:rPr lang="hu-HU" sz="2400" dirty="0" smtClean="0">
                <a:latin typeface="+mn-lt"/>
              </a:rPr>
              <a:t>”</a:t>
            </a:r>
            <a:endParaRPr lang="en-GB" sz="2400" dirty="0">
              <a:latin typeface="+mn-lt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572000" y="1844824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400" b="1" dirty="0" smtClean="0">
                <a:latin typeface="+mn-lt"/>
              </a:rPr>
              <a:t>Publikációs lista</a:t>
            </a:r>
          </a:p>
          <a:p>
            <a:pPr indent="2619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Csatolj akkor is, ha nem kérik</a:t>
            </a:r>
          </a:p>
          <a:p>
            <a:pPr indent="2619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 szerepeljen benne?</a:t>
            </a:r>
          </a:p>
          <a:p>
            <a:pPr indent="261938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 van, ha nincs publikációm?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Világjáró Kiadvány – </a:t>
            </a:r>
            <a:r>
              <a:rPr lang="hu-HU" dirty="0" err="1" smtClean="0">
                <a:latin typeface="+mn-lt"/>
              </a:rPr>
              <a:t>SotePedia</a:t>
            </a:r>
            <a:endParaRPr lang="en-GB" dirty="0"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2735510" cy="273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467544" y="4869160"/>
            <a:ext cx="2807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+mn-lt"/>
                <a:hlinkClick r:id="rId3"/>
              </a:rPr>
              <a:t>http://sotepedia.hu</a:t>
            </a:r>
            <a:r>
              <a:rPr lang="hu-HU" sz="2400" b="1" dirty="0" smtClean="0">
                <a:latin typeface="+mn-lt"/>
              </a:rPr>
              <a:t> </a:t>
            </a:r>
            <a:endParaRPr lang="en-GB" sz="2400" b="1" dirty="0">
              <a:latin typeface="+mn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635896" y="1556792"/>
            <a:ext cx="518457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latin typeface="+mn-lt"/>
              </a:rPr>
              <a:t>A közösségi tudástár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Ami segít a bajban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elmondhatsz bármit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Te is hasznos vagy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a Világjáró Kiadvány letölthető</a:t>
            </a:r>
          </a:p>
          <a:p>
            <a:pPr marL="265113" indent="-26511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b="1" dirty="0" smtClean="0">
                <a:latin typeface="+mn-lt"/>
              </a:rPr>
              <a:t>Ahol a Talentum letölthető</a:t>
            </a:r>
          </a:p>
          <a:p>
            <a:endParaRPr lang="hu-HU" sz="28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1"/>
          <p:cNvSpPr>
            <a:spLocks noGrp="1"/>
          </p:cNvSpPr>
          <p:nvPr>
            <p:ph type="ctrTitle"/>
          </p:nvPr>
        </p:nvSpPr>
        <p:spPr>
          <a:xfrm>
            <a:off x="685800" y="1887538"/>
            <a:ext cx="7772400" cy="1470025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en-GB" dirty="0" smtClean="0"/>
          </a:p>
        </p:txBody>
      </p:sp>
      <p:pic>
        <p:nvPicPr>
          <p:cNvPr id="29698" name="Picture 10" descr="C:\Documents and Settings\Lőrincz Ákos\Dokumentumok\Letöltések\uszt_logo_rgb_4 (1)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1725" y="4076700"/>
            <a:ext cx="2962275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11" descr="C:\Documents and Settings\Lőrincz Ákos\Dokumentumok\Letöltések\Infoblokk3_ESZA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25" y="5445125"/>
            <a:ext cx="357346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12" descr="C:\Documents and Settings\Lőrincz Ákos\Dokumentumok\Letöltések\DPRlogo_szines_kerettel copy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3363" y="5445125"/>
            <a:ext cx="179863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églalap 5"/>
          <p:cNvSpPr>
            <a:spLocks noChangeArrowheads="1"/>
          </p:cNvSpPr>
          <p:nvPr/>
        </p:nvSpPr>
        <p:spPr bwMode="auto">
          <a:xfrm>
            <a:off x="539750" y="3933825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279525"/>
            <a:r>
              <a:rPr lang="hu-HU" dirty="0">
                <a:latin typeface="Calibri" pitchFamily="34" charset="0"/>
              </a:rPr>
              <a:t>A </a:t>
            </a:r>
            <a:r>
              <a:rPr lang="hu-HU" dirty="0" err="1">
                <a:latin typeface="Calibri" pitchFamily="34" charset="0"/>
              </a:rPr>
              <a:t>SE-KarrierKözpont</a:t>
            </a:r>
            <a:r>
              <a:rPr lang="hu-HU" dirty="0">
                <a:latin typeface="Calibri" pitchFamily="34" charset="0"/>
              </a:rPr>
              <a:t> </a:t>
            </a:r>
            <a:r>
              <a:rPr lang="hu-HU" dirty="0" err="1">
                <a:latin typeface="Calibri" pitchFamily="34" charset="0"/>
              </a:rPr>
              <a:t>a</a:t>
            </a:r>
            <a:r>
              <a:rPr lang="hu-HU" dirty="0">
                <a:latin typeface="Calibri" pitchFamily="34" charset="0"/>
              </a:rPr>
              <a:t> </a:t>
            </a:r>
          </a:p>
          <a:p>
            <a:pPr algn="ctr" defTabSz="1279525"/>
            <a:r>
              <a:rPr lang="hu-HU" dirty="0">
                <a:latin typeface="Calibri" pitchFamily="34" charset="0"/>
              </a:rPr>
              <a:t>Semmelweis Közösség – Semmelweis Világ </a:t>
            </a:r>
          </a:p>
          <a:p>
            <a:pPr algn="ctr" defTabSz="1279525"/>
            <a:r>
              <a:rPr lang="hu-HU" dirty="0">
                <a:latin typeface="Calibri" pitchFamily="34" charset="0"/>
              </a:rPr>
              <a:t>TÁMOP – 4.1.1. – 08 /2/KMR-2009-0004 projekt keretében jött létre</a:t>
            </a:r>
            <a:endParaRPr lang="en-GB" dirty="0">
              <a:latin typeface="Calibri" pitchFamily="34" charset="0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4125" y="5445125"/>
            <a:ext cx="1085850" cy="1081088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1" name="Szövegdoboz 10"/>
          <p:cNvSpPr txBox="1"/>
          <p:nvPr/>
        </p:nvSpPr>
        <p:spPr>
          <a:xfrm>
            <a:off x="0" y="0"/>
            <a:ext cx="24844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http://karrieriroda.net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7068650" y="0"/>
            <a:ext cx="203985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http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://sotepedia.hu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Miért érdemes ezzel foglalkozni?</a:t>
            </a:r>
            <a:endParaRPr lang="en-GB" sz="4000" dirty="0" smtClean="0">
              <a:latin typeface="+mn-lt"/>
            </a:endParaRPr>
          </a:p>
        </p:txBody>
      </p:sp>
      <p:graphicFrame>
        <p:nvGraphicFramePr>
          <p:cNvPr id="27649" name="Tartalom helye 3"/>
          <p:cNvGraphicFramePr>
            <a:graphicFrameLocks noGrp="1"/>
          </p:cNvGraphicFramePr>
          <p:nvPr/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r:id="rId3" imgW="8327858" imgH="4627265" progId="Excel.Sheet.8">
                  <p:embed/>
                </p:oleObj>
              </mc:Choice>
              <mc:Fallback>
                <p:oleObj r:id="rId3" imgW="8327858" imgH="4627265" progId="Excel.Sheet.8">
                  <p:embed/>
                  <p:pic>
                    <p:nvPicPr>
                      <p:cNvPr id="0" name="Tartalom helye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508104" y="6309320"/>
            <a:ext cx="3680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+mn-lt"/>
              </a:rPr>
              <a:t>2011. Központi Karrier Iroda felmérés</a:t>
            </a:r>
            <a:endParaRPr lang="en-GB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Külföldi tanulmányutak tervezése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857013"/>
            <a:ext cx="7272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Miért jelentkeztek külföldi tanulmányútra?</a:t>
            </a:r>
          </a:p>
          <a:p>
            <a:pPr indent="4429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Fontos, hogy tudatosítsd, hogy Te mit vársz ettől az eseménytől!</a:t>
            </a:r>
          </a:p>
          <a:p>
            <a:pPr indent="4429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Figyelj, hogy az elvárásaid teljesüljenek: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Készülj rá – tervezd meg! (miért?, mikor?, hova?)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Tájékozódj! (miként? mik a lehetőségek? )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Dönts! </a:t>
            </a: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Utazz, tanulj, tapasztalj</a:t>
            </a:r>
            <a:r>
              <a:rPr lang="hu-HU" sz="2400" dirty="0" smtClean="0">
                <a:latin typeface="+mn-lt"/>
              </a:rPr>
              <a:t>!</a:t>
            </a:r>
          </a:p>
          <a:p>
            <a:pPr marL="633413" lvl="1" indent="3540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  <a:p>
            <a:pPr marL="633413" lvl="1" indent="3540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Használd fel, amit elértél! </a:t>
            </a:r>
          </a:p>
          <a:p>
            <a:pPr marL="0" lvl="1" indent="4429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Tervezés – mikor</a:t>
            </a:r>
            <a:r>
              <a:rPr lang="hu-HU" sz="4000" dirty="0" smtClean="0">
                <a:latin typeface="+mn-lt"/>
              </a:rPr>
              <a:t>?, </a:t>
            </a:r>
            <a:r>
              <a:rPr lang="hu-HU" sz="4000" dirty="0" smtClean="0">
                <a:latin typeface="+mn-lt"/>
              </a:rPr>
              <a:t>hova?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700808"/>
            <a:ext cx="727280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Mikor?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Hosszabban 2. év után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Abban a félév(</a:t>
            </a:r>
            <a:r>
              <a:rPr lang="hu-HU" sz="2400" dirty="0" err="1" smtClean="0">
                <a:latin typeface="+mn-lt"/>
              </a:rPr>
              <a:t>ek</a:t>
            </a:r>
            <a:r>
              <a:rPr lang="hu-HU" sz="2400" dirty="0" smtClean="0">
                <a:latin typeface="+mn-lt"/>
              </a:rPr>
              <a:t>)</a:t>
            </a:r>
            <a:r>
              <a:rPr lang="hu-HU" sz="2400" dirty="0" err="1" smtClean="0">
                <a:latin typeface="+mn-lt"/>
              </a:rPr>
              <a:t>ben</a:t>
            </a:r>
            <a:r>
              <a:rPr lang="hu-HU" sz="2400" dirty="0" smtClean="0">
                <a:latin typeface="+mn-lt"/>
              </a:rPr>
              <a:t>, amely nem a legfontosabb a később szakmád szempontjából</a:t>
            </a:r>
          </a:p>
          <a:p>
            <a:pPr indent="442913">
              <a:buFont typeface="Arial" pitchFamily="34" charset="0"/>
              <a:buChar char="•"/>
            </a:pPr>
            <a:endParaRPr lang="hu-HU" sz="1400" dirty="0" smtClean="0">
              <a:latin typeface="+mn-lt"/>
            </a:endParaRPr>
          </a:p>
          <a:p>
            <a:pPr indent="442913">
              <a:buFont typeface="Arial" pitchFamily="34" charset="0"/>
              <a:buChar char="•"/>
            </a:pPr>
            <a:endParaRPr lang="hu-HU" sz="1400" dirty="0" smtClean="0">
              <a:latin typeface="+mn-lt"/>
            </a:endParaRPr>
          </a:p>
          <a:p>
            <a:pPr indent="442913">
              <a:buFont typeface="Arial" pitchFamily="34" charset="0"/>
              <a:buChar char="•"/>
            </a:pPr>
            <a:endParaRPr lang="hu-HU" sz="1400" dirty="0" smtClean="0">
              <a:latin typeface="+mn-lt"/>
            </a:endParaRPr>
          </a:p>
          <a:p>
            <a:pPr indent="442913">
              <a:buFont typeface="Arial" pitchFamily="34" charset="0"/>
              <a:buChar char="•"/>
            </a:pPr>
            <a:endParaRPr lang="hu-HU" sz="1400" dirty="0" smtClean="0">
              <a:latin typeface="+mn-lt"/>
            </a:endParaRPr>
          </a:p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Hova?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Függ a célodtól (tanulni, gyakorlatozni, kalandozni)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Lehetőségeidtől (nyelvismeret, pontjaid, anyagi szempontok, akkreditáció)</a:t>
            </a:r>
          </a:p>
          <a:p>
            <a:pPr lvl="1" indent="4429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  <a:p>
            <a:pPr lvl="1" indent="442913"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  <a:p>
            <a:pPr marL="0" lvl="1" indent="442913">
              <a:buFont typeface="Arial" pitchFamily="34" charset="0"/>
              <a:buChar char="•"/>
            </a:pPr>
            <a:endParaRPr lang="hu-HU" sz="1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Tervezés – tájékozódás</a:t>
            </a:r>
            <a:endParaRPr lang="en-GB" sz="4000" dirty="0">
              <a:latin typeface="+mn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35596" y="1412776"/>
            <a:ext cx="7272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Első </a:t>
            </a:r>
            <a:r>
              <a:rPr lang="hu-HU" sz="2400" dirty="0" smtClean="0">
                <a:latin typeface="+mj-lt"/>
              </a:rPr>
              <a:t>kör – általános </a:t>
            </a:r>
            <a:endParaRPr lang="hu-HU" sz="2400" dirty="0" smtClean="0">
              <a:latin typeface="+mj-lt"/>
            </a:endParaRP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Korábbi kiutazók (bárki: barát, instruktor, lakótárs)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Szinapszis cikkek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Világjáró kiadvány (</a:t>
            </a:r>
            <a:r>
              <a:rPr lang="hu-HU" sz="2400" dirty="0" err="1" smtClean="0">
                <a:latin typeface="+mj-lt"/>
              </a:rPr>
              <a:t>SotePedia.hu</a:t>
            </a:r>
            <a:r>
              <a:rPr lang="hu-HU" sz="2400" dirty="0" smtClean="0">
                <a:latin typeface="+mj-lt"/>
              </a:rPr>
              <a:t>)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Világjáró Napok (</a:t>
            </a:r>
            <a:r>
              <a:rPr lang="hu-HU" sz="2400" dirty="0" smtClean="0">
                <a:latin typeface="+mj-lt"/>
                <a:sym typeface="Wingdings" pitchFamily="2" charset="2"/>
              </a:rPr>
              <a:t>)</a:t>
            </a:r>
            <a:endParaRPr lang="hu-HU" sz="2400" dirty="0" smtClean="0">
              <a:latin typeface="+mj-lt"/>
            </a:endParaRPr>
          </a:p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Második </a:t>
            </a:r>
            <a:r>
              <a:rPr lang="hu-HU" sz="2400" dirty="0" smtClean="0">
                <a:latin typeface="+mj-lt"/>
              </a:rPr>
              <a:t>kör – célirányos </a:t>
            </a:r>
            <a:endParaRPr lang="hu-HU" sz="2400" dirty="0" smtClean="0">
              <a:latin typeface="+mj-lt"/>
            </a:endParaRP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Pályázati kiírás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Kiutaztató irodák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Korábbi kiutazók (leszűkítve az országra, városra)</a:t>
            </a:r>
          </a:p>
          <a:p>
            <a:pPr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Harmadik </a:t>
            </a:r>
            <a:r>
              <a:rPr lang="hu-HU" sz="2400" dirty="0" smtClean="0">
                <a:latin typeface="+mj-lt"/>
              </a:rPr>
              <a:t>kör – technikai részletek</a:t>
            </a:r>
            <a:endParaRPr lang="hu-HU" sz="2400" dirty="0" smtClean="0">
              <a:latin typeface="+mj-lt"/>
            </a:endParaRP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Tanulmányi osztály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Elfogadó klinikák/intézetek</a:t>
            </a:r>
          </a:p>
          <a:p>
            <a:pPr lvl="1" indent="442913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Fogadóegyetem (koordinátor, intézet, szállás)</a:t>
            </a:r>
          </a:p>
          <a:p>
            <a:pPr marL="0" lvl="1" indent="442913">
              <a:buFont typeface="Arial" pitchFamily="34" charset="0"/>
              <a:buChar char="•"/>
            </a:pPr>
            <a:endParaRPr lang="hu-HU" sz="1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Előnyök, hozadékok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39552" y="1412776"/>
            <a:ext cx="345120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1600" b="1" dirty="0" smtClean="0">
                <a:latin typeface="+mn-lt"/>
              </a:rPr>
              <a:t>Egyén számára: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Nyelvtudás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Önéletrajz erősítés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Szemlélet szélesítés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Tanulmányi hangsúlyok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Kikapcsolódás, légkörváltás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Új kultúrák megismerése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Kapcsolat építés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Módszer elsajátítás, hazahozás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sz="1600" dirty="0" smtClean="0">
                <a:latin typeface="+mn-lt"/>
              </a:rPr>
              <a:t>Személyiség fejlődés, „felnövés”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572000" y="1441261"/>
            <a:ext cx="3780650" cy="2542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 smtClean="0">
                <a:latin typeface="+mn-lt"/>
              </a:rPr>
              <a:t>Egyetem: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Képzettebb hallgatók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Magasabb színvonal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Hazahozott technikák és kapcsolatok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Jobb oktatói/ kutatói anyag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Önerősítő kör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572000" y="4293096"/>
            <a:ext cx="2950231" cy="2542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b="1" dirty="0" smtClean="0">
                <a:latin typeface="+mn-lt"/>
              </a:rPr>
              <a:t>Ország: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Képzettebb hallgatók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Magasabb ellátási színvonal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Erősebb fejlődési kényszer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Szóródó tudás</a:t>
            </a:r>
          </a:p>
          <a:p>
            <a:pPr indent="174625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>
                <a:latin typeface="+mn-lt"/>
              </a:rPr>
              <a:t>Önerősítő kör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137328"/>
            <a:ext cx="1661326" cy="160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7669" y="364502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35730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0770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1490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314096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5730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80526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80526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58112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916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566124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9492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66124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8169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51723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609329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91378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616530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58924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9492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3732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6201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6201" y="544522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58112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86916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29309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65313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40770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0497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0497" y="41490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472514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12980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16530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58924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949280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87727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373216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6521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6521" y="5445224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0432" y="6021288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6425952"/>
            <a:ext cx="44747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r>
              <a:rPr lang="hu-HU" sz="4000" dirty="0" smtClean="0">
                <a:latin typeface="+mn-lt"/>
              </a:rPr>
              <a:t>Hátrányok???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736655" y="1340768"/>
            <a:ext cx="7017755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+mn-lt"/>
              </a:rPr>
              <a:t>Nem ennyire egyértelmű – Neked kell végiggondolnod:</a:t>
            </a:r>
          </a:p>
          <a:p>
            <a:endParaRPr lang="hu-HU" sz="2400" dirty="0" smtClean="0">
              <a:latin typeface="+mn-lt"/>
            </a:endParaRP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Miről maradsz le? (TDK, közélet, félév stb.)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Hogy érzed magad „egyedül”?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Honvágy problémák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Csábítás külföldre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Tanulmány felejtés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Kiábrándulás</a:t>
            </a:r>
          </a:p>
          <a:p>
            <a:pPr marL="174625" indent="361950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n-lt"/>
              </a:rPr>
              <a:t>Idegen érzés</a:t>
            </a:r>
          </a:p>
          <a:p>
            <a:pPr>
              <a:buFont typeface="Arial" pitchFamily="34" charset="0"/>
              <a:buChar char="•"/>
            </a:pPr>
            <a:endParaRPr lang="hu-HU" sz="2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en-GB" sz="2400" dirty="0">
              <a:latin typeface="+mn-lt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924944"/>
            <a:ext cx="2711946" cy="36345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Mikorra időzítsd külföldi pályázatodat?</a:t>
            </a:r>
            <a:endParaRPr lang="en-GB" sz="4000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27584" y="1844824"/>
            <a:ext cx="526253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>
                <a:latin typeface="+mn-lt"/>
              </a:rPr>
              <a:t>Szempontok: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err="1" smtClean="0">
                <a:latin typeface="+mn-lt"/>
              </a:rPr>
              <a:t>Kurrikulum</a:t>
            </a:r>
            <a:r>
              <a:rPr lang="hu-HU" sz="2800" dirty="0" smtClean="0">
                <a:latin typeface="+mn-lt"/>
              </a:rPr>
              <a:t> sajátosságaid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Egyéb </a:t>
            </a:r>
            <a:r>
              <a:rPr lang="hu-HU" sz="2800" dirty="0" smtClean="0">
                <a:latin typeface="+mn-lt"/>
              </a:rPr>
              <a:t>elfoglaltságaid (hobby)</a:t>
            </a:r>
            <a:endParaRPr lang="hu-HU" sz="2800" dirty="0" smtClean="0">
              <a:latin typeface="+mn-lt"/>
            </a:endParaRP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Kutatási célok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Elhelyezkedési szempontok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Anyagi lehetőségek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800" dirty="0" smtClean="0">
                <a:latin typeface="+mn-lt"/>
              </a:rPr>
              <a:t>Magánéleti szempontok</a:t>
            </a:r>
            <a:endParaRPr lang="en-GB" sz="2800" dirty="0">
              <a:latin typeface="+mn-lt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324" y="3668613"/>
            <a:ext cx="1943100" cy="2352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850" y="0"/>
            <a:ext cx="8496300" cy="1470025"/>
          </a:xfrm>
        </p:spPr>
        <p:txBody>
          <a:bodyPr/>
          <a:lstStyle/>
          <a:p>
            <a:pPr lvl="1"/>
            <a:r>
              <a:rPr lang="hu-HU" dirty="0" smtClean="0">
                <a:latin typeface="+mn-lt"/>
              </a:rPr>
              <a:t>Mire készülj tudatosan kiutazás kapcsán?</a:t>
            </a:r>
            <a:endParaRPr lang="en-GB" dirty="0">
              <a:latin typeface="+mn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043608" y="1785005"/>
            <a:ext cx="439498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Nyelvismeret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err="1" smtClean="0">
                <a:latin typeface="+mj-lt"/>
              </a:rPr>
              <a:t>Országismeret</a:t>
            </a:r>
            <a:endParaRPr lang="hu-HU" sz="2400" dirty="0" smtClean="0">
              <a:latin typeface="+mj-lt"/>
            </a:endParaRP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Helyismeret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Egyetem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Kapcsolatod az itthoniakkal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Új kultúrák </a:t>
            </a:r>
          </a:p>
          <a:p>
            <a:pPr marL="363538" indent="449263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Követ leszel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610" y="3501008"/>
            <a:ext cx="3042007" cy="2758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606</Words>
  <Application>Microsoft Office PowerPoint</Application>
  <PresentationFormat>Diavetítés a képernyőre (4:3 oldalarány)</PresentationFormat>
  <Paragraphs>165</Paragraphs>
  <Slides>15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7" baseType="lpstr">
      <vt:lpstr>Office-téma</vt:lpstr>
      <vt:lpstr>Microsoft Excel 97-2003 munkalap</vt:lpstr>
      <vt:lpstr>VILÁGJÁRÓ NAP  A KÜLFÖLDI TANULMÁNYUTAK ELŐNYEI ÉS HÁTRÁNYAI  A SIKERES ÖNÉLETRAJZÍRÁS  EOK </vt:lpstr>
      <vt:lpstr>Miért érdemes ezzel foglalkozni?</vt:lpstr>
      <vt:lpstr>Külföldi tanulmányutak tervezése</vt:lpstr>
      <vt:lpstr>Tervezés – mikor?, hova?</vt:lpstr>
      <vt:lpstr>Tervezés – tájékozódás</vt:lpstr>
      <vt:lpstr>Előnyök, hozadékok</vt:lpstr>
      <vt:lpstr>Hátrányok???</vt:lpstr>
      <vt:lpstr>Mikorra időzítsd külföldi pályázatodat?</vt:lpstr>
      <vt:lpstr>Mire készülj tudatosan kiutazás kapcsán?</vt:lpstr>
      <vt:lpstr>Pályázati csomag összeállítása: Az önéletrajz és a motivációs levél</vt:lpstr>
      <vt:lpstr>Önéletrajz</vt:lpstr>
      <vt:lpstr>Motivációs levél</vt:lpstr>
      <vt:lpstr>Szakmai ajánlások, Publikációs lista</vt:lpstr>
      <vt:lpstr>Világjáró Kiadvány – SotePedia</vt:lpstr>
      <vt:lpstr>Köszönöm a figyelmet!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Előadás cím - bemutatkozás</dc:title>
  <dc:creator>Lőrincz M. Ákos</dc:creator>
  <cp:lastModifiedBy>user</cp:lastModifiedBy>
  <cp:revision>39</cp:revision>
  <dcterms:created xsi:type="dcterms:W3CDTF">2011-11-20T13:25:58Z</dcterms:created>
  <dcterms:modified xsi:type="dcterms:W3CDTF">2012-11-05T14:37:09Z</dcterms:modified>
</cp:coreProperties>
</file>