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598" r:id="rId2"/>
    <p:sldId id="503" r:id="rId3"/>
    <p:sldId id="571" r:id="rId4"/>
    <p:sldId id="572" r:id="rId5"/>
    <p:sldId id="564" r:id="rId6"/>
    <p:sldId id="565" r:id="rId7"/>
    <p:sldId id="566" r:id="rId8"/>
    <p:sldId id="567" r:id="rId9"/>
    <p:sldId id="577" r:id="rId10"/>
    <p:sldId id="578" r:id="rId11"/>
    <p:sldId id="588" r:id="rId12"/>
    <p:sldId id="576" r:id="rId13"/>
    <p:sldId id="587" r:id="rId14"/>
    <p:sldId id="599" r:id="rId15"/>
    <p:sldId id="600" r:id="rId16"/>
    <p:sldId id="601" r:id="rId17"/>
    <p:sldId id="603" r:id="rId18"/>
    <p:sldId id="604" r:id="rId19"/>
    <p:sldId id="605" r:id="rId20"/>
    <p:sldId id="606" r:id="rId21"/>
    <p:sldId id="602" r:id="rId22"/>
    <p:sldId id="607" r:id="rId23"/>
    <p:sldId id="608" r:id="rId24"/>
    <p:sldId id="609" r:id="rId25"/>
    <p:sldId id="610" r:id="rId26"/>
    <p:sldId id="611" r:id="rId27"/>
    <p:sldId id="612" r:id="rId28"/>
    <p:sldId id="613" r:id="rId29"/>
    <p:sldId id="614" r:id="rId30"/>
    <p:sldId id="615" r:id="rId31"/>
    <p:sldId id="616" r:id="rId32"/>
    <p:sldId id="618" r:id="rId33"/>
    <p:sldId id="620" r:id="rId34"/>
    <p:sldId id="621" r:id="rId35"/>
    <p:sldId id="622" r:id="rId36"/>
    <p:sldId id="623" r:id="rId37"/>
    <p:sldId id="624" r:id="rId38"/>
    <p:sldId id="625" r:id="rId39"/>
    <p:sldId id="626" r:id="rId40"/>
    <p:sldId id="627" r:id="rId41"/>
    <p:sldId id="628" r:id="rId42"/>
    <p:sldId id="629" r:id="rId43"/>
    <p:sldId id="630" r:id="rId44"/>
    <p:sldId id="631" r:id="rId45"/>
    <p:sldId id="632" r:id="rId46"/>
    <p:sldId id="633" r:id="rId47"/>
    <p:sldId id="634" r:id="rId48"/>
    <p:sldId id="635" r:id="rId49"/>
    <p:sldId id="636" r:id="rId50"/>
    <p:sldId id="637" r:id="rId51"/>
    <p:sldId id="638" r:id="rId52"/>
    <p:sldId id="639" r:id="rId53"/>
    <p:sldId id="640" r:id="rId54"/>
    <p:sldId id="641" r:id="rId55"/>
    <p:sldId id="647" r:id="rId56"/>
    <p:sldId id="642" r:id="rId57"/>
    <p:sldId id="643" r:id="rId58"/>
    <p:sldId id="644" r:id="rId59"/>
    <p:sldId id="645" r:id="rId60"/>
    <p:sldId id="648" r:id="rId61"/>
    <p:sldId id="646" r:id="rId62"/>
    <p:sldId id="590" r:id="rId63"/>
    <p:sldId id="654" r:id="rId64"/>
    <p:sldId id="655" r:id="rId65"/>
    <p:sldId id="649" r:id="rId66"/>
    <p:sldId id="651" r:id="rId67"/>
    <p:sldId id="653" r:id="rId68"/>
    <p:sldId id="660" r:id="rId69"/>
    <p:sldId id="656" r:id="rId70"/>
    <p:sldId id="657" r:id="rId71"/>
    <p:sldId id="658" r:id="rId72"/>
    <p:sldId id="659" r:id="rId73"/>
    <p:sldId id="661" r:id="rId74"/>
    <p:sldId id="589" r:id="rId75"/>
    <p:sldId id="574" r:id="rId76"/>
    <p:sldId id="592" r:id="rId77"/>
    <p:sldId id="596" r:id="rId78"/>
    <p:sldId id="594" r:id="rId79"/>
    <p:sldId id="595" r:id="rId80"/>
    <p:sldId id="662" r:id="rId81"/>
    <p:sldId id="665" r:id="rId82"/>
    <p:sldId id="666" r:id="rId83"/>
    <p:sldId id="667" r:id="rId84"/>
    <p:sldId id="668" r:id="rId85"/>
    <p:sldId id="663" r:id="rId86"/>
    <p:sldId id="664" r:id="rId87"/>
    <p:sldId id="557" r:id="rId88"/>
    <p:sldId id="555" r:id="rId89"/>
  </p:sldIdLst>
  <p:sldSz cx="9144000" cy="6858000" type="screen4x3"/>
  <p:notesSz cx="6888163" cy="10020300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D"/>
    <a:srgbClr val="FFAA2D"/>
    <a:srgbClr val="A50021"/>
    <a:srgbClr val="FF9900"/>
    <a:srgbClr val="990000"/>
    <a:srgbClr val="FFFF99"/>
    <a:srgbClr val="FFFF00"/>
    <a:srgbClr val="FFFF66"/>
    <a:srgbClr val="CC0000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000" autoAdjust="0"/>
  </p:normalViewPr>
  <p:slideViewPr>
    <p:cSldViewPr>
      <p:cViewPr>
        <p:scale>
          <a:sx n="70" d="100"/>
          <a:sy n="70" d="100"/>
        </p:scale>
        <p:origin x="-10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3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292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3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9285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3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3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30A95D87-49C6-4A16-8D1A-ECEC1709C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3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2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3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285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3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3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A88264D6-40BD-491D-8547-AB84D70CF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7B6-DEAA-409C-BF3F-D7690364D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F036-F955-4925-9CDE-29F96D042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00CA-D826-4291-9476-57F7B34B8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0F85A-9AF6-479C-B9EA-BCE69C922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3510A-441E-4630-94E6-1F9095E2B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75E02-9242-4097-9EAE-2648593E3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6C06C-8BAC-4166-B4B2-43C14E66D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4A8BE-964B-481F-AA47-9D77223C6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ABC7-768F-4006-9DE7-13720D28B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A2EE6-433A-45A4-87B5-4BD4E707E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5FD82-6A14-4B25-A894-31CAABB33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C0000"/>
            </a:gs>
            <a:gs pos="50000">
              <a:srgbClr val="8A0000"/>
            </a:gs>
            <a:gs pos="100000">
              <a:srgbClr val="8A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4A228D2-D1AA-443B-95EE-C8E2CEAA7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ni\Desktop\Anik&#243;\el&#337;ad&#225;sok\0224Inhalatios\forair_foradil.m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ni\Desktop\Anik&#243;\pulmonologiaivizsgalatokkepekben\Handihaler.M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ni\Desktop\Anik&#243;\pulmonologiaivizsgalatokkepekben\MDIvsRespimat.M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ogyogyasz.hu/szakmaiiranyelvek" TargetMode="External"/><Relationship Id="rId2" Type="http://schemas.openxmlformats.org/officeDocument/2006/relationships/hyperlink" Target="http://www.goldcopd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p.hu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70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ni\Desktop\Anik&#243;\pulmonologiaivizsgalatokkepekben\MDIvsRespimat.MPG" TargetMode="External"/><Relationship Id="rId1" Type="http://schemas.openxmlformats.org/officeDocument/2006/relationships/tags" Target="../tags/tag7.xml"/><Relationship Id="rId4" Type="http://schemas.openxmlformats.org/officeDocument/2006/relationships/image" Target="../media/image3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i\Desktop\Anik&#243;\el&#337;ad&#225;sok\0224Inhalatios\Respimat.M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10600" cy="5715000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hu-HU" b="1" dirty="0" smtClean="0">
                <a:solidFill>
                  <a:srgbClr val="FF9900"/>
                </a:solidFill>
                <a:latin typeface="Arial Black" pitchFamily="34" charset="0"/>
              </a:rPr>
              <a:t>„Pulmonológiai betegségek kezelése.”</a:t>
            </a:r>
            <a:br>
              <a:rPr lang="hu-HU" b="1" dirty="0" smtClean="0">
                <a:solidFill>
                  <a:srgbClr val="FF9900"/>
                </a:solidFill>
                <a:latin typeface="Arial Black" pitchFamily="34" charset="0"/>
              </a:rPr>
            </a:br>
            <a:r>
              <a:rPr lang="hu-HU" sz="36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I. </a:t>
            </a:r>
            <a:r>
              <a:rPr lang="hu-HU" sz="32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Az inhalációs eszközök szerepe.</a:t>
            </a:r>
            <a:br>
              <a:rPr lang="hu-HU" sz="32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</a:br>
            <a:r>
              <a:rPr lang="hu-HU" sz="32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II. </a:t>
            </a:r>
            <a:r>
              <a:rPr lang="hu-HU" sz="3200" b="1" dirty="0" err="1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Asthma</a:t>
            </a:r>
            <a:r>
              <a:rPr lang="hu-HU" sz="32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u-HU" sz="3200" b="1" dirty="0" err="1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bronchiale</a:t>
            </a:r>
            <a:r>
              <a:rPr lang="hu-HU" sz="32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kezelése.</a:t>
            </a:r>
            <a:br>
              <a:rPr lang="hu-HU" sz="32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</a:br>
            <a:r>
              <a:rPr lang="hu-HU" sz="32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III.COPD gyógyszeres terápiája. </a:t>
            </a:r>
            <a:br>
              <a:rPr lang="hu-HU" sz="32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</a:br>
            <a:endParaRPr lang="hu-H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81000" y="4572000"/>
            <a:ext cx="8534400" cy="1447800"/>
          </a:xfrm>
        </p:spPr>
        <p:txBody>
          <a:bodyPr/>
          <a:lstStyle/>
          <a:p>
            <a:pPr eaLnBrk="1" hangingPunct="1"/>
            <a:r>
              <a:rPr lang="hu-HU" b="1" i="1" dirty="0" smtClean="0">
                <a:solidFill>
                  <a:schemeClr val="bg1"/>
                </a:solidFill>
                <a:latin typeface="Arial" charset="0"/>
              </a:rPr>
              <a:t>dr. </a:t>
            </a:r>
            <a:r>
              <a:rPr lang="hu-HU" b="1" i="1" dirty="0" err="1" smtClean="0">
                <a:solidFill>
                  <a:schemeClr val="bg1"/>
                </a:solidFill>
                <a:latin typeface="Arial" charset="0"/>
              </a:rPr>
              <a:t>Bohács</a:t>
            </a:r>
            <a:r>
              <a:rPr lang="hu-HU" b="1" i="1" dirty="0" smtClean="0">
                <a:solidFill>
                  <a:schemeClr val="bg1"/>
                </a:solidFill>
                <a:latin typeface="Arial" charset="0"/>
              </a:rPr>
              <a:t> Anikó </a:t>
            </a:r>
            <a:r>
              <a:rPr lang="hu-HU" b="1" i="1" dirty="0" err="1" smtClean="0">
                <a:solidFill>
                  <a:schemeClr val="bg1"/>
                </a:solidFill>
                <a:latin typeface="Arial" charset="0"/>
              </a:rPr>
              <a:t>ph.D</a:t>
            </a:r>
            <a:r>
              <a:rPr lang="hu-HU" b="1" i="1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/>
            <a:r>
              <a:rPr lang="hu-HU" i="1" dirty="0" smtClean="0">
                <a:solidFill>
                  <a:schemeClr val="bg1"/>
                </a:solidFill>
                <a:latin typeface="Arial" charset="0"/>
              </a:rPr>
              <a:t>Semmelweis Egyetem Pulmonológiai Klinika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362200" y="5990070"/>
            <a:ext cx="6781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i="1" dirty="0" err="1" smtClean="0">
                <a:solidFill>
                  <a:schemeClr val="bg1"/>
                </a:solidFill>
              </a:rPr>
              <a:t>Gyógyszerhatástan</a:t>
            </a:r>
            <a:r>
              <a:rPr lang="hu-HU" sz="2400" i="1" dirty="0" smtClean="0">
                <a:solidFill>
                  <a:schemeClr val="bg1"/>
                </a:solidFill>
              </a:rPr>
              <a:t> szakirányú szakgyógyszerész-képzés: 2012.09.22.</a:t>
            </a:r>
            <a:endParaRPr lang="hu-HU" sz="2400" i="1" dirty="0">
              <a:solidFill>
                <a:schemeClr val="bg1"/>
              </a:solidFill>
            </a:endParaRPr>
          </a:p>
        </p:txBody>
      </p:sp>
      <p:pic>
        <p:nvPicPr>
          <p:cNvPr id="6" name="Picture 4" descr="CI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99530"/>
            <a:ext cx="1295400" cy="125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hu-HU" sz="3200" dirty="0" smtClean="0">
                <a:solidFill>
                  <a:srgbClr val="FF9900"/>
                </a:solidFill>
                <a:latin typeface="Arial Black" pitchFamily="34" charset="0"/>
              </a:rPr>
              <a:t>Hazai felmérés is igazolta a </a:t>
            </a:r>
            <a:r>
              <a:rPr lang="hu-HU" sz="3200" dirty="0" err="1" smtClean="0">
                <a:solidFill>
                  <a:srgbClr val="FF9900"/>
                </a:solidFill>
                <a:latin typeface="Arial Black" pitchFamily="34" charset="0"/>
              </a:rPr>
              <a:t>COPD-s</a:t>
            </a:r>
            <a:r>
              <a:rPr lang="hu-HU" sz="3200" dirty="0" smtClean="0">
                <a:solidFill>
                  <a:srgbClr val="FF9900"/>
                </a:solidFill>
                <a:latin typeface="Arial Black" pitchFamily="34" charset="0"/>
              </a:rPr>
              <a:t> és </a:t>
            </a:r>
            <a:r>
              <a:rPr lang="hu-HU" sz="3200" dirty="0" err="1" smtClean="0">
                <a:solidFill>
                  <a:srgbClr val="FF9900"/>
                </a:solidFill>
                <a:latin typeface="Arial Black" pitchFamily="34" charset="0"/>
              </a:rPr>
              <a:t>asthmás</a:t>
            </a:r>
            <a:r>
              <a:rPr lang="hu-HU" sz="3200" dirty="0" smtClean="0">
                <a:solidFill>
                  <a:srgbClr val="FF9900"/>
                </a:solidFill>
                <a:latin typeface="Arial Black" pitchFamily="34" charset="0"/>
              </a:rPr>
              <a:t> betegek alacsony </a:t>
            </a:r>
            <a:r>
              <a:rPr lang="hu-HU" sz="3200" dirty="0" err="1" smtClean="0">
                <a:solidFill>
                  <a:srgbClr val="FF9900"/>
                </a:solidFill>
                <a:latin typeface="Arial Black" pitchFamily="34" charset="0"/>
              </a:rPr>
              <a:t>adherenciáját</a:t>
            </a:r>
            <a:endParaRPr lang="hu-HU" sz="3200" dirty="0">
              <a:solidFill>
                <a:srgbClr val="FF9900"/>
              </a:solidFill>
              <a:latin typeface="Arial Black" pitchFamily="34" charset="0"/>
            </a:endParaRP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sz="half" idx="1"/>
          </p:nvPr>
        </p:nvGraphicFramePr>
        <p:xfrm>
          <a:off x="152400" y="1447800"/>
          <a:ext cx="4343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</a:tblGrid>
              <a:tr h="1387736">
                <a:tc>
                  <a:txBody>
                    <a:bodyPr/>
                    <a:lstStyle/>
                    <a:p>
                      <a:r>
                        <a:rPr lang="hu-HU" sz="1600" smtClean="0">
                          <a:solidFill>
                            <a:srgbClr val="C00000"/>
                          </a:solidFill>
                        </a:rPr>
                        <a:t>Mennyiség (elnyújtott</a:t>
                      </a:r>
                      <a:r>
                        <a:rPr lang="hu-HU" sz="1600" baseline="0" smtClean="0">
                          <a:solidFill>
                            <a:srgbClr val="C00000"/>
                          </a:solidFill>
                        </a:rPr>
                        <a:t> hatású </a:t>
                      </a:r>
                      <a:r>
                        <a:rPr lang="hu-HU" sz="1600" smtClean="0">
                          <a:solidFill>
                            <a:srgbClr val="C00000"/>
                          </a:solidFill>
                        </a:rPr>
                        <a:t>anticholinerg) </a:t>
                      </a:r>
                      <a:endParaRPr lang="hu-H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C00000"/>
                          </a:solidFill>
                        </a:rPr>
                        <a:t>Kórházi kezelésre szoruló </a:t>
                      </a:r>
                      <a:r>
                        <a:rPr lang="hu-HU" dirty="0" err="1" smtClean="0">
                          <a:solidFill>
                            <a:srgbClr val="C00000"/>
                          </a:solidFill>
                        </a:rPr>
                        <a:t>COPD-sek</a:t>
                      </a:r>
                      <a:endParaRPr lang="hu-H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>
                          <a:solidFill>
                            <a:srgbClr val="C00000"/>
                          </a:solidFill>
                        </a:rPr>
                        <a:t>Ambulans</a:t>
                      </a:r>
                      <a:r>
                        <a:rPr lang="hu-HU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u-HU" dirty="0" err="1" smtClean="0">
                          <a:solidFill>
                            <a:srgbClr val="C00000"/>
                          </a:solidFill>
                        </a:rPr>
                        <a:t>COPD-sek</a:t>
                      </a:r>
                      <a:endParaRPr lang="hu-H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77732">
                <a:tc>
                  <a:txBody>
                    <a:bodyPr/>
                    <a:lstStyle/>
                    <a:p>
                      <a:r>
                        <a:rPr lang="hu-HU" dirty="0" smtClean="0"/>
                        <a:t>Min 6 doboz/év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1,09%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50%</a:t>
                      </a:r>
                      <a:endParaRPr lang="hu-HU" b="1" dirty="0"/>
                    </a:p>
                  </a:txBody>
                  <a:tcPr/>
                </a:tc>
              </a:tr>
              <a:tr h="677732">
                <a:tc>
                  <a:txBody>
                    <a:bodyPr/>
                    <a:lstStyle/>
                    <a:p>
                      <a:r>
                        <a:rPr lang="hu-HU" dirty="0" smtClean="0"/>
                        <a:t>Min 1 doboz/év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50,25%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86,39%</a:t>
                      </a:r>
                      <a:endParaRPr lang="hu-H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4419600" y="2514600"/>
            <a:ext cx="4724400" cy="3352800"/>
          </a:xfrm>
        </p:spPr>
        <p:txBody>
          <a:bodyPr/>
          <a:lstStyle/>
          <a:p>
            <a:pPr algn="just">
              <a:lnSpc>
                <a:spcPct val="114000"/>
              </a:lnSpc>
              <a:spcAft>
                <a:spcPts val="800"/>
              </a:spcAft>
              <a:buSzPct val="80000"/>
              <a:buFont typeface="Wingdings" pitchFamily="2" charset="2"/>
              <a:buChar char="v"/>
            </a:pPr>
            <a:r>
              <a:rPr lang="hu-HU" sz="2400" b="1" dirty="0" smtClean="0">
                <a:solidFill>
                  <a:schemeClr val="bg1"/>
                </a:solidFill>
              </a:rPr>
              <a:t>A kórházi kezelésre szoruló betegek </a:t>
            </a:r>
            <a:r>
              <a:rPr lang="hu-HU" sz="2400" b="1" u="sng" dirty="0" smtClean="0">
                <a:solidFill>
                  <a:schemeClr val="bg1"/>
                </a:solidFill>
              </a:rPr>
              <a:t>alig váltják ki</a:t>
            </a:r>
            <a:r>
              <a:rPr lang="hu-HU" sz="2400" b="1" dirty="0" smtClean="0">
                <a:solidFill>
                  <a:schemeClr val="bg1"/>
                </a:solidFill>
              </a:rPr>
              <a:t> a fenntartó kezelésükre szolgáló gyógyszert.</a:t>
            </a:r>
          </a:p>
          <a:p>
            <a:pPr algn="just">
              <a:lnSpc>
                <a:spcPct val="114000"/>
              </a:lnSpc>
              <a:spcAft>
                <a:spcPts val="800"/>
              </a:spcAft>
              <a:buSzPct val="80000"/>
              <a:buFont typeface="Wingdings" pitchFamily="2" charset="2"/>
              <a:buChar char="v"/>
            </a:pPr>
            <a:r>
              <a:rPr lang="hu-HU" sz="2400" b="1" dirty="0" smtClean="0">
                <a:solidFill>
                  <a:schemeClr val="bg1"/>
                </a:solidFill>
              </a:rPr>
              <a:t>Megfelelő gyógyszeres kezelés nélkül </a:t>
            </a:r>
            <a:r>
              <a:rPr lang="hu-HU" sz="2400" b="1" u="sng" dirty="0" smtClean="0">
                <a:solidFill>
                  <a:schemeClr val="bg1"/>
                </a:solidFill>
              </a:rPr>
              <a:t>rosszabb életminőségben </a:t>
            </a:r>
            <a:r>
              <a:rPr lang="hu-HU" sz="2400" b="1" dirty="0" smtClean="0">
                <a:solidFill>
                  <a:schemeClr val="bg1"/>
                </a:solidFill>
              </a:rPr>
              <a:t>élnek!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52400" y="6096000"/>
            <a:ext cx="8839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0" dirty="0" smtClean="0">
                <a:solidFill>
                  <a:schemeClr val="bg1"/>
                </a:solidFill>
              </a:rPr>
              <a:t>Márk Zs., Strausz J. Gyógyszerhasználat és kórházi felvétel összefüggése </a:t>
            </a:r>
            <a:r>
              <a:rPr lang="hu-HU" sz="1600" b="0" dirty="0" err="1" smtClean="0">
                <a:solidFill>
                  <a:schemeClr val="bg1"/>
                </a:solidFill>
              </a:rPr>
              <a:t>asthmában</a:t>
            </a:r>
            <a:r>
              <a:rPr lang="hu-HU" sz="1600" b="0" dirty="0" smtClean="0">
                <a:solidFill>
                  <a:schemeClr val="bg1"/>
                </a:solidFill>
              </a:rPr>
              <a:t> és </a:t>
            </a:r>
            <a:r>
              <a:rPr lang="hu-HU" sz="1600" b="0" dirty="0" err="1" smtClean="0">
                <a:solidFill>
                  <a:schemeClr val="bg1"/>
                </a:solidFill>
              </a:rPr>
              <a:t>COPD-ben</a:t>
            </a:r>
            <a:r>
              <a:rPr lang="hu-HU" sz="1600" b="0" dirty="0" smtClean="0">
                <a:solidFill>
                  <a:schemeClr val="bg1"/>
                </a:solidFill>
              </a:rPr>
              <a:t>. </a:t>
            </a:r>
            <a:r>
              <a:rPr lang="hu-HU" sz="1600" b="0" dirty="0" err="1" smtClean="0">
                <a:solidFill>
                  <a:schemeClr val="bg1"/>
                </a:solidFill>
              </a:rPr>
              <a:t>Med</a:t>
            </a:r>
            <a:r>
              <a:rPr lang="hu-HU" sz="1600" b="0" dirty="0" smtClean="0">
                <a:solidFill>
                  <a:schemeClr val="bg1"/>
                </a:solidFill>
              </a:rPr>
              <a:t>. Thor. 2010. LXIII. (5) 345-350. </a:t>
            </a:r>
            <a:endParaRPr lang="hu-HU" sz="16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hu-HU" sz="3200" b="1" dirty="0" smtClean="0">
                <a:solidFill>
                  <a:srgbClr val="FF9900"/>
                </a:solidFill>
                <a:latin typeface="Arial Black" pitchFamily="34" charset="0"/>
              </a:rPr>
              <a:t>Az inhalációs eszközök technikai hibáinak gyakorisága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2514600"/>
          </a:xfrm>
        </p:spPr>
        <p:txBody>
          <a:bodyPr/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Átlagosan </a:t>
            </a:r>
            <a:r>
              <a:rPr lang="hu-HU" sz="2400" b="1" dirty="0" smtClean="0">
                <a:solidFill>
                  <a:srgbClr val="FFFF00"/>
                </a:solidFill>
              </a:rPr>
              <a:t>24,2%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-ban</a:t>
            </a:r>
            <a:r>
              <a:rPr lang="hu-HU" sz="2400" b="1" dirty="0" smtClean="0">
                <a:solidFill>
                  <a:schemeClr val="bg1"/>
                </a:solidFill>
              </a:rPr>
              <a:t> fordul elő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1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Függ a beteg életkorától (</a:t>
            </a:r>
            <a:r>
              <a:rPr lang="hu-HU" sz="2400" b="1" u="sng" dirty="0" smtClean="0">
                <a:solidFill>
                  <a:schemeClr val="bg1"/>
                </a:solidFill>
              </a:rPr>
              <a:t>idősekben 80% </a:t>
            </a:r>
            <a:r>
              <a:rPr lang="hu-HU" sz="2400" b="1" dirty="0" smtClean="0">
                <a:solidFill>
                  <a:schemeClr val="bg1"/>
                </a:solidFill>
              </a:rPr>
              <a:t>feletti a nem megfelelő használat)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Függ az eszköz típusától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Száraz por inhalátoroknál ritkábban fordul elő technikai hiba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81000" y="6172200"/>
            <a:ext cx="8763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aseline="30000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hu-HU" sz="1600" b="0" dirty="0" smtClean="0">
                <a:solidFill>
                  <a:schemeClr val="bg1"/>
                </a:solidFill>
                <a:latin typeface="+mn-lt"/>
              </a:rPr>
              <a:t>Hesselink AE,</a:t>
            </a:r>
            <a:r>
              <a:rPr lang="en-US" sz="1600" b="0" dirty="0" smtClean="0">
                <a:solidFill>
                  <a:schemeClr val="bg1"/>
                </a:solidFill>
                <a:latin typeface="+mn-lt"/>
              </a:rPr>
              <a:t> Scand J Prim Health Care. 2001</a:t>
            </a:r>
            <a:r>
              <a:rPr lang="hu-HU" sz="1600" b="0" dirty="0" smtClean="0">
                <a:solidFill>
                  <a:schemeClr val="bg1"/>
                </a:solidFill>
                <a:latin typeface="+mn-lt"/>
              </a:rPr>
              <a:t>;</a:t>
            </a:r>
            <a:r>
              <a:rPr lang="en-US" sz="1600" b="0" dirty="0" smtClean="0">
                <a:solidFill>
                  <a:schemeClr val="bg1"/>
                </a:solidFill>
                <a:latin typeface="+mn-lt"/>
              </a:rPr>
              <a:t> 19(4):255-60.</a:t>
            </a:r>
            <a:endParaRPr lang="hu-HU" dirty="0"/>
          </a:p>
        </p:txBody>
      </p:sp>
      <p:sp>
        <p:nvSpPr>
          <p:cNvPr id="5" name="Lefelé nyíl 4"/>
          <p:cNvSpPr/>
          <p:nvPr/>
        </p:nvSpPr>
        <p:spPr bwMode="auto">
          <a:xfrm>
            <a:off x="4495800" y="3962400"/>
            <a:ext cx="381000" cy="838200"/>
          </a:xfrm>
          <a:prstGeom prst="down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14400" y="4953000"/>
            <a:ext cx="7467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Újabb eszközök könnyű alkalmazhatóságuk mellett magasabb </a:t>
            </a:r>
            <a:r>
              <a:rPr lang="hu-HU" sz="2400" dirty="0" err="1" smtClean="0"/>
              <a:t>tüdődepositióhoz</a:t>
            </a:r>
            <a:r>
              <a:rPr lang="hu-HU" sz="2400" dirty="0" smtClean="0"/>
              <a:t> vezetnek.</a:t>
            </a:r>
            <a:endParaRPr lang="hu-HU" sz="24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hu-HU" sz="3200" b="1" dirty="0" smtClean="0">
                <a:solidFill>
                  <a:srgbClr val="FF9900"/>
                </a:solidFill>
                <a:latin typeface="Arial Black" pitchFamily="34" charset="0"/>
              </a:rPr>
              <a:t>Ismételt inhalációs technikai tanácsok jobb életminőséghez vezetnek</a:t>
            </a:r>
            <a:endParaRPr lang="hu-HU" sz="3200" b="1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495800" y="1981200"/>
            <a:ext cx="4648200" cy="4114800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A kontroll vizsgálatok alkalmával </a:t>
            </a:r>
            <a:r>
              <a:rPr lang="hu-HU" sz="2400" b="1" dirty="0" smtClean="0">
                <a:solidFill>
                  <a:srgbClr val="FFFF00"/>
                </a:solidFill>
              </a:rPr>
              <a:t>ismételten inhalációs technikai tanácsban is részesülő </a:t>
            </a:r>
            <a:r>
              <a:rPr lang="hu-HU" sz="2400" b="1" dirty="0" smtClean="0">
                <a:solidFill>
                  <a:schemeClr val="bg1"/>
                </a:solidFill>
              </a:rPr>
              <a:t>betegek között:</a:t>
            </a:r>
          </a:p>
          <a:p>
            <a:pPr marL="531813" indent="-258763"/>
            <a:r>
              <a:rPr lang="hu-HU" sz="2400" b="1" dirty="0" smtClean="0">
                <a:solidFill>
                  <a:schemeClr val="bg1"/>
                </a:solidFill>
              </a:rPr>
              <a:t>több a jó </a:t>
            </a:r>
            <a:r>
              <a:rPr lang="hu-HU" sz="2400" b="1" dirty="0" err="1" smtClean="0">
                <a:solidFill>
                  <a:schemeClr val="bg1"/>
                </a:solidFill>
              </a:rPr>
              <a:t>adherenciájú</a:t>
            </a:r>
            <a:r>
              <a:rPr lang="hu-HU" sz="2400" b="1" dirty="0" smtClean="0">
                <a:solidFill>
                  <a:schemeClr val="bg1"/>
                </a:solidFill>
              </a:rPr>
              <a:t> beteg</a:t>
            </a:r>
          </a:p>
          <a:p>
            <a:pPr marL="531813" indent="-258763"/>
            <a:r>
              <a:rPr lang="hu-HU" sz="2400" b="1" dirty="0" smtClean="0">
                <a:solidFill>
                  <a:schemeClr val="bg1"/>
                </a:solidFill>
              </a:rPr>
              <a:t>jobb az életminőségük (kevesebb tünet, aktivitás↑) 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9" name="Tartalom helye 8" descr="COPD1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133600"/>
            <a:ext cx="4343677" cy="2985939"/>
          </a:xfrm>
        </p:spPr>
      </p:pic>
      <p:sp>
        <p:nvSpPr>
          <p:cNvPr id="5" name="Lekerekített téglalap 4"/>
          <p:cNvSpPr/>
          <p:nvPr/>
        </p:nvSpPr>
        <p:spPr bwMode="auto">
          <a:xfrm>
            <a:off x="3429000" y="5175605"/>
            <a:ext cx="5715000" cy="168239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800" dirty="0" smtClean="0">
                <a:solidFill>
                  <a:srgbClr val="990000"/>
                </a:solidFill>
                <a:latin typeface="+mn-lt"/>
              </a:rPr>
              <a:t>Ha megtanítjuk a helyes inhalációs technikát jobb életminőséget biztosítunk betegeinknek! </a:t>
            </a:r>
            <a:endParaRPr kumimoji="0" lang="hu-HU" sz="28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295400"/>
          </a:xfrm>
        </p:spPr>
        <p:txBody>
          <a:bodyPr/>
          <a:lstStyle/>
          <a:p>
            <a:r>
              <a:rPr lang="hu-HU" sz="3200" b="1" dirty="0" smtClean="0">
                <a:solidFill>
                  <a:srgbClr val="FF9900"/>
                </a:solidFill>
                <a:latin typeface="Arial Black" pitchFamily="34" charset="0"/>
              </a:rPr>
              <a:t>Az inhalációs hibák gyakorisága </a:t>
            </a:r>
            <a:r>
              <a:rPr lang="hu-HU" sz="3200" b="1" dirty="0" err="1" smtClean="0">
                <a:solidFill>
                  <a:srgbClr val="FF9900"/>
                </a:solidFill>
                <a:latin typeface="Arial Black" pitchFamily="34" charset="0"/>
              </a:rPr>
              <a:t>pMDI</a:t>
            </a:r>
            <a:r>
              <a:rPr lang="hu-HU" sz="3200" b="1" dirty="0" smtClean="0">
                <a:solidFill>
                  <a:srgbClr val="FF9900"/>
                </a:solidFill>
                <a:latin typeface="Arial Black" pitchFamily="34" charset="0"/>
              </a:rPr>
              <a:t> –</a:t>
            </a:r>
            <a:r>
              <a:rPr lang="hu-HU" sz="3200" b="1" dirty="0" err="1" smtClean="0">
                <a:solidFill>
                  <a:srgbClr val="FF9900"/>
                </a:solidFill>
                <a:latin typeface="Arial Black" pitchFamily="34" charset="0"/>
              </a:rPr>
              <a:t>vel</a:t>
            </a:r>
            <a:r>
              <a:rPr lang="hu-HU" sz="3200" b="1" dirty="0" smtClean="0">
                <a:solidFill>
                  <a:srgbClr val="FF9900"/>
                </a:solidFill>
                <a:latin typeface="Arial Black" pitchFamily="34" charset="0"/>
              </a:rPr>
              <a:t> (</a:t>
            </a:r>
            <a:r>
              <a:rPr lang="hu-HU" sz="3200" b="1" dirty="0" err="1" smtClean="0">
                <a:solidFill>
                  <a:srgbClr val="FF9900"/>
                </a:solidFill>
                <a:latin typeface="Arial Black" pitchFamily="34" charset="0"/>
              </a:rPr>
              <a:t>aerosol</a:t>
            </a:r>
            <a:r>
              <a:rPr lang="hu-HU" sz="3200" b="1" dirty="0" smtClean="0">
                <a:solidFill>
                  <a:srgbClr val="FF9900"/>
                </a:solidFill>
                <a:latin typeface="Arial Black" pitchFamily="34" charset="0"/>
              </a:rPr>
              <a:t>)</a:t>
            </a:r>
            <a:endParaRPr lang="hu-HU" sz="3200" b="1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3733800"/>
          </a:xfrm>
        </p:spPr>
        <p:txBody>
          <a:bodyPr/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Legalább 1 hibát az esetek </a:t>
            </a:r>
            <a:r>
              <a:rPr lang="hu-HU" sz="2400" b="1" dirty="0" smtClean="0">
                <a:solidFill>
                  <a:srgbClr val="FFFF00"/>
                </a:solidFill>
              </a:rPr>
              <a:t>28-30%</a:t>
            </a:r>
            <a:r>
              <a:rPr lang="hu-HU" sz="2400" b="1" dirty="0" smtClean="0">
                <a:solidFill>
                  <a:schemeClr val="bg1"/>
                </a:solidFill>
              </a:rPr>
              <a:t>-ban elkövetnek ezzel az eszközzel.</a:t>
            </a:r>
          </a:p>
          <a:p>
            <a:r>
              <a:rPr lang="hu-HU" sz="2400" b="1" dirty="0" smtClean="0">
                <a:solidFill>
                  <a:srgbClr val="FFFF00"/>
                </a:solidFill>
              </a:rPr>
              <a:t>Idős</a:t>
            </a:r>
            <a:r>
              <a:rPr lang="hu-HU" sz="2400" b="1" dirty="0" smtClean="0">
                <a:solidFill>
                  <a:schemeClr val="bg1"/>
                </a:solidFill>
              </a:rPr>
              <a:t> betegekben </a:t>
            </a:r>
            <a:r>
              <a:rPr lang="hu-HU" sz="2400" b="1" dirty="0" smtClean="0">
                <a:solidFill>
                  <a:srgbClr val="FFFF00"/>
                </a:solidFill>
              </a:rPr>
              <a:t>80%</a:t>
            </a:r>
            <a:r>
              <a:rPr lang="hu-HU" sz="2400" b="1" dirty="0" smtClean="0">
                <a:solidFill>
                  <a:schemeClr val="bg1"/>
                </a:solidFill>
              </a:rPr>
              <a:t>-ban fordul elő inhalációs hiba</a:t>
            </a:r>
          </a:p>
          <a:p>
            <a:endParaRPr lang="hu-HU" sz="2400" b="1" dirty="0" smtClean="0">
              <a:solidFill>
                <a:schemeClr val="bg1"/>
              </a:solidFill>
            </a:endParaRPr>
          </a:p>
          <a:p>
            <a:r>
              <a:rPr lang="hu-HU" sz="2400" b="1" dirty="0" err="1" smtClean="0">
                <a:solidFill>
                  <a:srgbClr val="FFFF00"/>
                </a:solidFill>
              </a:rPr>
              <a:t>Szinronizálás</a:t>
            </a:r>
            <a:r>
              <a:rPr lang="hu-HU" sz="2400" b="1" dirty="0" smtClean="0">
                <a:solidFill>
                  <a:schemeClr val="bg1"/>
                </a:solidFill>
              </a:rPr>
              <a:t> (az eszköz exponálása (elsütése) és a belégzés összehangolása) komoly </a:t>
            </a:r>
            <a:r>
              <a:rPr lang="hu-HU" sz="2400" b="1" dirty="0" smtClean="0">
                <a:solidFill>
                  <a:srgbClr val="FFFF00"/>
                </a:solidFill>
              </a:rPr>
              <a:t>hibaforrás</a:t>
            </a:r>
            <a:r>
              <a:rPr lang="hu-HU" sz="2400" b="1" dirty="0" smtClean="0">
                <a:solidFill>
                  <a:schemeClr val="bg1"/>
                </a:solidFill>
              </a:rPr>
              <a:t>!→a szájnyálkahártyán, garatban lecsapódó gyógyszer a </a:t>
            </a:r>
            <a:r>
              <a:rPr lang="hu-HU" sz="2400" b="1" u="sng" dirty="0" smtClean="0">
                <a:solidFill>
                  <a:schemeClr val="bg1"/>
                </a:solidFill>
              </a:rPr>
              <a:t>mellékhatásokat</a:t>
            </a:r>
            <a:r>
              <a:rPr lang="hu-HU" sz="2400" b="1" dirty="0" smtClean="0">
                <a:solidFill>
                  <a:schemeClr val="bg1"/>
                </a:solidFill>
              </a:rPr>
              <a:t> fokozza!    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81000" y="6324600"/>
            <a:ext cx="800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0" dirty="0" err="1" smtClean="0">
                <a:solidFill>
                  <a:schemeClr val="bg1"/>
                </a:solidFill>
                <a:latin typeface="+mn-lt"/>
              </a:rPr>
              <a:t>Hesselink</a:t>
            </a:r>
            <a:r>
              <a:rPr lang="hu-HU" sz="1800" b="0" dirty="0" smtClean="0">
                <a:solidFill>
                  <a:schemeClr val="bg1"/>
                </a:solidFill>
                <a:latin typeface="+mn-lt"/>
              </a:rPr>
              <a:t> AE,</a:t>
            </a:r>
            <a:r>
              <a:rPr lang="en-US" sz="1800" b="0" dirty="0" smtClean="0">
                <a:solidFill>
                  <a:schemeClr val="bg1"/>
                </a:solidFill>
                <a:latin typeface="+mn-lt"/>
              </a:rPr>
              <a:t> Scand J Prim Health Care. 2001</a:t>
            </a:r>
            <a:r>
              <a:rPr lang="hu-HU" sz="1800" b="0" dirty="0" smtClean="0">
                <a:solidFill>
                  <a:schemeClr val="bg1"/>
                </a:solidFill>
                <a:latin typeface="+mn-lt"/>
              </a:rPr>
              <a:t>;</a:t>
            </a:r>
            <a:r>
              <a:rPr lang="en-US" sz="1800" b="0" dirty="0" smtClean="0">
                <a:solidFill>
                  <a:schemeClr val="bg1"/>
                </a:solidFill>
                <a:latin typeface="+mn-lt"/>
              </a:rPr>
              <a:t> 19(4):255-60.</a:t>
            </a:r>
          </a:p>
          <a:p>
            <a:endParaRPr lang="hu-HU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 HFA szuszpenzió- (hagyományos) és oldattechnológiájú MDI permet sebességének összehasonlítása</a:t>
            </a:r>
            <a:endParaRPr kumimoji="0" lang="hu-HU" sz="28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" name="forair_foradil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676400"/>
            <a:ext cx="6781800" cy="4826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086600" y="4800600"/>
            <a:ext cx="2057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C00000"/>
                </a:solidFill>
                <a:latin typeface="Arial Black" pitchFamily="34" charset="0"/>
              </a:rPr>
              <a:t>Oldat-technológia</a:t>
            </a:r>
            <a:endParaRPr lang="hu-H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010400" y="2667000"/>
            <a:ext cx="2133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C00000"/>
                </a:solidFill>
                <a:latin typeface="Arial Black" pitchFamily="34" charset="0"/>
              </a:rPr>
              <a:t>HFA Szuszpenzió</a:t>
            </a:r>
            <a:endParaRPr lang="hu-H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Oldattechnológiával készült új típusú inhalációs aerosolok </a:t>
            </a: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0" y="2133600"/>
            <a:ext cx="9144000" cy="3962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hu-HU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hatóanyag oldatba vitele, </a:t>
            </a:r>
            <a:r>
              <a:rPr kumimoji="0" lang="hu-HU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finom permet </a:t>
            </a:r>
            <a:r>
              <a:rPr kumimoji="0" lang="hu-HU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jön létre, a részecske mérete megtervezhető. Finom részecskék frakciója 60-80% nő. </a:t>
            </a:r>
            <a:r>
              <a:rPr kumimoji="0" lang="hu-HU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Extrafinom részecskéket </a:t>
            </a:r>
            <a:r>
              <a:rPr kumimoji="0" lang="hu-HU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(05-1</a:t>
            </a:r>
            <a:r>
              <a: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0" lang="hu-HU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m) is tartalmaz. Sokkal kisebb a garatfalon a lecsapódás, </a:t>
            </a:r>
            <a:r>
              <a:rPr kumimoji="0" lang="hu-HU" sz="2400" b="1" i="0" u="sng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magasabb a tüdődepozíció</a:t>
            </a:r>
            <a:r>
              <a:rPr kumimoji="0" lang="hu-HU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hu-HU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Modulite</a:t>
            </a:r>
            <a:r>
              <a:rPr kumimoji="0" lang="hu-HU" sz="2400" b="1" i="0" u="none" strike="noStrike" kern="0" cap="none" spc="0" normalizeH="0" baseline="3000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®</a:t>
            </a:r>
            <a:r>
              <a:rPr kumimoji="0" lang="hu-HU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technológia</a:t>
            </a:r>
            <a:r>
              <a:rPr kumimoji="0" lang="hu-HU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egy nem illékony komponens hozzáadásával a kifújt permetben nem változik meg az oldatcseppek mérete. </a:t>
            </a: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 descr="Alvesc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1371600" cy="1371600"/>
          </a:xfrm>
          <a:prstGeom prst="rect">
            <a:avLst/>
          </a:prstGeom>
        </p:spPr>
      </p:pic>
      <p:pic>
        <p:nvPicPr>
          <p:cNvPr id="8" name="Kép 7" descr="Foster.jpg"/>
          <p:cNvPicPr>
            <a:picLocks noChangeAspect="1"/>
          </p:cNvPicPr>
          <p:nvPr/>
        </p:nvPicPr>
        <p:blipFill>
          <a:blip r:embed="rId3" cstate="print"/>
          <a:srcRect l="43484" t="18750"/>
          <a:stretch>
            <a:fillRect/>
          </a:stretch>
        </p:blipFill>
        <p:spPr>
          <a:xfrm>
            <a:off x="7772400" y="4343400"/>
            <a:ext cx="1219200" cy="2330824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2"/>
          <p:cNvSpPr txBox="1">
            <a:spLocks/>
          </p:cNvSpPr>
          <p:nvPr/>
        </p:nvSpPr>
        <p:spPr>
          <a:xfrm>
            <a:off x="457200" y="22860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Szárazpor belégzők</a:t>
            </a:r>
            <a:endParaRPr kumimoji="0" lang="hu-HU" sz="4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3"/>
          <p:cNvSpPr txBox="1">
            <a:spLocks/>
          </p:cNvSpPr>
          <p:nvPr/>
        </p:nvSpPr>
        <p:spPr>
          <a:xfrm>
            <a:off x="228600" y="1752600"/>
            <a:ext cx="8686800" cy="464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Gyógyszertechnológiai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kihívás volt: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kisméretű gyógyszer-szemcsék, kis dózisú, pontos adagolásának megoldása.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formuláció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laktóz 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monohidráthoz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kötött </a:t>
            </a:r>
          </a:p>
          <a:p>
            <a:pPr marL="804863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hordozókristályos rendszerek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easyhaler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breezhaler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HandiHaler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Diskus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804863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agglomerációs rendszerek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Turbuhaler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248400" y="3581400"/>
            <a:ext cx="2895600" cy="7620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Lokális mellékhatás profil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6" name="Kép 5" descr="hordozokristalyLaktoz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" cy="1720645"/>
          </a:xfrm>
          <a:prstGeom prst="rect">
            <a:avLst/>
          </a:prstGeom>
        </p:spPr>
      </p:pic>
      <p:pic>
        <p:nvPicPr>
          <p:cNvPr id="7" name="Tartalom helye 3" descr="Desintegracio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4383263"/>
            <a:ext cx="4800600" cy="247473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676400" y="4343400"/>
            <a:ext cx="4114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FF0000"/>
                </a:solidFill>
              </a:rPr>
              <a:t>Desintegrációs</a:t>
            </a:r>
            <a:r>
              <a:rPr lang="hu-HU" sz="2400" dirty="0" smtClean="0">
                <a:solidFill>
                  <a:srgbClr val="FF0000"/>
                </a:solidFill>
              </a:rPr>
              <a:t> rendszerek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Egyadagos szárazpor inhalátorok</a:t>
            </a:r>
            <a:br>
              <a:rPr kumimoji="0" lang="hu-HU" sz="3200" b="0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hu-HU" sz="3200" b="0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(kapszula + eszköz)</a:t>
            </a: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" name="Picture 2" descr="http://www.peds.arizona.edu/allergyimmunology/southwest/devices/inhalers-asthma/images/forad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2362200" cy="1845706"/>
          </a:xfrm>
          <a:prstGeom prst="rect">
            <a:avLst/>
          </a:prstGeom>
          <a:noFill/>
        </p:spPr>
      </p:pic>
      <p:pic>
        <p:nvPicPr>
          <p:cNvPr id="4" name="Picture 4" descr="http://advairdiskus250.fortunecity.com/images/foradil_dose_pack.jpg"/>
          <p:cNvPicPr>
            <a:picLocks noChangeAspect="1" noChangeArrowheads="1"/>
          </p:cNvPicPr>
          <p:nvPr/>
        </p:nvPicPr>
        <p:blipFill>
          <a:blip r:embed="rId3" cstate="print"/>
          <a:srcRect t="62609" r="14721"/>
          <a:stretch>
            <a:fillRect/>
          </a:stretch>
        </p:blipFill>
        <p:spPr bwMode="auto">
          <a:xfrm>
            <a:off x="1905000" y="3429000"/>
            <a:ext cx="2344479" cy="1200150"/>
          </a:xfrm>
          <a:prstGeom prst="rect">
            <a:avLst/>
          </a:prstGeom>
          <a:noFill/>
        </p:spPr>
      </p:pic>
      <p:pic>
        <p:nvPicPr>
          <p:cNvPr id="5" name="Picture 6" descr="http://advairdiskus250.fortunecity.com/images/foradil_aerolizer_12mcg.jpg"/>
          <p:cNvPicPr>
            <a:picLocks noChangeAspect="1" noChangeArrowheads="1"/>
          </p:cNvPicPr>
          <p:nvPr/>
        </p:nvPicPr>
        <p:blipFill>
          <a:blip r:embed="rId4" cstate="print"/>
          <a:srcRect l="65215" t="17406" r="5757" b="8401"/>
          <a:stretch>
            <a:fillRect/>
          </a:stretch>
        </p:blipFill>
        <p:spPr bwMode="auto">
          <a:xfrm>
            <a:off x="0" y="914400"/>
            <a:ext cx="1905000" cy="3505200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304800" y="4800600"/>
            <a:ext cx="2133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Aeroliser</a:t>
            </a:r>
            <a:endParaRPr lang="hu-HU" dirty="0"/>
          </a:p>
        </p:txBody>
      </p:sp>
      <p:pic>
        <p:nvPicPr>
          <p:cNvPr id="7" name="Kép 6" descr="handyhalerBetölt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1219200"/>
            <a:ext cx="3071013" cy="2286000"/>
          </a:xfrm>
          <a:prstGeom prst="rect">
            <a:avLst/>
          </a:prstGeom>
        </p:spPr>
      </p:pic>
      <p:pic>
        <p:nvPicPr>
          <p:cNvPr id="8" name="Kép 7" descr="onbrezAlkalm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89163"/>
            <a:ext cx="2057400" cy="2768837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248400" y="3505200"/>
            <a:ext cx="2438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HandiHaler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629400" y="5029200"/>
            <a:ext cx="2362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Breezhaler</a:t>
            </a:r>
            <a:endParaRPr lang="hu-H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762000" y="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HandiHaler használata</a:t>
            </a: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" name="Handihaler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209675"/>
            <a:ext cx="7086600" cy="531495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781800" y="6544068"/>
            <a:ext cx="21336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 smtClean="0">
                <a:solidFill>
                  <a:schemeClr val="bg1"/>
                </a:solidFill>
                <a:latin typeface="+mn-lt"/>
              </a:rPr>
              <a:t>Dr </a:t>
            </a:r>
            <a:r>
              <a:rPr lang="hu-HU" sz="1600" dirty="0" err="1" smtClean="0">
                <a:solidFill>
                  <a:schemeClr val="bg1"/>
                </a:solidFill>
                <a:latin typeface="+mn-lt"/>
              </a:rPr>
              <a:t>Bohács</a:t>
            </a:r>
            <a:r>
              <a:rPr lang="hu-HU" sz="1600" dirty="0" smtClean="0">
                <a:solidFill>
                  <a:schemeClr val="bg1"/>
                </a:solidFill>
                <a:latin typeface="+mn-lt"/>
              </a:rPr>
              <a:t> felvétele</a:t>
            </a:r>
            <a:endParaRPr lang="hu-HU" sz="1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6096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Technikai hibák az egyadagos szárazpor inhalátorokkal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228600" y="1524000"/>
            <a:ext cx="7772400" cy="434340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kapszulát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NEM LENYELNI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kell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kapszula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kilyukasztása elmarad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nedvesség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és víz nagy ellensége ezeknek az eszközöknek (külső környezet páratartama, beteg belefúj, vízzel öblíti ki)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Kézremegés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időseknél megnehezíti a kapszula behelyezését „finom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motorikát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igényel!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hu-H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Kép 3" descr="Foradil12-pkk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099230"/>
            <a:ext cx="2801430" cy="2758769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2666999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I. Az inhalációs eszközök szerepe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52400" y="0"/>
            <a:ext cx="8763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Több adagos szárazpor inhalátorok</a:t>
            </a:r>
            <a:endParaRPr kumimoji="0" lang="hu-HU" sz="3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152400" y="1600200"/>
            <a:ext cx="83058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Könnyű alkalmazhatóság.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betöltés a kritikus lépés.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 fújjunk bele az eszközbe!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Kép 3" descr="turbuha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581400"/>
            <a:ext cx="3840736" cy="2616685"/>
          </a:xfrm>
          <a:prstGeom prst="rect">
            <a:avLst/>
          </a:prstGeom>
        </p:spPr>
      </p:pic>
      <p:pic>
        <p:nvPicPr>
          <p:cNvPr id="5" name="Kép 4" descr="discusSzerkezet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833627"/>
            <a:ext cx="3961638" cy="2863705"/>
          </a:xfrm>
          <a:prstGeom prst="rect">
            <a:avLst/>
          </a:prstGeom>
        </p:spPr>
      </p:pic>
      <p:pic>
        <p:nvPicPr>
          <p:cNvPr id="6" name="Kép 5" descr="easyha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4191000"/>
            <a:ext cx="3786538" cy="2328672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152400"/>
            <a:ext cx="9144000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 gyógyszer fogyása jól nyomon követhető a dózisszámlálóval 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" name="Picture 2" descr="http://resources0.mynewsdesk.com/files/0233d0e58d04425bfe1d8a4040910a0b/resources/ResourceHiresImage/thumbnails/spiriva_handihaler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1676400" cy="1887838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0" y="3276600"/>
            <a:ext cx="28956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+mn-lt"/>
              </a:rPr>
              <a:t>Kapszulák csökkenő mennyisége egyadagos </a:t>
            </a:r>
            <a:r>
              <a:rPr lang="hu-HU" sz="2400" dirty="0" err="1" smtClean="0">
                <a:latin typeface="+mn-lt"/>
              </a:rPr>
              <a:t>DPI-nél</a:t>
            </a:r>
            <a:endParaRPr lang="hu-HU" sz="2400" dirty="0">
              <a:latin typeface="+mn-lt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010400" y="1524000"/>
            <a:ext cx="1872302" cy="3428999"/>
            <a:chOff x="476" y="768"/>
            <a:chExt cx="1396" cy="2736"/>
          </a:xfrm>
        </p:grpSpPr>
        <p:pic>
          <p:nvPicPr>
            <p:cNvPr id="6" name="Picture 14" descr="bott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768"/>
              <a:ext cx="1288" cy="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576" y="768"/>
              <a:ext cx="1296" cy="2736"/>
            </a:xfrm>
            <a:prstGeom prst="rect">
              <a:avLst/>
            </a:prstGeom>
            <a:noFill/>
            <a:ln w="25400">
              <a:solidFill>
                <a:srgbClr val="3333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hu-HU" sz="2300" b="1"/>
            </a:p>
          </p:txBody>
        </p:sp>
        <p:sp>
          <p:nvSpPr>
            <p:cNvPr id="8" name="Line 21"/>
            <p:cNvSpPr>
              <a:spLocks noChangeShapeType="1"/>
            </p:cNvSpPr>
            <p:nvPr/>
          </p:nvSpPr>
          <p:spPr bwMode="auto">
            <a:xfrm>
              <a:off x="930" y="2478"/>
              <a:ext cx="272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476" y="2387"/>
              <a:ext cx="590" cy="206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hu-HU" sz="1200" b="1" dirty="0" smtClean="0">
                  <a:solidFill>
                    <a:srgbClr val="990000"/>
                  </a:solidFill>
                </a:rPr>
                <a:t>Üres</a:t>
              </a:r>
              <a:r>
                <a:rPr lang="en-US" sz="1200" b="1" dirty="0" smtClean="0">
                  <a:solidFill>
                    <a:srgbClr val="990000"/>
                  </a:solidFill>
                </a:rPr>
                <a:t> </a:t>
              </a:r>
              <a:endParaRPr lang="en-US" sz="1200" b="1" dirty="0">
                <a:solidFill>
                  <a:srgbClr val="990000"/>
                </a:solidFill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884" y="2886"/>
              <a:ext cx="272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476" y="2803"/>
              <a:ext cx="590" cy="206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hu-HU" sz="1200" b="1" dirty="0" smtClean="0">
                  <a:solidFill>
                    <a:srgbClr val="990000"/>
                  </a:solidFill>
                </a:rPr>
                <a:t>Tele</a:t>
              </a:r>
              <a:endParaRPr lang="en-US" sz="1200" b="1" dirty="0">
                <a:solidFill>
                  <a:srgbClr val="990000"/>
                </a:solidFill>
              </a:endParaRPr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6858000" y="5105400"/>
            <a:ext cx="2133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+mn-lt"/>
              </a:rPr>
              <a:t>Dózismutató</a:t>
            </a:r>
            <a:endParaRPr lang="hu-HU" sz="2800" dirty="0">
              <a:latin typeface="+mn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0" y="5638800"/>
            <a:ext cx="9144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+mn-lt"/>
              </a:rPr>
              <a:t>Biztonságérzést ad a betegnek!</a:t>
            </a:r>
          </a:p>
          <a:p>
            <a:r>
              <a:rPr lang="hu-HU" sz="2800" dirty="0" smtClean="0">
                <a:solidFill>
                  <a:schemeClr val="bg1"/>
                </a:solidFill>
                <a:latin typeface="+mn-lt"/>
              </a:rPr>
              <a:t>Időben fel tudja </a:t>
            </a:r>
            <a:r>
              <a:rPr lang="hu-HU" sz="2800" dirty="0" err="1" smtClean="0">
                <a:solidFill>
                  <a:schemeClr val="bg1"/>
                </a:solidFill>
                <a:latin typeface="+mn-lt"/>
              </a:rPr>
              <a:t>iratni</a:t>
            </a:r>
            <a:r>
              <a:rPr lang="hu-HU" sz="2800" dirty="0" smtClean="0">
                <a:solidFill>
                  <a:schemeClr val="bg1"/>
                </a:solidFill>
                <a:latin typeface="+mn-lt"/>
              </a:rPr>
              <a:t> és kiváltani a fenntartó gyógyszerét!</a:t>
            </a:r>
            <a:endParaRPr lang="hu-H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Kép 13" descr="SymbicortTBH.gif"/>
          <p:cNvPicPr>
            <a:picLocks noChangeAspect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>
          <a:xfrm>
            <a:off x="3276600" y="1524000"/>
            <a:ext cx="1295400" cy="2857500"/>
          </a:xfrm>
          <a:prstGeom prst="rect">
            <a:avLst/>
          </a:prstGeom>
        </p:spPr>
      </p:pic>
      <p:cxnSp>
        <p:nvCxnSpPr>
          <p:cNvPr id="15" name="Egyenes összekötő nyíllal 14"/>
          <p:cNvCxnSpPr/>
          <p:nvPr/>
        </p:nvCxnSpPr>
        <p:spPr bwMode="auto">
          <a:xfrm flipH="1">
            <a:off x="4343400" y="1905000"/>
            <a:ext cx="381000" cy="685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Kép 15" descr="discusSeretide.jpg"/>
          <p:cNvPicPr>
            <a:picLocks noChangeAspect="1"/>
          </p:cNvPicPr>
          <p:nvPr/>
        </p:nvPicPr>
        <p:blipFill>
          <a:blip r:embed="rId5" cstate="print"/>
          <a:srcRect l="8948" t="24444" r="55429" b="15556"/>
          <a:stretch>
            <a:fillRect/>
          </a:stretch>
        </p:blipFill>
        <p:spPr>
          <a:xfrm>
            <a:off x="5029200" y="3124200"/>
            <a:ext cx="1752600" cy="2057400"/>
          </a:xfrm>
          <a:prstGeom prst="rect">
            <a:avLst/>
          </a:prstGeom>
        </p:spPr>
      </p:pic>
      <p:cxnSp>
        <p:nvCxnSpPr>
          <p:cNvPr id="17" name="Egyenes összekötő nyíllal 16"/>
          <p:cNvCxnSpPr>
            <a:stCxn id="12" idx="1"/>
          </p:cNvCxnSpPr>
          <p:nvPr/>
        </p:nvCxnSpPr>
        <p:spPr bwMode="auto">
          <a:xfrm flipH="1" flipV="1">
            <a:off x="6096000" y="4495800"/>
            <a:ext cx="762000" cy="849666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Kép 17" descr="EasyhalerBudesoni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1371600"/>
            <a:ext cx="1878851" cy="2231136"/>
          </a:xfrm>
          <a:prstGeom prst="rect">
            <a:avLst/>
          </a:prstGeom>
        </p:spPr>
      </p:pic>
      <p:cxnSp>
        <p:nvCxnSpPr>
          <p:cNvPr id="19" name="Egyenes összekötő nyíllal 18"/>
          <p:cNvCxnSpPr/>
          <p:nvPr/>
        </p:nvCxnSpPr>
        <p:spPr bwMode="auto">
          <a:xfrm>
            <a:off x="4876800" y="1905000"/>
            <a:ext cx="685800" cy="9144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2"/>
          <p:cNvSpPr txBox="1">
            <a:spLocks/>
          </p:cNvSpPr>
          <p:nvPr/>
        </p:nvSpPr>
        <p:spPr>
          <a:xfrm>
            <a:off x="0" y="152400"/>
            <a:ext cx="8991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Respimat-tal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lassú, egyenletes, </a:t>
            </a:r>
            <a:r>
              <a:rPr kumimoji="0" lang="hu-H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finoman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porlasztott gyógyszerköd képezhető!  </a:t>
            </a: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" name="MDIvsRespima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55800" y="1371600"/>
            <a:ext cx="7112000" cy="5334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1981200"/>
            <a:ext cx="1905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MDI (spray)</a:t>
            </a:r>
            <a:endParaRPr lang="hu-HU" sz="2800" dirty="0"/>
          </a:p>
        </p:txBody>
      </p:sp>
      <p:sp>
        <p:nvSpPr>
          <p:cNvPr id="5" name="Téglalap 4"/>
          <p:cNvSpPr/>
          <p:nvPr/>
        </p:nvSpPr>
        <p:spPr>
          <a:xfrm>
            <a:off x="0" y="5486400"/>
            <a:ext cx="201266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/>
              <a:t>RESPIMAT</a:t>
            </a:r>
            <a:endParaRPr lang="hu-HU" sz="2800" dirty="0"/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1371600" y="4114800"/>
            <a:ext cx="914400" cy="9144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6544068"/>
            <a:ext cx="21336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 smtClean="0">
                <a:solidFill>
                  <a:schemeClr val="bg1"/>
                </a:solidFill>
                <a:latin typeface="+mn-lt"/>
              </a:rPr>
              <a:t>Dr </a:t>
            </a:r>
            <a:r>
              <a:rPr lang="hu-HU" sz="1600" dirty="0" err="1" smtClean="0">
                <a:solidFill>
                  <a:schemeClr val="bg1"/>
                </a:solidFill>
                <a:latin typeface="+mn-lt"/>
              </a:rPr>
              <a:t>Bohács</a:t>
            </a:r>
            <a:r>
              <a:rPr lang="hu-HU" sz="1600" dirty="0" smtClean="0">
                <a:solidFill>
                  <a:schemeClr val="bg1"/>
                </a:solidFill>
                <a:latin typeface="+mn-lt"/>
              </a:rPr>
              <a:t> felvétele</a:t>
            </a:r>
            <a:endParaRPr lang="hu-HU" sz="1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 bwMode="auto">
          <a:xfrm rot="20812409">
            <a:off x="577046" y="1960169"/>
            <a:ext cx="8174408" cy="2667000"/>
          </a:xfrm>
          <a:prstGeom prst="roundRect">
            <a:avLst/>
          </a:prstGeom>
          <a:solidFill>
            <a:srgbClr val="FF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marL="514350" indent="-514350">
              <a:lnSpc>
                <a:spcPct val="114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u-HU" altLang="zh-CN" sz="2800" dirty="0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A gyógyszerköd tovább kitart, ami </a:t>
            </a:r>
            <a:r>
              <a:rPr lang="hu-HU" altLang="zh-CN" sz="2800" u="sng" dirty="0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megkönnyíti</a:t>
            </a:r>
            <a:r>
              <a:rPr lang="hu-HU" altLang="zh-CN" sz="2800" dirty="0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 a belégzéssel való </a:t>
            </a:r>
            <a:r>
              <a:rPr lang="hu-HU" altLang="zh-CN" sz="2800" u="sng" dirty="0" err="1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szinkronizációt</a:t>
            </a:r>
            <a:r>
              <a:rPr lang="hu-HU" altLang="zh-CN" sz="2800" dirty="0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!  </a:t>
            </a:r>
          </a:p>
          <a:p>
            <a:pPr marL="514350" indent="-514350">
              <a:lnSpc>
                <a:spcPct val="114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u-HU" altLang="zh-CN" sz="2800" dirty="0" err="1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Soft</a:t>
            </a:r>
            <a:r>
              <a:rPr lang="hu-HU" altLang="zh-CN" sz="2800" dirty="0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 Mist technológia csökkenti a gyógyszerköd sebességét, ami </a:t>
            </a:r>
            <a:r>
              <a:rPr lang="hu-HU" altLang="zh-CN" sz="2800" u="sng" dirty="0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kisebb lecsapódást eredményez az </a:t>
            </a:r>
            <a:r>
              <a:rPr lang="hu-HU" altLang="zh-CN" sz="2800" u="sng" dirty="0" err="1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oropharyxban</a:t>
            </a:r>
            <a:r>
              <a:rPr lang="hu-HU" altLang="zh-CN" sz="2800" dirty="0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! </a:t>
            </a:r>
            <a:r>
              <a:rPr lang="hu-HU" altLang="zh-CN" sz="2800" baseline="30000" dirty="0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1 </a:t>
            </a:r>
            <a:r>
              <a:rPr lang="hu-HU" altLang="zh-CN" sz="2800" dirty="0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  </a:t>
            </a:r>
            <a:endParaRPr lang="hu-HU" sz="28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81000" y="5943600"/>
            <a:ext cx="85344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sz="1600" baseline="30000" dirty="0" smtClean="0">
                <a:solidFill>
                  <a:prstClr val="white"/>
                </a:solidFill>
                <a:latin typeface="Times New Roman"/>
              </a:rPr>
              <a:t>1</a:t>
            </a:r>
            <a:r>
              <a:rPr lang="hu-HU" sz="1600" dirty="0" smtClean="0">
                <a:solidFill>
                  <a:prstClr val="white"/>
                </a:solidFill>
                <a:latin typeface="Times New Roman"/>
              </a:rPr>
              <a:t> </a:t>
            </a:r>
            <a:r>
              <a:rPr lang="hu-HU" sz="1600" dirty="0" err="1" smtClean="0">
                <a:solidFill>
                  <a:prstClr val="white"/>
                </a:solidFill>
                <a:latin typeface="Times New Roman"/>
              </a:rPr>
              <a:t>Hodder</a:t>
            </a:r>
            <a:r>
              <a:rPr lang="hu-HU" sz="1600" dirty="0" smtClean="0">
                <a:solidFill>
                  <a:prstClr val="white"/>
                </a:solidFill>
                <a:latin typeface="Times New Roman"/>
              </a:rPr>
              <a:t> R.</a:t>
            </a:r>
            <a:r>
              <a:rPr lang="en-US" sz="1600" dirty="0" smtClean="0">
                <a:solidFill>
                  <a:prstClr val="white"/>
                </a:solidFill>
                <a:latin typeface="Times New Roman"/>
              </a:rPr>
              <a:t>Lack of paradoxical </a:t>
            </a:r>
            <a:r>
              <a:rPr lang="en-US" sz="1600" dirty="0" err="1" smtClean="0">
                <a:solidFill>
                  <a:prstClr val="white"/>
                </a:solidFill>
                <a:latin typeface="Times New Roman"/>
              </a:rPr>
              <a:t>bronchoconstriction</a:t>
            </a:r>
            <a:r>
              <a:rPr lang="en-US" sz="1600" dirty="0" smtClean="0">
                <a:solidFill>
                  <a:prstClr val="white"/>
                </a:solidFill>
                <a:latin typeface="Times New Roman"/>
              </a:rPr>
              <a:t> after administration of </a:t>
            </a:r>
            <a:r>
              <a:rPr lang="en-US" sz="1600" dirty="0" err="1" smtClean="0">
                <a:solidFill>
                  <a:prstClr val="white"/>
                </a:solidFill>
                <a:latin typeface="Times New Roman"/>
              </a:rPr>
              <a:t>tiotropium</a:t>
            </a:r>
            <a:r>
              <a:rPr lang="en-US" sz="1600" dirty="0" smtClean="0">
                <a:solidFill>
                  <a:prstClr val="white"/>
                </a:solidFill>
                <a:latin typeface="Times New Roman"/>
              </a:rPr>
              <a:t> via </a:t>
            </a:r>
            <a:r>
              <a:rPr lang="en-US" sz="1600" dirty="0" err="1" smtClean="0">
                <a:solidFill>
                  <a:prstClr val="white"/>
                </a:solidFill>
                <a:latin typeface="Times New Roman"/>
              </a:rPr>
              <a:t>Respimat</a:t>
            </a:r>
            <a:r>
              <a:rPr lang="en-US" sz="1600" dirty="0" smtClean="0">
                <a:solidFill>
                  <a:prstClr val="white"/>
                </a:solidFill>
                <a:latin typeface="Times New Roman"/>
              </a:rPr>
              <a:t>® Soft Mist™ Inhaler in COPD.</a:t>
            </a:r>
            <a:r>
              <a:rPr lang="hu-HU" sz="1600" dirty="0" smtClean="0">
                <a:solidFill>
                  <a:prstClr val="white"/>
                </a:solidFill>
                <a:latin typeface="Times New Roman"/>
              </a:rPr>
              <a:t> Int. J. </a:t>
            </a:r>
            <a:r>
              <a:rPr lang="hu-HU" sz="1600" dirty="0" err="1" smtClean="0">
                <a:solidFill>
                  <a:prstClr val="white"/>
                </a:solidFill>
                <a:latin typeface="Times New Roman"/>
              </a:rPr>
              <a:t>Chron</a:t>
            </a:r>
            <a:r>
              <a:rPr lang="hu-HU" sz="1600" dirty="0" smtClean="0">
                <a:solidFill>
                  <a:prstClr val="white"/>
                </a:solidFill>
                <a:latin typeface="Times New Roman"/>
              </a:rPr>
              <a:t>. </a:t>
            </a:r>
            <a:r>
              <a:rPr lang="hu-HU" sz="1600" dirty="0" err="1" smtClean="0">
                <a:solidFill>
                  <a:prstClr val="white"/>
                </a:solidFill>
                <a:latin typeface="Times New Roman"/>
              </a:rPr>
              <a:t>Obstr</a:t>
            </a:r>
            <a:r>
              <a:rPr lang="hu-HU" sz="1600" dirty="0" smtClean="0">
                <a:solidFill>
                  <a:prstClr val="white"/>
                </a:solidFill>
                <a:latin typeface="Times New Roman"/>
              </a:rPr>
              <a:t>. </a:t>
            </a:r>
            <a:r>
              <a:rPr lang="hu-HU" sz="1600" dirty="0" err="1" smtClean="0">
                <a:solidFill>
                  <a:prstClr val="white"/>
                </a:solidFill>
                <a:latin typeface="Times New Roman"/>
              </a:rPr>
              <a:t>Pulmon</a:t>
            </a:r>
            <a:r>
              <a:rPr lang="hu-HU" sz="1600" dirty="0" smtClean="0">
                <a:solidFill>
                  <a:prstClr val="white"/>
                </a:solidFill>
                <a:latin typeface="Times New Roman"/>
              </a:rPr>
              <a:t>. </a:t>
            </a:r>
            <a:r>
              <a:rPr lang="hu-HU" sz="1600" dirty="0" err="1" smtClean="0">
                <a:solidFill>
                  <a:prstClr val="white"/>
                </a:solidFill>
                <a:latin typeface="Times New Roman"/>
              </a:rPr>
              <a:t>Dis</a:t>
            </a:r>
            <a:r>
              <a:rPr lang="hu-HU" sz="1600" dirty="0" smtClean="0">
                <a:solidFill>
                  <a:prstClr val="white"/>
                </a:solidFill>
                <a:latin typeface="Times New Roman"/>
              </a:rPr>
              <a:t>. 2011;6:245-51.</a:t>
            </a:r>
            <a:endParaRPr lang="hu-HU" sz="1600" dirty="0">
              <a:solidFill>
                <a:prstClr val="white"/>
              </a:solidFill>
              <a:latin typeface="Times New Roman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5"/>
          <p:cNvSpPr txBox="1">
            <a:spLocks/>
          </p:cNvSpPr>
          <p:nvPr/>
        </p:nvSpPr>
        <p:spPr>
          <a:xfrm>
            <a:off x="304800" y="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Respimat-tal magas tüdődepositio érhető el 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" name="Tartalom helye 9" descr="RespimatSzcinti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676400"/>
            <a:ext cx="4583973" cy="465277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352800" y="1905000"/>
            <a:ext cx="1143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37%</a:t>
            </a:r>
            <a:endParaRPr lang="hu-HU" sz="2800" dirty="0"/>
          </a:p>
        </p:txBody>
      </p:sp>
      <p:sp>
        <p:nvSpPr>
          <p:cNvPr id="5" name="Téglalap 4"/>
          <p:cNvSpPr/>
          <p:nvPr/>
        </p:nvSpPr>
        <p:spPr>
          <a:xfrm>
            <a:off x="3581400" y="4267200"/>
            <a:ext cx="80182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21%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689294" y="1905000"/>
            <a:ext cx="90441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dirty="0" smtClean="0"/>
              <a:t>53%</a:t>
            </a:r>
            <a:endParaRPr lang="hu-HU" sz="2800" dirty="0"/>
          </a:p>
        </p:txBody>
      </p:sp>
      <p:sp>
        <p:nvSpPr>
          <p:cNvPr id="7" name="Téglalap 6"/>
          <p:cNvSpPr/>
          <p:nvPr/>
        </p:nvSpPr>
        <p:spPr>
          <a:xfrm>
            <a:off x="5791200" y="4267200"/>
            <a:ext cx="92920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21%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2438400"/>
            <a:ext cx="2133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+mn-lt"/>
              </a:rPr>
              <a:t>RESPIMAT→</a:t>
            </a:r>
            <a:endParaRPr lang="hu-HU" sz="2400" dirty="0">
              <a:latin typeface="+mn-lt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0" y="4953000"/>
            <a:ext cx="222266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+mn-lt"/>
              </a:rPr>
              <a:t>HFA-MDI →</a:t>
            </a:r>
            <a:endParaRPr lang="hu-H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724400" y="1066800"/>
            <a:ext cx="2895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+mn-lt"/>
              </a:rPr>
              <a:t>gyakorlás után</a:t>
            </a:r>
            <a:endParaRPr lang="hu-HU" sz="2400" dirty="0">
              <a:latin typeface="+mn-lt"/>
            </a:endParaRPr>
          </a:p>
        </p:txBody>
      </p:sp>
      <p:sp>
        <p:nvSpPr>
          <p:cNvPr id="11" name="Lefelé nyíl 10"/>
          <p:cNvSpPr/>
          <p:nvPr/>
        </p:nvSpPr>
        <p:spPr bwMode="auto">
          <a:xfrm>
            <a:off x="4953000" y="1447800"/>
            <a:ext cx="228600" cy="533400"/>
          </a:xfrm>
          <a:prstGeom prst="down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438400" y="1066800"/>
            <a:ext cx="212429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latin typeface="+mn-lt"/>
              </a:rPr>
              <a:t>gyakorlás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smtClean="0">
                <a:solidFill>
                  <a:schemeClr val="bg1"/>
                </a:solidFill>
                <a:latin typeface="+mn-lt"/>
              </a:rPr>
              <a:t>előtt</a:t>
            </a:r>
            <a:endParaRPr lang="hu-H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Lefelé nyíl 12"/>
          <p:cNvSpPr/>
          <p:nvPr/>
        </p:nvSpPr>
        <p:spPr bwMode="auto">
          <a:xfrm>
            <a:off x="2286000" y="1371600"/>
            <a:ext cx="228600" cy="533400"/>
          </a:xfrm>
          <a:prstGeom prst="down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0" y="6322469"/>
            <a:ext cx="8686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chemeClr val="bg1"/>
                </a:solidFill>
                <a:latin typeface="+mn-lt"/>
              </a:rPr>
              <a:t>B</a:t>
            </a:r>
            <a:r>
              <a:rPr lang="hu-HU" sz="1600" b="0" dirty="0" err="1" smtClean="0">
                <a:solidFill>
                  <a:schemeClr val="bg1"/>
                </a:solidFill>
                <a:latin typeface="+mn-lt"/>
              </a:rPr>
              <a:t>rand</a:t>
            </a:r>
            <a:r>
              <a:rPr lang="hu-HU" sz="1600" b="0" dirty="0" smtClean="0">
                <a:solidFill>
                  <a:schemeClr val="bg1"/>
                </a:solidFill>
                <a:latin typeface="+mn-lt"/>
              </a:rPr>
              <a:t> P-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Higher lung deposition with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Respimat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Soft Mist inhaler than HFA-MDI in COPD patients with poor technique.</a:t>
            </a:r>
            <a:r>
              <a:rPr lang="hu-HU" sz="1600" dirty="0" smtClean="0">
                <a:solidFill>
                  <a:schemeClr val="bg1"/>
                </a:solidFill>
                <a:latin typeface="+mn-lt"/>
              </a:rPr>
              <a:t> Int. </a:t>
            </a:r>
            <a:r>
              <a:rPr lang="hu-HU" sz="1600" dirty="0" err="1" smtClean="0">
                <a:solidFill>
                  <a:schemeClr val="bg1"/>
                </a:solidFill>
                <a:latin typeface="+mn-lt"/>
              </a:rPr>
              <a:t>Chron</a:t>
            </a:r>
            <a:r>
              <a:rPr lang="hu-HU" sz="1600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hu-HU" sz="1600" dirty="0" err="1" smtClean="0">
                <a:solidFill>
                  <a:schemeClr val="bg1"/>
                </a:solidFill>
                <a:latin typeface="+mn-lt"/>
                <a:hlinkClick r:id="" action="ppaction://hlinkfile" tooltip="International journal of chronic obstructive pulmonary disease."/>
              </a:rPr>
              <a:t>O</a:t>
            </a:r>
            <a:r>
              <a:rPr lang="hu-HU" sz="1600" dirty="0" err="1" smtClean="0">
                <a:solidFill>
                  <a:schemeClr val="bg1"/>
                </a:solidFill>
                <a:latin typeface="+mn-lt"/>
              </a:rPr>
              <a:t>bdstructi</a:t>
            </a:r>
            <a:r>
              <a:rPr lang="hu-HU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600" dirty="0" err="1" smtClean="0">
                <a:solidFill>
                  <a:schemeClr val="bg1"/>
                </a:solidFill>
                <a:latin typeface="+mn-lt"/>
              </a:rPr>
              <a:t>pulmon</a:t>
            </a:r>
            <a:r>
              <a:rPr lang="hu-HU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600" dirty="0" err="1" smtClean="0">
                <a:solidFill>
                  <a:schemeClr val="bg1"/>
                </a:solidFill>
                <a:latin typeface="+mn-lt"/>
              </a:rPr>
              <a:t>Dis</a:t>
            </a:r>
            <a:r>
              <a:rPr lang="hu-HU" sz="1600" dirty="0" smtClean="0">
                <a:solidFill>
                  <a:schemeClr val="bg1"/>
                </a:solidFill>
                <a:latin typeface="+mn-lt"/>
              </a:rPr>
              <a:t>.</a:t>
            </a:r>
            <a:r>
              <a:rPr lang="hu-HU" sz="1600" dirty="0" smtClean="0"/>
              <a:t> </a:t>
            </a:r>
            <a:r>
              <a:rPr lang="hu-HU" sz="1600" dirty="0" smtClean="0">
                <a:solidFill>
                  <a:schemeClr val="bg1"/>
                </a:solidFill>
                <a:latin typeface="+mn-lt"/>
              </a:rPr>
              <a:t>2008;3(4):763-70.</a:t>
            </a:r>
            <a:endParaRPr lang="hu-HU" sz="1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II. </a:t>
            </a:r>
            <a:r>
              <a:rPr lang="hu-HU" sz="3600" b="1" dirty="0" err="1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Asthma</a:t>
            </a:r>
            <a:r>
              <a:rPr lang="hu-HU" sz="36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u-HU" sz="3600" b="1" dirty="0" err="1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bronchiale</a:t>
            </a:r>
            <a:r>
              <a:rPr lang="hu-HU" sz="36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kezelése.</a:t>
            </a:r>
            <a:endParaRPr lang="hu-HU" sz="36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142852"/>
            <a:ext cx="8286776" cy="857256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AA2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Asthma</a:t>
            </a:r>
            <a:r>
              <a:rPr kumimoji="0" lang="hu-H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AA2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AA2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bronchiale</a:t>
            </a:r>
            <a:r>
              <a:rPr kumimoji="0" lang="hu-H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AA2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szakmai irányelvei</a:t>
            </a:r>
            <a:endParaRPr kumimoji="0" lang="hu-HU" sz="4400" b="1" i="0" u="none" strike="noStrike" kern="0" cap="none" spc="0" normalizeH="0" baseline="0" noProof="0" dirty="0">
              <a:ln>
                <a:noFill/>
              </a:ln>
              <a:solidFill>
                <a:srgbClr val="FFAA2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0" y="1214438"/>
            <a:ext cx="6786563" cy="48656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1995-ben készül az első nemzetközi ajánlás WHO  és National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Heart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Lung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Blood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Institute (USA)  </a:t>
            </a:r>
          </a:p>
          <a:p>
            <a:pPr marL="342900" marR="0" lvl="0" indent="-342900" algn="l" defTabSz="914400" rtl="0" eaLnBrk="0" fontAlgn="auto" latinLnBrk="0" hangingPunct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GINA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(Global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Initiative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Asthma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2006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www.ginaasthma.com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2008, 2010 frissítés</a:t>
            </a:r>
          </a:p>
          <a:p>
            <a:pPr marL="342900" marR="0" lvl="0" indent="-342900" algn="l" defTabSz="914400" rtl="0" eaLnBrk="0" fontAlgn="auto" latinLnBrk="0" hangingPunct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Tüdőgyógyászati Szakmai Kollégium Ajánlása: Az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asthma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diagnosztizálásának, kezelésének és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gondozásánal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szakmai irányelvei. </a:t>
            </a:r>
          </a:p>
          <a:p>
            <a:pPr marL="342900" marR="0" lvl="0" indent="-342900" algn="l" defTabSz="914400" rtl="0" eaLnBrk="0" fontAlgn="auto" latinLnBrk="0" hangingPunct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www.tudogyogyasz.hu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0" fontAlgn="auto" latinLnBrk="0" hangingPunct="0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00826" y="1071546"/>
            <a:ext cx="2285984" cy="216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14282" y="142852"/>
            <a:ext cx="8777318" cy="9286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Asthma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bronchiale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definiciója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304800" y="1357313"/>
            <a:ext cx="8686800" cy="47228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légutak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krónikus, gyulladásos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betegsége, melynek kialakulásában számos sejt és sejtproduktum szerepet játszik. A gyulladás és következményes légúti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hyperreaktivitás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eredményeként </a:t>
            </a:r>
            <a:r>
              <a:rPr kumimoji="0" lang="hu-H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visszatérően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lépnek fel sípoló légzéssel, </a:t>
            </a:r>
            <a:r>
              <a:rPr kumimoji="0" lang="hu-H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nehézlégzéssel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mellkasi feszüléssel, </a:t>
            </a:r>
            <a:r>
              <a:rPr kumimoji="0" lang="hu-H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köhögéssel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járó epizódok, főként éjszaka vagy </a:t>
            </a:r>
            <a:r>
              <a:rPr kumimoji="0" lang="hu-H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kora reggel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 tünetek kiterjedt, változó mértékű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légúti obstrukcióval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kapcsolatosak, ami spontán vagy gyógyszeres kezelés hatására legtöbbször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revezibilis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Users\Ani\AppData\Local\Microsoft\Windows\Temporary Internet Files\Content.IE5\T6O01GBL\MCj008874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4572000"/>
            <a:ext cx="1185862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3"/>
          <p:cNvSpPr txBox="1">
            <a:spLocks/>
          </p:cNvSpPr>
          <p:nvPr/>
        </p:nvSpPr>
        <p:spPr>
          <a:xfrm>
            <a:off x="214282" y="0"/>
            <a:ext cx="8715436" cy="9286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Pathomechanizmus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448" t="2266" r="3448" b="2557"/>
          <a:stretch>
            <a:fillRect/>
          </a:stretch>
        </p:blipFill>
        <p:spPr bwMode="auto">
          <a:xfrm>
            <a:off x="214313" y="1004888"/>
            <a:ext cx="5357812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C:\Users\Ani\Pictures\asztma.jpg"/>
          <p:cNvPicPr>
            <a:picLocks noChangeAspect="1" noChangeArrowheads="1"/>
          </p:cNvPicPr>
          <p:nvPr/>
        </p:nvPicPr>
        <p:blipFill>
          <a:blip r:embed="rId3" cstate="print"/>
          <a:srcRect l="73894" t="32933" r="1933" b="38046"/>
          <a:stretch>
            <a:fillRect/>
          </a:stretch>
        </p:blipFill>
        <p:spPr bwMode="auto">
          <a:xfrm>
            <a:off x="6572250" y="2643188"/>
            <a:ext cx="17859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nyíllal 4"/>
          <p:cNvCxnSpPr/>
          <p:nvPr/>
        </p:nvCxnSpPr>
        <p:spPr>
          <a:xfrm rot="16200000" flipH="1">
            <a:off x="6786562" y="4857751"/>
            <a:ext cx="1571625" cy="28575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7"/>
          <p:cNvSpPr txBox="1">
            <a:spLocks noChangeArrowheads="1"/>
          </p:cNvSpPr>
          <p:nvPr/>
        </p:nvSpPr>
        <p:spPr bwMode="auto">
          <a:xfrm>
            <a:off x="6357938" y="5786438"/>
            <a:ext cx="2500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 b="1">
                <a:latin typeface="Franklin Gothic Book" pitchFamily="34" charset="0"/>
              </a:rPr>
              <a:t>Fokozott váladéktermelés</a:t>
            </a:r>
          </a:p>
        </p:txBody>
      </p:sp>
      <p:cxnSp>
        <p:nvCxnSpPr>
          <p:cNvPr id="7" name="Egyenes összekötő nyíllal 6"/>
          <p:cNvCxnSpPr>
            <a:endCxn id="9" idx="2"/>
          </p:cNvCxnSpPr>
          <p:nvPr/>
        </p:nvCxnSpPr>
        <p:spPr>
          <a:xfrm rot="16200000" flipV="1">
            <a:off x="6273007" y="2415381"/>
            <a:ext cx="741362" cy="14287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rot="5400000" flipH="1" flipV="1">
            <a:off x="7108031" y="2536032"/>
            <a:ext cx="1571625" cy="642938"/>
          </a:xfrm>
          <a:prstGeom prst="straightConnector1">
            <a:avLst/>
          </a:prstGeom>
          <a:ln w="35433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13"/>
          <p:cNvSpPr txBox="1">
            <a:spLocks noChangeArrowheads="1"/>
          </p:cNvSpPr>
          <p:nvPr/>
        </p:nvSpPr>
        <p:spPr bwMode="auto">
          <a:xfrm>
            <a:off x="5786438" y="1285875"/>
            <a:ext cx="1571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>
                <a:latin typeface="Franklin Gothic Book" pitchFamily="34" charset="0"/>
              </a:rPr>
              <a:t>Simaizom constrictio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7372350" y="1143000"/>
            <a:ext cx="17716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/>
              <a:t>Légúti kaliber csökken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85720" y="0"/>
            <a:ext cx="8705880" cy="9286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Asztma tünetei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304800" y="928688"/>
            <a:ext cx="8686800" cy="51514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Köhögés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(éjszaka is; száraz vagy viszkózus)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Visszatérő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sípoló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légzés (kilégzésben)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Mellkasi feszülés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érzés</a:t>
            </a:r>
          </a:p>
          <a:p>
            <a:pPr marL="342900" marR="0" lvl="0" indent="-342900" algn="l" defTabSz="914400" rtl="0" eaLnBrk="0" fontAlgn="base" latinLnBrk="0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Nehézlégzés</a:t>
            </a:r>
          </a:p>
          <a:p>
            <a:pPr marL="342900" marR="0" lvl="0" indent="-342900" algn="l" defTabSz="914400" rtl="0" eaLnBrk="0" fontAlgn="base" latinLnBrk="0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Panaszok súlyosbodása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hajnalban, fizikai megterhelésre, légúti vírusinfekcióra, allergénekre, légúti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irritánsokra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gyógyszerekre (NSAID, 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-blokkoló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emocionalis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stressz, időjárás változás, ételszínezék, tartósítószer)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6" descr="C:\Users\Ani\AppData\Local\Microsoft\Windows\Temporary Internet Files\Content.IE5\MEJG044T\MPj04331470000[1].jpg"/>
          <p:cNvPicPr>
            <a:picLocks noChangeAspect="1" noChangeArrowheads="1"/>
          </p:cNvPicPr>
          <p:nvPr/>
        </p:nvPicPr>
        <p:blipFill>
          <a:blip r:embed="rId2" cstate="print"/>
          <a:srcRect t="9821" r="3125" b="27678"/>
          <a:stretch>
            <a:fillRect/>
          </a:stretch>
        </p:blipFill>
        <p:spPr bwMode="auto">
          <a:xfrm>
            <a:off x="6858000" y="4500563"/>
            <a:ext cx="2071688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r>
              <a:rPr lang="hu-HU" sz="3200" b="1" dirty="0" smtClean="0">
                <a:solidFill>
                  <a:srgbClr val="FF9900"/>
                </a:solidFill>
                <a:latin typeface="Arial Black" pitchFamily="34" charset="0"/>
              </a:rPr>
              <a:t>Tüdőgyógyászok légúti </a:t>
            </a:r>
            <a:r>
              <a:rPr lang="hu-HU" sz="3200" b="1" dirty="0" err="1" smtClean="0">
                <a:solidFill>
                  <a:srgbClr val="FF9900"/>
                </a:solidFill>
                <a:latin typeface="Arial Black" pitchFamily="34" charset="0"/>
              </a:rPr>
              <a:t>obstruktív</a:t>
            </a:r>
            <a:r>
              <a:rPr lang="hu-HU" sz="3200" b="1" dirty="0" smtClean="0">
                <a:solidFill>
                  <a:srgbClr val="FF9900"/>
                </a:solidFill>
                <a:latin typeface="Arial Black" pitchFamily="34" charset="0"/>
              </a:rPr>
              <a:t> betegségekben (</a:t>
            </a:r>
            <a:r>
              <a:rPr lang="hu-HU" sz="3200" b="1" dirty="0" err="1" smtClean="0">
                <a:solidFill>
                  <a:srgbClr val="FF9900"/>
                </a:solidFill>
                <a:latin typeface="Arial Black" pitchFamily="34" charset="0"/>
              </a:rPr>
              <a:t>asthma</a:t>
            </a:r>
            <a:r>
              <a:rPr lang="hu-HU" sz="3200" b="1" dirty="0" smtClean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hu-HU" sz="3200" b="1" dirty="0" err="1" smtClean="0">
                <a:solidFill>
                  <a:srgbClr val="FF9900"/>
                </a:solidFill>
                <a:latin typeface="Arial Black" pitchFamily="34" charset="0"/>
              </a:rPr>
              <a:t>bronh</a:t>
            </a:r>
            <a:r>
              <a:rPr lang="hu-HU" sz="3200" b="1" dirty="0" smtClean="0">
                <a:solidFill>
                  <a:srgbClr val="FF9900"/>
                </a:solidFill>
                <a:latin typeface="Arial Black" pitchFamily="34" charset="0"/>
              </a:rPr>
              <a:t>., COPD) inhalációs eszközökkel találnak célba.</a:t>
            </a:r>
          </a:p>
        </p:txBody>
      </p:sp>
      <p:pic>
        <p:nvPicPr>
          <p:cNvPr id="14339" name="Picture 1" descr="C:\Users\Ani\Pictures\cow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747962"/>
            <a:ext cx="4110038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artalom helye 15" descr="DSC08099.JPG"/>
          <p:cNvPicPr>
            <a:picLocks noChangeAspect="1"/>
          </p:cNvPicPr>
          <p:nvPr/>
        </p:nvPicPr>
        <p:blipFill>
          <a:blip r:embed="rId3" cstate="print"/>
          <a:srcRect l="43975" t="9315" r="27567" b="21453"/>
          <a:stretch>
            <a:fillRect/>
          </a:stretch>
        </p:blipFill>
        <p:spPr>
          <a:xfrm rot="18349323">
            <a:off x="6154284" y="3344034"/>
            <a:ext cx="975835" cy="1582654"/>
          </a:xfrm>
          <a:prstGeom prst="rect">
            <a:avLst/>
          </a:prstGeom>
        </p:spPr>
      </p:pic>
      <p:grpSp>
        <p:nvGrpSpPr>
          <p:cNvPr id="5" name="Group 27"/>
          <p:cNvGrpSpPr>
            <a:grpSpLocks/>
          </p:cNvGrpSpPr>
          <p:nvPr/>
        </p:nvGrpSpPr>
        <p:grpSpPr bwMode="auto">
          <a:xfrm rot="2854156">
            <a:off x="2166299" y="3747176"/>
            <a:ext cx="914400" cy="1524000"/>
            <a:chOff x="476" y="768"/>
            <a:chExt cx="1396" cy="2736"/>
          </a:xfrm>
        </p:grpSpPr>
        <p:pic>
          <p:nvPicPr>
            <p:cNvPr id="8" name="Picture 14" descr="bott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768"/>
              <a:ext cx="1288" cy="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576" y="768"/>
              <a:ext cx="1296" cy="2736"/>
            </a:xfrm>
            <a:prstGeom prst="rect">
              <a:avLst/>
            </a:prstGeom>
            <a:noFill/>
            <a:ln w="25400">
              <a:solidFill>
                <a:srgbClr val="3333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hu-HU" sz="2300" b="1"/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>
              <a:off x="930" y="2478"/>
              <a:ext cx="272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476" y="2387"/>
              <a:ext cx="590" cy="154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000" b="1">
                  <a:solidFill>
                    <a:schemeClr val="bg2"/>
                  </a:solidFill>
                </a:rPr>
                <a:t>Empty </a:t>
              </a:r>
            </a:p>
          </p:txBody>
        </p:sp>
        <p:sp>
          <p:nvSpPr>
            <p:cNvPr id="12" name="Line 25"/>
            <p:cNvSpPr>
              <a:spLocks noChangeShapeType="1"/>
            </p:cNvSpPr>
            <p:nvPr/>
          </p:nvSpPr>
          <p:spPr bwMode="auto">
            <a:xfrm>
              <a:off x="884" y="2886"/>
              <a:ext cx="272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476" y="2803"/>
              <a:ext cx="590" cy="154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000" b="1">
                  <a:solidFill>
                    <a:schemeClr val="bg2"/>
                  </a:solidFill>
                </a:rPr>
                <a:t>Full </a:t>
              </a:r>
            </a:p>
          </p:txBody>
        </p:sp>
      </p:grpSp>
      <p:pic>
        <p:nvPicPr>
          <p:cNvPr id="14" name="Picture 6" descr="DSC00273"/>
          <p:cNvPicPr>
            <a:picLocks noChangeAspect="1" noChangeArrowheads="1"/>
          </p:cNvPicPr>
          <p:nvPr/>
        </p:nvPicPr>
        <p:blipFill>
          <a:blip r:embed="rId5" cstate="print"/>
          <a:srcRect l="63826" t="23045" r="9185" b="1515"/>
          <a:stretch>
            <a:fillRect/>
          </a:stretch>
        </p:blipFill>
        <p:spPr>
          <a:xfrm rot="6854968">
            <a:off x="2287806" y="2231196"/>
            <a:ext cx="809604" cy="1697259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14282" y="0"/>
            <a:ext cx="8777318" cy="1000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Asztma diagnosztikája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304800" y="928688"/>
            <a:ext cx="8686800" cy="5715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Anamnézis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Fizikális vizsgálat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exspiriumban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sípolás, néma tüdő, 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cyanosis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légzési segédizmok használata)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Mellkas röntgen (más betegségek kizárása)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Légzésfunkció: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7200" marR="0" lvl="0" indent="620713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Légúti obstrukció igazolása</a:t>
            </a:r>
          </a:p>
          <a:p>
            <a:pPr marL="457200" marR="0" lvl="0" indent="620713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Revezibilitasi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próba</a:t>
            </a:r>
          </a:p>
          <a:p>
            <a:pPr marL="457200" marR="0" lvl="0" indent="620713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Bronchialis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hyperreaktivitás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(BHR)</a:t>
            </a:r>
          </a:p>
          <a:p>
            <a:pPr marL="0" marR="0" lvl="0" indent="355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Csúcsáramlás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monitorizálása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(PEF)</a:t>
            </a:r>
          </a:p>
          <a:p>
            <a:pPr marL="0" marR="0" lvl="0" indent="355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Allergológiai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diagnosztika </a:t>
            </a:r>
          </a:p>
          <a:p>
            <a:pPr marL="1077913" marR="0" lvl="0" indent="-627063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Prick-teszt</a:t>
            </a: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marR="0" lvl="0" indent="-627063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Össz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és specifikus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IgE</a:t>
            </a: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légúti gyulladás markereinek nem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invazív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mérése 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(nem OEP finanszírozott 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Mo-n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15063" y="2562225"/>
            <a:ext cx="2714625" cy="2714625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5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142852"/>
            <a:ext cx="5791200" cy="78581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Légzésfunkciós vizsgálat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0" y="1214438"/>
            <a:ext cx="5572125" cy="4643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légúti obstrukció  és az obstrukció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revezibilitásának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igazolása: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FEV</a:t>
            </a:r>
            <a:r>
              <a:rPr kumimoji="0" lang="hu-HU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/FVC&lt;70% és 12%-os/min. 200ml FEV</a:t>
            </a:r>
            <a:r>
              <a:rPr kumimoji="0" lang="hu-HU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növekedés 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2-agonista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hörgtágítót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követően 15-20 perccel.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Normál tüdőfunkció esetén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aspecifikus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ágenssel (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KCl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metacholin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provokáció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BHR igazolására.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Terheléses provokáció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C:\Users\Ani\Desktop\Anikó\pulmonologiaivizsgalatokkepekben\img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8313" y="3357563"/>
            <a:ext cx="35956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Ani\Desktop\Anikó\pulmonologiaivizsgalatokkepekben\img080.jpg"/>
          <p:cNvPicPr>
            <a:picLocks noChangeAspect="1" noChangeArrowheads="1"/>
          </p:cNvPicPr>
          <p:nvPr/>
        </p:nvPicPr>
        <p:blipFill>
          <a:blip r:embed="rId3" cstate="print"/>
          <a:srcRect l="24342" t="14532" b="4506"/>
          <a:stretch>
            <a:fillRect/>
          </a:stretch>
        </p:blipFill>
        <p:spPr>
          <a:xfrm>
            <a:off x="5500688" y="0"/>
            <a:ext cx="3643312" cy="308927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28600" y="5791200"/>
            <a:ext cx="51435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rgbClr val="FFC000"/>
                </a:solidFill>
                <a:latin typeface="+mn-lt"/>
                <a:cs typeface="+mn-cs"/>
              </a:rPr>
              <a:t>FEV</a:t>
            </a:r>
            <a:r>
              <a:rPr lang="hu-HU" sz="2000" b="1" baseline="-25000" dirty="0">
                <a:solidFill>
                  <a:srgbClr val="FFC000"/>
                </a:solidFill>
                <a:latin typeface="+mn-lt"/>
                <a:cs typeface="+mn-cs"/>
              </a:rPr>
              <a:t>1</a:t>
            </a:r>
            <a:r>
              <a:rPr lang="hu-HU" sz="2000" b="1" dirty="0">
                <a:solidFill>
                  <a:srgbClr val="FFC000"/>
                </a:solidFill>
                <a:latin typeface="+mn-lt"/>
                <a:cs typeface="+mn-cs"/>
              </a:rPr>
              <a:t>:</a:t>
            </a:r>
            <a:r>
              <a:rPr lang="hu-HU" sz="2000" b="1" dirty="0">
                <a:latin typeface="+mn-lt"/>
                <a:cs typeface="+mn-cs"/>
              </a:rPr>
              <a:t> </a:t>
            </a:r>
            <a:r>
              <a:rPr lang="hu-HU" sz="2000" b="1" dirty="0">
                <a:solidFill>
                  <a:schemeClr val="bg1"/>
                </a:solidFill>
                <a:latin typeface="+mn-lt"/>
                <a:cs typeface="+mn-cs"/>
              </a:rPr>
              <a:t>erőltetett kilégzési térfogat 1mp alatt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rgbClr val="FFC000"/>
                </a:solidFill>
                <a:latin typeface="+mn-lt"/>
                <a:cs typeface="+mn-cs"/>
              </a:rPr>
              <a:t>FVC:</a:t>
            </a:r>
            <a:r>
              <a:rPr lang="hu-HU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hu-HU" sz="2000" b="1" dirty="0">
                <a:solidFill>
                  <a:schemeClr val="bg1"/>
                </a:solidFill>
                <a:latin typeface="+mn-lt"/>
                <a:cs typeface="+mn-cs"/>
              </a:rPr>
              <a:t>forszírozott </a:t>
            </a:r>
            <a:r>
              <a:rPr lang="hu-HU" sz="2000" b="1" dirty="0" err="1">
                <a:solidFill>
                  <a:schemeClr val="bg1"/>
                </a:solidFill>
                <a:latin typeface="+mn-lt"/>
                <a:cs typeface="+mn-cs"/>
              </a:rPr>
              <a:t>vitál</a:t>
            </a:r>
            <a:r>
              <a:rPr lang="hu-HU" sz="2000" b="1" dirty="0">
                <a:solidFill>
                  <a:schemeClr val="bg1"/>
                </a:solidFill>
                <a:latin typeface="+mn-lt"/>
                <a:cs typeface="+mn-cs"/>
              </a:rPr>
              <a:t> kapacitás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hu-HU" sz="4000" dirty="0" smtClean="0">
                <a:solidFill>
                  <a:srgbClr val="FF9900"/>
                </a:solidFill>
              </a:rPr>
              <a:t>Az asztma klinikai kontrollja</a:t>
            </a:r>
            <a:endParaRPr lang="hu-HU" sz="4000" dirty="0">
              <a:solidFill>
                <a:srgbClr val="FF9900"/>
              </a:solidFill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381000" y="838201"/>
          <a:ext cx="8382000" cy="5639998"/>
        </p:xfrm>
        <a:graphic>
          <a:graphicData uri="http://schemas.openxmlformats.org/drawingml/2006/table">
            <a:tbl>
              <a:tblPr/>
              <a:tblGrid>
                <a:gridCol w="1910583"/>
                <a:gridCol w="2292505"/>
                <a:gridCol w="2089456"/>
                <a:gridCol w="2089456"/>
              </a:tblGrid>
              <a:tr h="85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besorolási mutatók</a:t>
                      </a:r>
                      <a:endParaRPr lang="hu-H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KONTROLLÁLT</a:t>
                      </a:r>
                      <a:endParaRPr lang="hu-H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(alábbiak mindegyike fennáll) </a:t>
                      </a:r>
                      <a:endParaRPr lang="hu-H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RÉSZBEN </a:t>
                      </a:r>
                      <a:r>
                        <a:rPr lang="hu-HU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KONTROLLÁLT</a:t>
                      </a:r>
                      <a:endParaRPr lang="hu-HU" sz="16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bármely jellemző jelenléte)</a:t>
                      </a:r>
                      <a:endParaRPr lang="hu-H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NEM KONTROLLÁLT</a:t>
                      </a:r>
                      <a:endParaRPr lang="hu-H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nappali tünetek</a:t>
                      </a: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nincsenek (≤ heti 2x)</a:t>
                      </a: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Times New Roman"/>
                          <a:cs typeface="Times New Roman"/>
                        </a:rPr>
                        <a:t>&gt; heti 2x</a:t>
                      </a:r>
                      <a:endParaRPr lang="hu-H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Times New Roman"/>
                          <a:cs typeface="Times New Roman"/>
                        </a:rPr>
                        <a:t>A részben kontrollált asztma legalább 3 jellemzőjének fennállása bármely héten</a:t>
                      </a:r>
                      <a:endParaRPr lang="hu-H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8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Times New Roman"/>
                          <a:cs typeface="Times New Roman"/>
                        </a:rPr>
                        <a:t>fizikai aktivitás korlátozottság</a:t>
                      </a:r>
                      <a:endParaRPr lang="hu-H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nincs</a:t>
                      </a: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bármilyen mértékű</a:t>
                      </a: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48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Times New Roman"/>
                          <a:cs typeface="Times New Roman"/>
                        </a:rPr>
                        <a:t>éjszakai tünetek/felébredés</a:t>
                      </a:r>
                      <a:endParaRPr lang="hu-H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Times New Roman"/>
                          <a:cs typeface="Times New Roman"/>
                        </a:rPr>
                        <a:t>nincsenek</a:t>
                      </a:r>
                      <a:endParaRPr lang="hu-H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bármilyen gyakorisággal</a:t>
                      </a: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68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Times New Roman"/>
                          <a:cs typeface="Times New Roman"/>
                        </a:rPr>
                        <a:t>rohamoldó használat</a:t>
                      </a:r>
                      <a:endParaRPr lang="hu-H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Times New Roman"/>
                          <a:cs typeface="Times New Roman"/>
                        </a:rPr>
                        <a:t>nincsenek (≤ heti 2x)</a:t>
                      </a:r>
                      <a:endParaRPr lang="hu-H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&gt; heti 2x</a:t>
                      </a: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131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Times New Roman"/>
                          <a:cs typeface="Times New Roman"/>
                        </a:rPr>
                        <a:t>tüdőfunkció </a:t>
                      </a:r>
                      <a:endParaRPr lang="hu-HU" sz="16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Times New Roman"/>
                          <a:cs typeface="Times New Roman"/>
                        </a:rPr>
                        <a:t>(PEF v FEV</a:t>
                      </a:r>
                      <a:r>
                        <a:rPr lang="hu-HU" sz="1600" b="1" baseline="-25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hu-HU" sz="1600" b="1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hu-H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Times New Roman"/>
                          <a:cs typeface="Times New Roman"/>
                        </a:rPr>
                        <a:t>normál</a:t>
                      </a:r>
                      <a:endParaRPr lang="hu-H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az elvárt érték, vagy az egyéni legjobb (ha ismert)&lt;80%-a </a:t>
                      </a: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8445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Az asztmás </a:t>
                      </a:r>
                      <a:r>
                        <a:rPr lang="hu-HU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exacerbáció</a:t>
                      </a: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 jelenléte kimeríti a 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nem kontrollált </a:t>
                      </a: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asztma fogalmát.</a:t>
                      </a: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3099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Times New Roman"/>
                          <a:cs typeface="Times New Roman"/>
                        </a:rPr>
                        <a:t>Az asztma okozta </a:t>
                      </a: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jövőben várható rizikó </a:t>
                      </a:r>
                      <a:r>
                        <a:rPr lang="hu-HU" sz="1600" dirty="0">
                          <a:latin typeface="Times New Roman"/>
                          <a:ea typeface="Times New Roman"/>
                          <a:cs typeface="Times New Roman"/>
                        </a:rPr>
                        <a:t>felmérése (</a:t>
                      </a:r>
                      <a:r>
                        <a:rPr lang="hu-H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exacerbációra</a:t>
                      </a:r>
                      <a:r>
                        <a:rPr lang="hu-HU" sz="1600" dirty="0">
                          <a:latin typeface="Times New Roman"/>
                          <a:ea typeface="Times New Roman"/>
                          <a:cs typeface="Times New Roman"/>
                        </a:rPr>
                        <a:t>, instabilitásra, meredek légzésfunkció csökkenésre, gyógyszer-mellékhatásokra való fokozott kockázat).</a:t>
                      </a:r>
                      <a:endParaRPr lang="hu-H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14282" y="142852"/>
            <a:ext cx="8777318" cy="9286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Asztma kezelés alappillérei</a:t>
            </a:r>
            <a:endParaRPr kumimoji="0" lang="hu-HU" sz="3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304800" y="1357313"/>
            <a:ext cx="8686800" cy="42148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asztma kezelés alapvető célja: betegség hosszú távú kontrolljának elérése és fenntartása </a:t>
            </a:r>
          </a:p>
          <a:p>
            <a:pPr marL="514350" marR="0" lvl="0" indent="-5143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+mj-lt"/>
              <a:buAutoNum type="arabicPeriod"/>
              <a:tabLst/>
              <a:defRPr/>
            </a:pPr>
            <a:endParaRPr kumimoji="0" lang="hu-HU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0" fontAlgn="auto" latin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fenntartó terápia 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gyógyszerei (kontrolláló szerek)</a:t>
            </a:r>
          </a:p>
          <a:p>
            <a:pPr marL="514350" marR="0" lvl="0" indent="-514350" algn="l" defTabSz="914400" rtl="0" eaLnBrk="0" fontAlgn="auto" latin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Tüneti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szerek (rohamoldó szerek)</a:t>
            </a:r>
            <a:endParaRPr kumimoji="0" lang="hu-HU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04800" y="0"/>
            <a:ext cx="8686800" cy="15716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fenntartó terápia gyógyszerei (kontrolláló szerek)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304800" y="1554163"/>
            <a:ext cx="8686800" cy="47323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ctr" defTabSz="914400" rtl="0" eaLnBrk="0" fontAlgn="auto" latinLnBrk="0" hangingPunct="0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2"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Napi rendszerességgel, </a:t>
            </a:r>
            <a:r>
              <a:rPr kumimoji="0" lang="hu-HU" sz="28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folyamatosan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alkalmazott készítmények</a:t>
            </a:r>
          </a:p>
          <a:p>
            <a:pPr marL="514350" marR="0" lvl="0" indent="-514350" algn="l" defTabSz="914400" rtl="0" eaLnBrk="0" fontAlgn="auto" latinLnBrk="0" hangingPunct="0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Inhalációs szteroidok (ICS)</a:t>
            </a:r>
          </a:p>
          <a:p>
            <a:pPr marL="514350" marR="0" lvl="0" indent="-514350" algn="l" defTabSz="914400" rtl="0" eaLnBrk="0" fontAlgn="auto" latinLnBrk="0" hangingPunct="0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Anti-leukotriének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(LTRA)</a:t>
            </a:r>
          </a:p>
          <a:p>
            <a:pPr marL="514350" marR="0" lvl="0" indent="-514350" algn="l" defTabSz="914400" rtl="0" eaLnBrk="0" fontAlgn="auto" latinLnBrk="0" hangingPunct="0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Hosszú hatású inhalált 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</a:t>
            </a:r>
            <a:r>
              <a:rPr kumimoji="0" lang="hu-HU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-agonisták (LABA)</a:t>
            </a:r>
          </a:p>
          <a:p>
            <a:pPr marL="514350" marR="0" lvl="0" indent="-514350" algn="l" defTabSz="914400" rtl="0" eaLnBrk="0" fontAlgn="auto" latinLnBrk="0" hangingPunct="0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Theophyllin</a:t>
            </a: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0" fontAlgn="auto" latinLnBrk="0" hangingPunct="0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Anti-IgE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terápia</a:t>
            </a:r>
          </a:p>
          <a:p>
            <a:pPr marL="514350" marR="0" lvl="0" indent="-514350" algn="l" defTabSz="914400" rtl="0" eaLnBrk="0" fontAlgn="auto" latinLnBrk="0" hangingPunct="0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Szisztémás szteroid kezelés (csak súlyos, nem kontrollálható asztmásokban!!!)</a:t>
            </a: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14282" y="214290"/>
            <a:ext cx="8777318" cy="928694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Tüneti szerek (rohamoldó szerek)</a:t>
            </a:r>
            <a:br>
              <a:rPr kumimoji="0" lang="hu-H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304800" y="1428750"/>
            <a:ext cx="8686800" cy="4651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Gyorsan oldják a </a:t>
            </a: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bronchoconstrictiot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és enyhítik a tüneteket</a:t>
            </a:r>
          </a:p>
          <a:p>
            <a:pPr marL="514350" marR="0" lvl="0" indent="-5143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Gyors hatású inhalált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</a:t>
            </a:r>
            <a:r>
              <a:rPr kumimoji="0" lang="hu-HU" sz="28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-agonisták RABA</a:t>
            </a:r>
            <a:r>
              <a:rPr kumimoji="0" lang="hu-HU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(rapid </a:t>
            </a:r>
            <a:r>
              <a:rPr kumimoji="0" lang="hu-HU" sz="28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acting</a:t>
            </a:r>
            <a:r>
              <a:rPr kumimoji="0" lang="hu-HU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beta-agonists</a:t>
            </a:r>
            <a:r>
              <a:rPr kumimoji="0" lang="hu-HU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salbutamol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terbutalin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formoterol-csak</a:t>
            </a:r>
            <a:r>
              <a:rPr kumimoji="0" lang="hu-H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ICS- mellett!!! )</a:t>
            </a:r>
          </a:p>
          <a:p>
            <a:pPr marL="514350" marR="0" lvl="0" indent="-5143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Szisztémás szteroidok</a:t>
            </a:r>
          </a:p>
          <a:p>
            <a:pPr marL="514350" marR="0" lvl="0" indent="-5143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Antikolinerg-szerek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ipratopium-bromid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Theophyllin</a:t>
            </a:r>
            <a:endParaRPr kumimoji="0" lang="hu-HU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85720" y="0"/>
            <a:ext cx="8686800" cy="785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Asztma kezelés- terápiás lépcsők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rtalom helye 3"/>
          <p:cNvGraphicFramePr>
            <a:graphicFrameLocks/>
          </p:cNvGraphicFramePr>
          <p:nvPr/>
        </p:nvGraphicFramePr>
        <p:xfrm>
          <a:off x="214313" y="1279525"/>
          <a:ext cx="86868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1.lépcső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2.lépcső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3.lépcső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4.lépcső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5.lépcső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Betegoktatás, környezeti kontroll</a:t>
                      </a:r>
                      <a:endParaRPr lang="hu-HU" sz="20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err="1" smtClean="0">
                          <a:solidFill>
                            <a:srgbClr val="FF0000"/>
                          </a:solidFill>
                        </a:rPr>
                        <a:t>Sz.e</a:t>
                      </a:r>
                      <a:r>
                        <a:rPr lang="hu-HU" sz="2000" b="1" dirty="0" smtClean="0">
                          <a:solidFill>
                            <a:srgbClr val="FF0000"/>
                          </a:solidFill>
                        </a:rPr>
                        <a:t>. gyors </a:t>
                      </a:r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β</a:t>
                      </a:r>
                      <a:r>
                        <a:rPr lang="hu-HU" sz="2000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hu-HU" sz="2000" b="1" dirty="0" smtClean="0">
                          <a:solidFill>
                            <a:srgbClr val="FF0000"/>
                          </a:solidFill>
                        </a:rPr>
                        <a:t>-agonista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2000" b="1" dirty="0" err="1" smtClean="0">
                          <a:solidFill>
                            <a:srgbClr val="FF0000"/>
                          </a:solidFill>
                        </a:rPr>
                        <a:t>Sz.e</a:t>
                      </a:r>
                      <a:r>
                        <a:rPr lang="hu-HU" sz="2000" b="1" dirty="0" smtClean="0">
                          <a:solidFill>
                            <a:srgbClr val="FF0000"/>
                          </a:solidFill>
                        </a:rPr>
                        <a:t>. gyors hatású </a:t>
                      </a:r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β</a:t>
                      </a:r>
                      <a:r>
                        <a:rPr lang="hu-HU" sz="2000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hu-HU" sz="2000" b="1" dirty="0" smtClean="0">
                          <a:solidFill>
                            <a:srgbClr val="FF0000"/>
                          </a:solidFill>
                        </a:rPr>
                        <a:t>-agonista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chemeClr val="bg1"/>
                          </a:solidFill>
                        </a:rPr>
                        <a:t>Fenntartó szerek</a:t>
                      </a:r>
                      <a:r>
                        <a:rPr lang="hu-HU" sz="2000" b="1" baseline="0" dirty="0" smtClean="0">
                          <a:solidFill>
                            <a:schemeClr val="bg1"/>
                          </a:solidFill>
                        </a:rPr>
                        <a:t> lehetőségei</a:t>
                      </a:r>
                      <a:endParaRPr lang="hu-H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E8F44">
                            <a:shade val="30000"/>
                            <a:satMod val="115000"/>
                          </a:srgbClr>
                        </a:gs>
                        <a:gs pos="50000">
                          <a:srgbClr val="FE8F44">
                            <a:shade val="67500"/>
                            <a:satMod val="115000"/>
                          </a:srgbClr>
                        </a:gs>
                        <a:gs pos="100000">
                          <a:srgbClr val="FE8F44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Egyet kiválasztani</a:t>
                      </a:r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Egyet kiválasztani</a:t>
                      </a:r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Eggyel vagy többel kiegészíteni</a:t>
                      </a:r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Eggyel vagy mindkettővel kiegészíteni</a:t>
                      </a:r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Kisdózisú ICS</a:t>
                      </a:r>
                      <a:endParaRPr lang="hu-HU" b="1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Kisdózisú ICS+ LABA</a:t>
                      </a:r>
                      <a:endParaRPr lang="hu-HU" b="1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Kp vagy nagydózisú ICS+ LABA </a:t>
                      </a:r>
                      <a:endParaRPr lang="hu-HU" b="1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Oralis</a:t>
                      </a:r>
                      <a:r>
                        <a:rPr lang="hu-HU" b="1" dirty="0" smtClean="0"/>
                        <a:t> szteroid</a:t>
                      </a:r>
                      <a:endParaRPr lang="hu-HU" b="1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LTRA</a:t>
                      </a:r>
                      <a:endParaRPr lang="hu-HU" b="1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Kp. vagy nagydózisú ICS</a:t>
                      </a:r>
                      <a:endParaRPr lang="hu-HU" b="1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LTRA</a:t>
                      </a:r>
                      <a:endParaRPr lang="hu-HU" b="1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Anti-IgE</a:t>
                      </a:r>
                      <a:r>
                        <a:rPr lang="hu-HU" b="1" dirty="0" smtClean="0"/>
                        <a:t> kezelés</a:t>
                      </a:r>
                      <a:endParaRPr lang="hu-HU" b="1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kisdózisú ICS+ LTRA</a:t>
                      </a:r>
                      <a:endParaRPr lang="hu-HU" b="1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Retard</a:t>
                      </a:r>
                      <a:r>
                        <a:rPr lang="hu-HU" b="1" dirty="0" smtClean="0"/>
                        <a:t> </a:t>
                      </a:r>
                      <a:r>
                        <a:rPr lang="hu-HU" b="1" dirty="0" err="1" smtClean="0"/>
                        <a:t>theophyllin</a:t>
                      </a:r>
                      <a:endParaRPr lang="hu-HU" b="1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b="1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kisdózisú ICS+</a:t>
                      </a:r>
                    </a:p>
                    <a:p>
                      <a:r>
                        <a:rPr lang="hu-HU" b="1" dirty="0" err="1" smtClean="0"/>
                        <a:t>retard</a:t>
                      </a:r>
                      <a:r>
                        <a:rPr lang="hu-HU" b="1" dirty="0" smtClean="0"/>
                        <a:t> </a:t>
                      </a:r>
                      <a:r>
                        <a:rPr lang="hu-HU" b="1" dirty="0" err="1" smtClean="0"/>
                        <a:t>theophyllin</a:t>
                      </a:r>
                      <a:endParaRPr lang="hu-HU" b="1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b="1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Lefelé nyíl 3"/>
          <p:cNvSpPr/>
          <p:nvPr/>
        </p:nvSpPr>
        <p:spPr>
          <a:xfrm rot="16200000">
            <a:off x="7250906" y="-321468"/>
            <a:ext cx="714375" cy="25003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5" name="Szövegdoboz 7"/>
          <p:cNvSpPr txBox="1">
            <a:spLocks noChangeArrowheads="1"/>
          </p:cNvSpPr>
          <p:nvPr/>
        </p:nvSpPr>
        <p:spPr bwMode="auto">
          <a:xfrm>
            <a:off x="6715125" y="685800"/>
            <a:ext cx="1928813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Franklin Gothic Book" pitchFamily="34" charset="0"/>
              </a:rPr>
              <a:t>felfelé lépés</a:t>
            </a:r>
          </a:p>
        </p:txBody>
      </p:sp>
      <p:sp>
        <p:nvSpPr>
          <p:cNvPr id="6" name="Lefelé nyíl 5"/>
          <p:cNvSpPr/>
          <p:nvPr/>
        </p:nvSpPr>
        <p:spPr>
          <a:xfrm rot="5400000">
            <a:off x="1071562" y="-285749"/>
            <a:ext cx="714375" cy="228600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42938" y="642938"/>
            <a:ext cx="2571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lefelés</a:t>
            </a:r>
            <a:r>
              <a:rPr lang="hu-H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lépés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000375" y="714375"/>
            <a:ext cx="3019425" cy="4247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Kontrolltól függően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r>
              <a:rPr lang="hu-HU" sz="3600" dirty="0" smtClean="0">
                <a:solidFill>
                  <a:srgbClr val="FFC000"/>
                </a:solidFill>
              </a:rPr>
              <a:t>Inhalációs szteroidok (ICS)</a:t>
            </a:r>
            <a:endParaRPr lang="hu-HU" sz="3600" dirty="0">
              <a:solidFill>
                <a:srgbClr val="FFC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8001000" cy="1600200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b="1" dirty="0" smtClean="0">
                <a:solidFill>
                  <a:schemeClr val="bg1"/>
                </a:solidFill>
              </a:rPr>
              <a:t>Az inhalált szteroidok (ICS)  minősülnek továbbra is a </a:t>
            </a:r>
            <a:r>
              <a:rPr lang="hu-HU" b="1" dirty="0" smtClean="0">
                <a:solidFill>
                  <a:srgbClr val="FFFF00"/>
                </a:solidFill>
              </a:rPr>
              <a:t>leghatékonyabb gyulladáscsökkentő </a:t>
            </a:r>
            <a:r>
              <a:rPr lang="hu-HU" b="1" dirty="0" smtClean="0">
                <a:solidFill>
                  <a:schemeClr val="bg1"/>
                </a:solidFill>
              </a:rPr>
              <a:t>, megelőző szereknek.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b="1" dirty="0" smtClean="0"/>
          </a:p>
          <a:p>
            <a:pPr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b="1" dirty="0" smtClean="0"/>
              <a:t> </a:t>
            </a:r>
            <a:endParaRPr lang="hu-HU" sz="2400" b="1" dirty="0" smtClean="0"/>
          </a:p>
          <a:p>
            <a:pPr>
              <a:buNone/>
            </a:pPr>
            <a:endParaRPr lang="hu-HU" dirty="0"/>
          </a:p>
        </p:txBody>
      </p:sp>
      <p:grpSp>
        <p:nvGrpSpPr>
          <p:cNvPr id="5" name="Csoportba foglalás 152"/>
          <p:cNvGrpSpPr>
            <a:grpSpLocks noGrp="1"/>
          </p:cNvGrpSpPr>
          <p:nvPr>
            <p:ph sz="half" idx="2"/>
          </p:nvPr>
        </p:nvGrpSpPr>
        <p:grpSpPr bwMode="auto">
          <a:xfrm>
            <a:off x="152400" y="2209800"/>
            <a:ext cx="8991600" cy="4365775"/>
            <a:chOff x="144249" y="-1098393"/>
            <a:chExt cx="8374436" cy="5920017"/>
          </a:xfrm>
        </p:grpSpPr>
        <p:grpSp>
          <p:nvGrpSpPr>
            <p:cNvPr id="6" name="Csoportba foglalás 5"/>
            <p:cNvGrpSpPr>
              <a:grpSpLocks/>
            </p:cNvGrpSpPr>
            <p:nvPr/>
          </p:nvGrpSpPr>
          <p:grpSpPr bwMode="auto">
            <a:xfrm>
              <a:off x="427404" y="-1098393"/>
              <a:ext cx="8091281" cy="5920017"/>
              <a:chOff x="579828" y="-718961"/>
              <a:chExt cx="8091281" cy="5920017"/>
            </a:xfrm>
          </p:grpSpPr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>
                <a:off x="2519847" y="2321397"/>
                <a:ext cx="0" cy="0"/>
              </a:xfrm>
              <a:prstGeom prst="ellipse">
                <a:avLst/>
              </a:prstGeom>
              <a:solidFill>
                <a:srgbClr val="80FF00"/>
              </a:solidFill>
              <a:ln w="27305">
                <a:solidFill>
                  <a:srgbClr val="8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latin typeface="Franklin Gothic Book" pitchFamily="34" charset="0"/>
                </a:endParaRPr>
              </a:p>
            </p:txBody>
          </p:sp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1551320" y="-718961"/>
                <a:ext cx="0" cy="0"/>
                <a:chOff x="2981" y="3076"/>
                <a:chExt cx="0" cy="0"/>
              </a:xfrm>
            </p:grpSpPr>
            <p:sp>
              <p:nvSpPr>
                <p:cNvPr id="77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2981" y="3076"/>
                  <a:ext cx="0" cy="0"/>
                </a:xfrm>
                <a:prstGeom prst="ellipse">
                  <a:avLst/>
                </a:prstGeom>
                <a:solidFill>
                  <a:srgbClr val="00FF00"/>
                </a:solidFill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>
                    <a:latin typeface="Franklin Gothic Book" pitchFamily="34" charset="0"/>
                  </a:endParaRPr>
                </a:p>
              </p:txBody>
            </p:sp>
            <p:sp>
              <p:nvSpPr>
                <p:cNvPr id="78" name="Oval 33"/>
                <p:cNvSpPr>
                  <a:spLocks noChangeArrowheads="1"/>
                </p:cNvSpPr>
                <p:nvPr/>
              </p:nvSpPr>
              <p:spPr bwMode="auto">
                <a:xfrm flipV="1">
                  <a:off x="2981" y="3076"/>
                  <a:ext cx="0" cy="0"/>
                </a:xfrm>
                <a:prstGeom prst="ellipse">
                  <a:avLst/>
                </a:prstGeom>
                <a:solidFill>
                  <a:srgbClr val="00FF00"/>
                </a:solidFill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>
                    <a:latin typeface="Franklin Gothic Book" pitchFamily="34" charset="0"/>
                  </a:endParaRPr>
                </a:p>
              </p:txBody>
            </p:sp>
          </p:grpSp>
          <p:grpSp>
            <p:nvGrpSpPr>
              <p:cNvPr id="10" name="Group 82"/>
              <p:cNvGrpSpPr>
                <a:grpSpLocks/>
              </p:cNvGrpSpPr>
              <p:nvPr/>
            </p:nvGrpSpPr>
            <p:grpSpPr bwMode="auto">
              <a:xfrm>
                <a:off x="1786730" y="418403"/>
                <a:ext cx="4471997" cy="2995761"/>
                <a:chOff x="1255" y="306"/>
                <a:chExt cx="3054" cy="1719"/>
              </a:xfrm>
            </p:grpSpPr>
            <p:sp>
              <p:nvSpPr>
                <p:cNvPr id="64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1255" y="306"/>
                  <a:ext cx="1260" cy="1423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5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2822" y="535"/>
                  <a:ext cx="244" cy="10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6" name="Line 85"/>
                <p:cNvSpPr>
                  <a:spLocks noChangeShapeType="1"/>
                </p:cNvSpPr>
                <p:nvPr/>
              </p:nvSpPr>
              <p:spPr bwMode="auto">
                <a:xfrm>
                  <a:off x="3485" y="306"/>
                  <a:ext cx="824" cy="171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grpSp>
              <p:nvGrpSpPr>
                <p:cNvPr id="67" name="Group 86"/>
                <p:cNvGrpSpPr>
                  <a:grpSpLocks/>
                </p:cNvGrpSpPr>
                <p:nvPr/>
              </p:nvGrpSpPr>
              <p:grpSpPr bwMode="auto">
                <a:xfrm>
                  <a:off x="3553" y="1458"/>
                  <a:ext cx="184" cy="192"/>
                  <a:chOff x="3163" y="-2357"/>
                  <a:chExt cx="288" cy="288"/>
                </a:xfrm>
              </p:grpSpPr>
              <p:sp>
                <p:nvSpPr>
                  <p:cNvPr id="75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3163" y="-2357"/>
                    <a:ext cx="288" cy="28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38100">
                    <a:solidFill>
                      <a:srgbClr val="CC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u-HU">
                      <a:latin typeface="Franklin Gothic Book" pitchFamily="34" charset="0"/>
                    </a:endParaRPr>
                  </a:p>
                </p:txBody>
              </p:sp>
              <p:sp>
                <p:nvSpPr>
                  <p:cNvPr id="76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3244" y="-2231"/>
                    <a:ext cx="153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68" name="Group 89"/>
                <p:cNvGrpSpPr>
                  <a:grpSpLocks/>
                </p:cNvGrpSpPr>
                <p:nvPr/>
              </p:nvGrpSpPr>
              <p:grpSpPr bwMode="auto">
                <a:xfrm>
                  <a:off x="1554" y="1334"/>
                  <a:ext cx="244" cy="205"/>
                  <a:chOff x="1901" y="-2250"/>
                  <a:chExt cx="384" cy="307"/>
                </a:xfrm>
              </p:grpSpPr>
              <p:sp>
                <p:nvSpPr>
                  <p:cNvPr id="73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1901" y="-2250"/>
                    <a:ext cx="384" cy="307"/>
                  </a:xfrm>
                  <a:prstGeom prst="ellipse">
                    <a:avLst/>
                  </a:prstGeom>
                  <a:solidFill>
                    <a:srgbClr val="FF6600"/>
                  </a:solidFill>
                  <a:ln w="38100">
                    <a:solidFill>
                      <a:srgbClr val="CC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u-HU">
                      <a:latin typeface="Franklin Gothic Book" pitchFamily="34" charset="0"/>
                    </a:endParaRPr>
                  </a:p>
                </p:txBody>
              </p:sp>
              <p:sp>
                <p:nvSpPr>
                  <p:cNvPr id="74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975" y="-2132"/>
                    <a:ext cx="19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69" name="Group 92"/>
                <p:cNvGrpSpPr>
                  <a:grpSpLocks/>
                </p:cNvGrpSpPr>
                <p:nvPr/>
              </p:nvGrpSpPr>
              <p:grpSpPr bwMode="auto">
                <a:xfrm>
                  <a:off x="2967" y="1252"/>
                  <a:ext cx="184" cy="192"/>
                  <a:chOff x="2784" y="-2592"/>
                  <a:chExt cx="288" cy="288"/>
                </a:xfrm>
              </p:grpSpPr>
              <p:sp>
                <p:nvSpPr>
                  <p:cNvPr id="71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-2592"/>
                    <a:ext cx="288" cy="28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38100">
                    <a:solidFill>
                      <a:srgbClr val="CC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u-HU">
                      <a:latin typeface="Franklin Gothic Book" pitchFamily="34" charset="0"/>
                    </a:endParaRPr>
                  </a:p>
                </p:txBody>
              </p:sp>
              <p:sp>
                <p:nvSpPr>
                  <p:cNvPr id="72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2861" y="-2469"/>
                    <a:ext cx="19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</p:grpSp>
          <p:grpSp>
            <p:nvGrpSpPr>
              <p:cNvPr id="11" name="Group 96"/>
              <p:cNvGrpSpPr>
                <a:grpSpLocks/>
              </p:cNvGrpSpPr>
              <p:nvPr/>
            </p:nvGrpSpPr>
            <p:grpSpPr bwMode="auto">
              <a:xfrm>
                <a:off x="579828" y="2071345"/>
                <a:ext cx="6804707" cy="3129711"/>
                <a:chOff x="352" y="1231"/>
                <a:chExt cx="4690" cy="1862"/>
              </a:xfrm>
            </p:grpSpPr>
            <p:sp>
              <p:nvSpPr>
                <p:cNvPr id="16" name="Line 97"/>
                <p:cNvSpPr>
                  <a:spLocks noChangeShapeType="1"/>
                </p:cNvSpPr>
                <p:nvPr/>
              </p:nvSpPr>
              <p:spPr bwMode="auto">
                <a:xfrm>
                  <a:off x="352" y="2460"/>
                  <a:ext cx="4690" cy="6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grpSp>
              <p:nvGrpSpPr>
                <p:cNvPr id="17" name="Group 98"/>
                <p:cNvGrpSpPr>
                  <a:grpSpLocks/>
                </p:cNvGrpSpPr>
                <p:nvPr/>
              </p:nvGrpSpPr>
              <p:grpSpPr bwMode="auto">
                <a:xfrm>
                  <a:off x="2950" y="2153"/>
                  <a:ext cx="958" cy="605"/>
                  <a:chOff x="5226" y="481"/>
                  <a:chExt cx="1224" cy="851"/>
                </a:xfrm>
              </p:grpSpPr>
              <p:sp>
                <p:nvSpPr>
                  <p:cNvPr id="38" name="Freeform 99"/>
                  <p:cNvSpPr>
                    <a:spLocks/>
                  </p:cNvSpPr>
                  <p:nvPr/>
                </p:nvSpPr>
                <p:spPr bwMode="auto">
                  <a:xfrm>
                    <a:off x="5653" y="481"/>
                    <a:ext cx="797" cy="641"/>
                  </a:xfrm>
                  <a:custGeom>
                    <a:avLst/>
                    <a:gdLst>
                      <a:gd name="T0" fmla="*/ 439 w 643"/>
                      <a:gd name="T1" fmla="*/ 40 h 517"/>
                      <a:gd name="T2" fmla="*/ 420 w 643"/>
                      <a:gd name="T3" fmla="*/ 33 h 517"/>
                      <a:gd name="T4" fmla="*/ 404 w 643"/>
                      <a:gd name="T5" fmla="*/ 26 h 517"/>
                      <a:gd name="T6" fmla="*/ 389 w 643"/>
                      <a:gd name="T7" fmla="*/ 22 h 517"/>
                      <a:gd name="T8" fmla="*/ 371 w 643"/>
                      <a:gd name="T9" fmla="*/ 18 h 517"/>
                      <a:gd name="T10" fmla="*/ 347 w 643"/>
                      <a:gd name="T11" fmla="*/ 15 h 517"/>
                      <a:gd name="T12" fmla="*/ 293 w 643"/>
                      <a:gd name="T13" fmla="*/ 10 h 517"/>
                      <a:gd name="T14" fmla="*/ 248 w 643"/>
                      <a:gd name="T15" fmla="*/ 4 h 517"/>
                      <a:gd name="T16" fmla="*/ 210 w 643"/>
                      <a:gd name="T17" fmla="*/ 0 h 517"/>
                      <a:gd name="T18" fmla="*/ 175 w 643"/>
                      <a:gd name="T19" fmla="*/ 1 h 517"/>
                      <a:gd name="T20" fmla="*/ 143 w 643"/>
                      <a:gd name="T21" fmla="*/ 9 h 517"/>
                      <a:gd name="T22" fmla="*/ 107 w 643"/>
                      <a:gd name="T23" fmla="*/ 25 h 517"/>
                      <a:gd name="T24" fmla="*/ 64 w 643"/>
                      <a:gd name="T25" fmla="*/ 56 h 517"/>
                      <a:gd name="T26" fmla="*/ 38 w 643"/>
                      <a:gd name="T27" fmla="*/ 81 h 517"/>
                      <a:gd name="T28" fmla="*/ 19 w 643"/>
                      <a:gd name="T29" fmla="*/ 108 h 517"/>
                      <a:gd name="T30" fmla="*/ 7 w 643"/>
                      <a:gd name="T31" fmla="*/ 136 h 517"/>
                      <a:gd name="T32" fmla="*/ 1 w 643"/>
                      <a:gd name="T33" fmla="*/ 168 h 517"/>
                      <a:gd name="T34" fmla="*/ 0 w 643"/>
                      <a:gd name="T35" fmla="*/ 205 h 517"/>
                      <a:gd name="T36" fmla="*/ 4 w 643"/>
                      <a:gd name="T37" fmla="*/ 256 h 517"/>
                      <a:gd name="T38" fmla="*/ 10 w 643"/>
                      <a:gd name="T39" fmla="*/ 293 h 517"/>
                      <a:gd name="T40" fmla="*/ 20 w 643"/>
                      <a:gd name="T41" fmla="*/ 324 h 517"/>
                      <a:gd name="T42" fmla="*/ 34 w 643"/>
                      <a:gd name="T43" fmla="*/ 350 h 517"/>
                      <a:gd name="T44" fmla="*/ 55 w 643"/>
                      <a:gd name="T45" fmla="*/ 373 h 517"/>
                      <a:gd name="T46" fmla="*/ 82 w 643"/>
                      <a:gd name="T47" fmla="*/ 397 h 517"/>
                      <a:gd name="T48" fmla="*/ 117 w 643"/>
                      <a:gd name="T49" fmla="*/ 424 h 517"/>
                      <a:gd name="T50" fmla="*/ 175 w 643"/>
                      <a:gd name="T51" fmla="*/ 465 h 517"/>
                      <a:gd name="T52" fmla="*/ 218 w 643"/>
                      <a:gd name="T53" fmla="*/ 490 h 517"/>
                      <a:gd name="T54" fmla="*/ 259 w 643"/>
                      <a:gd name="T55" fmla="*/ 506 h 517"/>
                      <a:gd name="T56" fmla="*/ 301 w 643"/>
                      <a:gd name="T57" fmla="*/ 514 h 517"/>
                      <a:gd name="T58" fmla="*/ 349 w 643"/>
                      <a:gd name="T59" fmla="*/ 516 h 517"/>
                      <a:gd name="T60" fmla="*/ 405 w 643"/>
                      <a:gd name="T61" fmla="*/ 509 h 517"/>
                      <a:gd name="T62" fmla="*/ 467 w 643"/>
                      <a:gd name="T63" fmla="*/ 496 h 517"/>
                      <a:gd name="T64" fmla="*/ 507 w 643"/>
                      <a:gd name="T65" fmla="*/ 483 h 517"/>
                      <a:gd name="T66" fmla="*/ 540 w 643"/>
                      <a:gd name="T67" fmla="*/ 465 h 517"/>
                      <a:gd name="T68" fmla="*/ 568 w 643"/>
                      <a:gd name="T69" fmla="*/ 442 h 517"/>
                      <a:gd name="T70" fmla="*/ 592 w 643"/>
                      <a:gd name="T71" fmla="*/ 413 h 517"/>
                      <a:gd name="T72" fmla="*/ 614 w 643"/>
                      <a:gd name="T73" fmla="*/ 375 h 517"/>
                      <a:gd name="T74" fmla="*/ 634 w 643"/>
                      <a:gd name="T75" fmla="*/ 328 h 517"/>
                      <a:gd name="T76" fmla="*/ 641 w 643"/>
                      <a:gd name="T77" fmla="*/ 296 h 517"/>
                      <a:gd name="T78" fmla="*/ 641 w 643"/>
                      <a:gd name="T79" fmla="*/ 267 h 517"/>
                      <a:gd name="T80" fmla="*/ 635 w 643"/>
                      <a:gd name="T81" fmla="*/ 238 h 517"/>
                      <a:gd name="T82" fmla="*/ 624 w 643"/>
                      <a:gd name="T83" fmla="*/ 207 h 517"/>
                      <a:gd name="T84" fmla="*/ 608 w 643"/>
                      <a:gd name="T85" fmla="*/ 171 h 517"/>
                      <a:gd name="T86" fmla="*/ 593 w 643"/>
                      <a:gd name="T87" fmla="*/ 138 h 517"/>
                      <a:gd name="T88" fmla="*/ 588 w 643"/>
                      <a:gd name="T89" fmla="*/ 127 h 517"/>
                      <a:gd name="T90" fmla="*/ 583 w 643"/>
                      <a:gd name="T91" fmla="*/ 119 h 517"/>
                      <a:gd name="T92" fmla="*/ 577 w 643"/>
                      <a:gd name="T93" fmla="*/ 112 h 517"/>
                      <a:gd name="T94" fmla="*/ 569 w 643"/>
                      <a:gd name="T95" fmla="*/ 105 h 517"/>
                      <a:gd name="T96" fmla="*/ 560 w 643"/>
                      <a:gd name="T97" fmla="*/ 97 h 517"/>
                      <a:gd name="T98" fmla="*/ 544 w 643"/>
                      <a:gd name="T99" fmla="*/ 85 h 517"/>
                      <a:gd name="T100" fmla="*/ 530 w 643"/>
                      <a:gd name="T101" fmla="*/ 76 h 517"/>
                      <a:gd name="T102" fmla="*/ 519 w 643"/>
                      <a:gd name="T103" fmla="*/ 70 h 517"/>
                      <a:gd name="T104" fmla="*/ 508 w 643"/>
                      <a:gd name="T105" fmla="*/ 65 h 517"/>
                      <a:gd name="T106" fmla="*/ 497 w 643"/>
                      <a:gd name="T107" fmla="*/ 61 h 517"/>
                      <a:gd name="T108" fmla="*/ 483 w 643"/>
                      <a:gd name="T109" fmla="*/ 56 h 517"/>
                      <a:gd name="T110" fmla="*/ 465 w 643"/>
                      <a:gd name="T111" fmla="*/ 50 h 517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643"/>
                      <a:gd name="T169" fmla="*/ 0 h 517"/>
                      <a:gd name="T170" fmla="*/ 643 w 643"/>
                      <a:gd name="T171" fmla="*/ 517 h 517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643" h="517">
                        <a:moveTo>
                          <a:pt x="465" y="50"/>
                        </a:moveTo>
                        <a:lnTo>
                          <a:pt x="453" y="46"/>
                        </a:lnTo>
                        <a:lnTo>
                          <a:pt x="448" y="44"/>
                        </a:lnTo>
                        <a:lnTo>
                          <a:pt x="444" y="42"/>
                        </a:lnTo>
                        <a:lnTo>
                          <a:pt x="439" y="40"/>
                        </a:lnTo>
                        <a:lnTo>
                          <a:pt x="435" y="39"/>
                        </a:lnTo>
                        <a:lnTo>
                          <a:pt x="431" y="37"/>
                        </a:lnTo>
                        <a:lnTo>
                          <a:pt x="427" y="36"/>
                        </a:lnTo>
                        <a:lnTo>
                          <a:pt x="423" y="34"/>
                        </a:lnTo>
                        <a:lnTo>
                          <a:pt x="420" y="33"/>
                        </a:lnTo>
                        <a:lnTo>
                          <a:pt x="417" y="31"/>
                        </a:lnTo>
                        <a:lnTo>
                          <a:pt x="413" y="30"/>
                        </a:lnTo>
                        <a:lnTo>
                          <a:pt x="410" y="29"/>
                        </a:lnTo>
                        <a:lnTo>
                          <a:pt x="407" y="28"/>
                        </a:lnTo>
                        <a:lnTo>
                          <a:pt x="404" y="26"/>
                        </a:lnTo>
                        <a:lnTo>
                          <a:pt x="401" y="26"/>
                        </a:lnTo>
                        <a:lnTo>
                          <a:pt x="398" y="24"/>
                        </a:lnTo>
                        <a:lnTo>
                          <a:pt x="395" y="24"/>
                        </a:lnTo>
                        <a:lnTo>
                          <a:pt x="392" y="23"/>
                        </a:lnTo>
                        <a:lnTo>
                          <a:pt x="389" y="22"/>
                        </a:lnTo>
                        <a:lnTo>
                          <a:pt x="385" y="21"/>
                        </a:lnTo>
                        <a:lnTo>
                          <a:pt x="382" y="20"/>
                        </a:lnTo>
                        <a:lnTo>
                          <a:pt x="378" y="19"/>
                        </a:lnTo>
                        <a:lnTo>
                          <a:pt x="375" y="19"/>
                        </a:lnTo>
                        <a:lnTo>
                          <a:pt x="371" y="18"/>
                        </a:lnTo>
                        <a:lnTo>
                          <a:pt x="366" y="17"/>
                        </a:lnTo>
                        <a:lnTo>
                          <a:pt x="362" y="17"/>
                        </a:lnTo>
                        <a:lnTo>
                          <a:pt x="357" y="16"/>
                        </a:lnTo>
                        <a:lnTo>
                          <a:pt x="352" y="16"/>
                        </a:lnTo>
                        <a:lnTo>
                          <a:pt x="347" y="15"/>
                        </a:lnTo>
                        <a:lnTo>
                          <a:pt x="341" y="14"/>
                        </a:lnTo>
                        <a:lnTo>
                          <a:pt x="335" y="14"/>
                        </a:lnTo>
                        <a:lnTo>
                          <a:pt x="313" y="12"/>
                        </a:lnTo>
                        <a:lnTo>
                          <a:pt x="303" y="10"/>
                        </a:lnTo>
                        <a:lnTo>
                          <a:pt x="293" y="10"/>
                        </a:lnTo>
                        <a:lnTo>
                          <a:pt x="283" y="8"/>
                        </a:lnTo>
                        <a:lnTo>
                          <a:pt x="274" y="7"/>
                        </a:lnTo>
                        <a:lnTo>
                          <a:pt x="265" y="6"/>
                        </a:lnTo>
                        <a:lnTo>
                          <a:pt x="256" y="5"/>
                        </a:lnTo>
                        <a:lnTo>
                          <a:pt x="248" y="4"/>
                        </a:lnTo>
                        <a:lnTo>
                          <a:pt x="240" y="3"/>
                        </a:lnTo>
                        <a:lnTo>
                          <a:pt x="232" y="2"/>
                        </a:lnTo>
                        <a:lnTo>
                          <a:pt x="225" y="2"/>
                        </a:lnTo>
                        <a:lnTo>
                          <a:pt x="217" y="1"/>
                        </a:lnTo>
                        <a:lnTo>
                          <a:pt x="210" y="0"/>
                        </a:lnTo>
                        <a:lnTo>
                          <a:pt x="203" y="0"/>
                        </a:lnTo>
                        <a:lnTo>
                          <a:pt x="196" y="0"/>
                        </a:lnTo>
                        <a:lnTo>
                          <a:pt x="189" y="0"/>
                        </a:lnTo>
                        <a:lnTo>
                          <a:pt x="182" y="1"/>
                        </a:lnTo>
                        <a:lnTo>
                          <a:pt x="175" y="1"/>
                        </a:lnTo>
                        <a:lnTo>
                          <a:pt x="169" y="2"/>
                        </a:lnTo>
                        <a:lnTo>
                          <a:pt x="162" y="3"/>
                        </a:lnTo>
                        <a:lnTo>
                          <a:pt x="156" y="5"/>
                        </a:lnTo>
                        <a:lnTo>
                          <a:pt x="149" y="7"/>
                        </a:lnTo>
                        <a:lnTo>
                          <a:pt x="143" y="9"/>
                        </a:lnTo>
                        <a:lnTo>
                          <a:pt x="136" y="11"/>
                        </a:lnTo>
                        <a:lnTo>
                          <a:pt x="129" y="14"/>
                        </a:lnTo>
                        <a:lnTo>
                          <a:pt x="122" y="17"/>
                        </a:lnTo>
                        <a:lnTo>
                          <a:pt x="115" y="21"/>
                        </a:lnTo>
                        <a:lnTo>
                          <a:pt x="107" y="25"/>
                        </a:lnTo>
                        <a:lnTo>
                          <a:pt x="100" y="30"/>
                        </a:lnTo>
                        <a:lnTo>
                          <a:pt x="92" y="35"/>
                        </a:lnTo>
                        <a:lnTo>
                          <a:pt x="85" y="40"/>
                        </a:lnTo>
                        <a:lnTo>
                          <a:pt x="71" y="50"/>
                        </a:lnTo>
                        <a:lnTo>
                          <a:pt x="64" y="56"/>
                        </a:lnTo>
                        <a:lnTo>
                          <a:pt x="58" y="61"/>
                        </a:lnTo>
                        <a:lnTo>
                          <a:pt x="53" y="66"/>
                        </a:lnTo>
                        <a:lnTo>
                          <a:pt x="47" y="71"/>
                        </a:lnTo>
                        <a:lnTo>
                          <a:pt x="42" y="76"/>
                        </a:lnTo>
                        <a:lnTo>
                          <a:pt x="38" y="81"/>
                        </a:lnTo>
                        <a:lnTo>
                          <a:pt x="33" y="86"/>
                        </a:lnTo>
                        <a:lnTo>
                          <a:pt x="29" y="92"/>
                        </a:lnTo>
                        <a:lnTo>
                          <a:pt x="25" y="97"/>
                        </a:lnTo>
                        <a:lnTo>
                          <a:pt x="22" y="102"/>
                        </a:lnTo>
                        <a:lnTo>
                          <a:pt x="19" y="108"/>
                        </a:lnTo>
                        <a:lnTo>
                          <a:pt x="16" y="113"/>
                        </a:lnTo>
                        <a:lnTo>
                          <a:pt x="13" y="119"/>
                        </a:lnTo>
                        <a:lnTo>
                          <a:pt x="11" y="125"/>
                        </a:lnTo>
                        <a:lnTo>
                          <a:pt x="9" y="130"/>
                        </a:lnTo>
                        <a:lnTo>
                          <a:pt x="7" y="136"/>
                        </a:lnTo>
                        <a:lnTo>
                          <a:pt x="5" y="142"/>
                        </a:lnTo>
                        <a:lnTo>
                          <a:pt x="4" y="149"/>
                        </a:lnTo>
                        <a:lnTo>
                          <a:pt x="3" y="155"/>
                        </a:lnTo>
                        <a:lnTo>
                          <a:pt x="2" y="162"/>
                        </a:lnTo>
                        <a:lnTo>
                          <a:pt x="1" y="168"/>
                        </a:lnTo>
                        <a:lnTo>
                          <a:pt x="1" y="175"/>
                        </a:lnTo>
                        <a:lnTo>
                          <a:pt x="0" y="182"/>
                        </a:lnTo>
                        <a:lnTo>
                          <a:pt x="0" y="190"/>
                        </a:lnTo>
                        <a:lnTo>
                          <a:pt x="0" y="197"/>
                        </a:lnTo>
                        <a:lnTo>
                          <a:pt x="0" y="205"/>
                        </a:lnTo>
                        <a:lnTo>
                          <a:pt x="0" y="213"/>
                        </a:lnTo>
                        <a:lnTo>
                          <a:pt x="1" y="222"/>
                        </a:lnTo>
                        <a:lnTo>
                          <a:pt x="1" y="230"/>
                        </a:lnTo>
                        <a:lnTo>
                          <a:pt x="2" y="239"/>
                        </a:lnTo>
                        <a:lnTo>
                          <a:pt x="4" y="256"/>
                        </a:lnTo>
                        <a:lnTo>
                          <a:pt x="5" y="264"/>
                        </a:lnTo>
                        <a:lnTo>
                          <a:pt x="6" y="272"/>
                        </a:lnTo>
                        <a:lnTo>
                          <a:pt x="7" y="279"/>
                        </a:lnTo>
                        <a:lnTo>
                          <a:pt x="8" y="286"/>
                        </a:lnTo>
                        <a:lnTo>
                          <a:pt x="10" y="293"/>
                        </a:lnTo>
                        <a:lnTo>
                          <a:pt x="11" y="300"/>
                        </a:lnTo>
                        <a:lnTo>
                          <a:pt x="13" y="306"/>
                        </a:lnTo>
                        <a:lnTo>
                          <a:pt x="15" y="312"/>
                        </a:lnTo>
                        <a:lnTo>
                          <a:pt x="17" y="318"/>
                        </a:lnTo>
                        <a:lnTo>
                          <a:pt x="20" y="324"/>
                        </a:lnTo>
                        <a:lnTo>
                          <a:pt x="22" y="329"/>
                        </a:lnTo>
                        <a:lnTo>
                          <a:pt x="25" y="334"/>
                        </a:lnTo>
                        <a:lnTo>
                          <a:pt x="28" y="340"/>
                        </a:lnTo>
                        <a:lnTo>
                          <a:pt x="31" y="344"/>
                        </a:lnTo>
                        <a:lnTo>
                          <a:pt x="34" y="350"/>
                        </a:lnTo>
                        <a:lnTo>
                          <a:pt x="38" y="354"/>
                        </a:lnTo>
                        <a:lnTo>
                          <a:pt x="41" y="359"/>
                        </a:lnTo>
                        <a:lnTo>
                          <a:pt x="46" y="364"/>
                        </a:lnTo>
                        <a:lnTo>
                          <a:pt x="50" y="368"/>
                        </a:lnTo>
                        <a:lnTo>
                          <a:pt x="55" y="373"/>
                        </a:lnTo>
                        <a:lnTo>
                          <a:pt x="59" y="378"/>
                        </a:lnTo>
                        <a:lnTo>
                          <a:pt x="65" y="383"/>
                        </a:lnTo>
                        <a:lnTo>
                          <a:pt x="70" y="388"/>
                        </a:lnTo>
                        <a:lnTo>
                          <a:pt x="76" y="392"/>
                        </a:lnTo>
                        <a:lnTo>
                          <a:pt x="82" y="397"/>
                        </a:lnTo>
                        <a:lnTo>
                          <a:pt x="88" y="402"/>
                        </a:lnTo>
                        <a:lnTo>
                          <a:pt x="95" y="408"/>
                        </a:lnTo>
                        <a:lnTo>
                          <a:pt x="102" y="413"/>
                        </a:lnTo>
                        <a:lnTo>
                          <a:pt x="109" y="418"/>
                        </a:lnTo>
                        <a:lnTo>
                          <a:pt x="117" y="424"/>
                        </a:lnTo>
                        <a:lnTo>
                          <a:pt x="137" y="439"/>
                        </a:lnTo>
                        <a:lnTo>
                          <a:pt x="147" y="446"/>
                        </a:lnTo>
                        <a:lnTo>
                          <a:pt x="157" y="453"/>
                        </a:lnTo>
                        <a:lnTo>
                          <a:pt x="166" y="459"/>
                        </a:lnTo>
                        <a:lnTo>
                          <a:pt x="175" y="465"/>
                        </a:lnTo>
                        <a:lnTo>
                          <a:pt x="184" y="470"/>
                        </a:lnTo>
                        <a:lnTo>
                          <a:pt x="193" y="476"/>
                        </a:lnTo>
                        <a:lnTo>
                          <a:pt x="201" y="481"/>
                        </a:lnTo>
                        <a:lnTo>
                          <a:pt x="209" y="485"/>
                        </a:lnTo>
                        <a:lnTo>
                          <a:pt x="218" y="490"/>
                        </a:lnTo>
                        <a:lnTo>
                          <a:pt x="226" y="494"/>
                        </a:lnTo>
                        <a:lnTo>
                          <a:pt x="234" y="497"/>
                        </a:lnTo>
                        <a:lnTo>
                          <a:pt x="242" y="500"/>
                        </a:lnTo>
                        <a:lnTo>
                          <a:pt x="251" y="503"/>
                        </a:lnTo>
                        <a:lnTo>
                          <a:pt x="259" y="506"/>
                        </a:lnTo>
                        <a:lnTo>
                          <a:pt x="267" y="508"/>
                        </a:lnTo>
                        <a:lnTo>
                          <a:pt x="275" y="510"/>
                        </a:lnTo>
                        <a:lnTo>
                          <a:pt x="284" y="512"/>
                        </a:lnTo>
                        <a:lnTo>
                          <a:pt x="293" y="513"/>
                        </a:lnTo>
                        <a:lnTo>
                          <a:pt x="301" y="514"/>
                        </a:lnTo>
                        <a:lnTo>
                          <a:pt x="310" y="515"/>
                        </a:lnTo>
                        <a:lnTo>
                          <a:pt x="319" y="516"/>
                        </a:lnTo>
                        <a:lnTo>
                          <a:pt x="329" y="516"/>
                        </a:lnTo>
                        <a:lnTo>
                          <a:pt x="339" y="516"/>
                        </a:lnTo>
                        <a:lnTo>
                          <a:pt x="349" y="516"/>
                        </a:lnTo>
                        <a:lnTo>
                          <a:pt x="359" y="515"/>
                        </a:lnTo>
                        <a:lnTo>
                          <a:pt x="370" y="514"/>
                        </a:lnTo>
                        <a:lnTo>
                          <a:pt x="381" y="512"/>
                        </a:lnTo>
                        <a:lnTo>
                          <a:pt x="393" y="511"/>
                        </a:lnTo>
                        <a:lnTo>
                          <a:pt x="405" y="509"/>
                        </a:lnTo>
                        <a:lnTo>
                          <a:pt x="418" y="507"/>
                        </a:lnTo>
                        <a:lnTo>
                          <a:pt x="439" y="503"/>
                        </a:lnTo>
                        <a:lnTo>
                          <a:pt x="448" y="501"/>
                        </a:lnTo>
                        <a:lnTo>
                          <a:pt x="457" y="499"/>
                        </a:lnTo>
                        <a:lnTo>
                          <a:pt x="467" y="496"/>
                        </a:lnTo>
                        <a:lnTo>
                          <a:pt x="475" y="494"/>
                        </a:lnTo>
                        <a:lnTo>
                          <a:pt x="483" y="492"/>
                        </a:lnTo>
                        <a:lnTo>
                          <a:pt x="491" y="489"/>
                        </a:lnTo>
                        <a:lnTo>
                          <a:pt x="499" y="486"/>
                        </a:lnTo>
                        <a:lnTo>
                          <a:pt x="507" y="483"/>
                        </a:lnTo>
                        <a:lnTo>
                          <a:pt x="514" y="480"/>
                        </a:lnTo>
                        <a:lnTo>
                          <a:pt x="521" y="476"/>
                        </a:lnTo>
                        <a:lnTo>
                          <a:pt x="527" y="473"/>
                        </a:lnTo>
                        <a:lnTo>
                          <a:pt x="534" y="469"/>
                        </a:lnTo>
                        <a:lnTo>
                          <a:pt x="540" y="465"/>
                        </a:lnTo>
                        <a:lnTo>
                          <a:pt x="546" y="461"/>
                        </a:lnTo>
                        <a:lnTo>
                          <a:pt x="552" y="457"/>
                        </a:lnTo>
                        <a:lnTo>
                          <a:pt x="557" y="452"/>
                        </a:lnTo>
                        <a:lnTo>
                          <a:pt x="563" y="448"/>
                        </a:lnTo>
                        <a:lnTo>
                          <a:pt x="568" y="442"/>
                        </a:lnTo>
                        <a:lnTo>
                          <a:pt x="573" y="437"/>
                        </a:lnTo>
                        <a:lnTo>
                          <a:pt x="578" y="431"/>
                        </a:lnTo>
                        <a:lnTo>
                          <a:pt x="583" y="426"/>
                        </a:lnTo>
                        <a:lnTo>
                          <a:pt x="587" y="419"/>
                        </a:lnTo>
                        <a:lnTo>
                          <a:pt x="592" y="413"/>
                        </a:lnTo>
                        <a:lnTo>
                          <a:pt x="597" y="406"/>
                        </a:lnTo>
                        <a:lnTo>
                          <a:pt x="601" y="399"/>
                        </a:lnTo>
                        <a:lnTo>
                          <a:pt x="605" y="391"/>
                        </a:lnTo>
                        <a:lnTo>
                          <a:pt x="609" y="384"/>
                        </a:lnTo>
                        <a:lnTo>
                          <a:pt x="614" y="375"/>
                        </a:lnTo>
                        <a:lnTo>
                          <a:pt x="618" y="367"/>
                        </a:lnTo>
                        <a:lnTo>
                          <a:pt x="622" y="358"/>
                        </a:lnTo>
                        <a:lnTo>
                          <a:pt x="629" y="342"/>
                        </a:lnTo>
                        <a:lnTo>
                          <a:pt x="631" y="335"/>
                        </a:lnTo>
                        <a:lnTo>
                          <a:pt x="634" y="328"/>
                        </a:lnTo>
                        <a:lnTo>
                          <a:pt x="636" y="321"/>
                        </a:lnTo>
                        <a:lnTo>
                          <a:pt x="638" y="315"/>
                        </a:lnTo>
                        <a:lnTo>
                          <a:pt x="639" y="308"/>
                        </a:lnTo>
                        <a:lnTo>
                          <a:pt x="640" y="302"/>
                        </a:lnTo>
                        <a:lnTo>
                          <a:pt x="641" y="296"/>
                        </a:lnTo>
                        <a:lnTo>
                          <a:pt x="642" y="290"/>
                        </a:lnTo>
                        <a:lnTo>
                          <a:pt x="642" y="284"/>
                        </a:lnTo>
                        <a:lnTo>
                          <a:pt x="642" y="278"/>
                        </a:lnTo>
                        <a:lnTo>
                          <a:pt x="642" y="273"/>
                        </a:lnTo>
                        <a:lnTo>
                          <a:pt x="641" y="267"/>
                        </a:lnTo>
                        <a:lnTo>
                          <a:pt x="641" y="261"/>
                        </a:lnTo>
                        <a:lnTo>
                          <a:pt x="639" y="256"/>
                        </a:lnTo>
                        <a:lnTo>
                          <a:pt x="638" y="250"/>
                        </a:lnTo>
                        <a:lnTo>
                          <a:pt x="637" y="244"/>
                        </a:lnTo>
                        <a:lnTo>
                          <a:pt x="635" y="238"/>
                        </a:lnTo>
                        <a:lnTo>
                          <a:pt x="633" y="232"/>
                        </a:lnTo>
                        <a:lnTo>
                          <a:pt x="631" y="226"/>
                        </a:lnTo>
                        <a:lnTo>
                          <a:pt x="629" y="220"/>
                        </a:lnTo>
                        <a:lnTo>
                          <a:pt x="626" y="214"/>
                        </a:lnTo>
                        <a:lnTo>
                          <a:pt x="624" y="207"/>
                        </a:lnTo>
                        <a:lnTo>
                          <a:pt x="621" y="201"/>
                        </a:lnTo>
                        <a:lnTo>
                          <a:pt x="618" y="194"/>
                        </a:lnTo>
                        <a:lnTo>
                          <a:pt x="615" y="186"/>
                        </a:lnTo>
                        <a:lnTo>
                          <a:pt x="611" y="179"/>
                        </a:lnTo>
                        <a:lnTo>
                          <a:pt x="608" y="171"/>
                        </a:lnTo>
                        <a:lnTo>
                          <a:pt x="604" y="163"/>
                        </a:lnTo>
                        <a:lnTo>
                          <a:pt x="601" y="155"/>
                        </a:lnTo>
                        <a:lnTo>
                          <a:pt x="597" y="146"/>
                        </a:lnTo>
                        <a:lnTo>
                          <a:pt x="594" y="140"/>
                        </a:lnTo>
                        <a:lnTo>
                          <a:pt x="593" y="138"/>
                        </a:lnTo>
                        <a:lnTo>
                          <a:pt x="592" y="136"/>
                        </a:lnTo>
                        <a:lnTo>
                          <a:pt x="591" y="133"/>
                        </a:lnTo>
                        <a:lnTo>
                          <a:pt x="590" y="131"/>
                        </a:lnTo>
                        <a:lnTo>
                          <a:pt x="589" y="129"/>
                        </a:lnTo>
                        <a:lnTo>
                          <a:pt x="588" y="127"/>
                        </a:lnTo>
                        <a:lnTo>
                          <a:pt x="587" y="125"/>
                        </a:lnTo>
                        <a:lnTo>
                          <a:pt x="586" y="124"/>
                        </a:lnTo>
                        <a:lnTo>
                          <a:pt x="585" y="122"/>
                        </a:lnTo>
                        <a:lnTo>
                          <a:pt x="584" y="120"/>
                        </a:lnTo>
                        <a:lnTo>
                          <a:pt x="583" y="119"/>
                        </a:lnTo>
                        <a:lnTo>
                          <a:pt x="581" y="117"/>
                        </a:lnTo>
                        <a:lnTo>
                          <a:pt x="581" y="116"/>
                        </a:lnTo>
                        <a:lnTo>
                          <a:pt x="579" y="114"/>
                        </a:lnTo>
                        <a:lnTo>
                          <a:pt x="578" y="113"/>
                        </a:lnTo>
                        <a:lnTo>
                          <a:pt x="577" y="112"/>
                        </a:lnTo>
                        <a:lnTo>
                          <a:pt x="575" y="110"/>
                        </a:lnTo>
                        <a:lnTo>
                          <a:pt x="574" y="109"/>
                        </a:lnTo>
                        <a:lnTo>
                          <a:pt x="573" y="108"/>
                        </a:lnTo>
                        <a:lnTo>
                          <a:pt x="571" y="106"/>
                        </a:lnTo>
                        <a:lnTo>
                          <a:pt x="569" y="105"/>
                        </a:lnTo>
                        <a:lnTo>
                          <a:pt x="568" y="104"/>
                        </a:lnTo>
                        <a:lnTo>
                          <a:pt x="566" y="102"/>
                        </a:lnTo>
                        <a:lnTo>
                          <a:pt x="564" y="100"/>
                        </a:lnTo>
                        <a:lnTo>
                          <a:pt x="562" y="99"/>
                        </a:lnTo>
                        <a:lnTo>
                          <a:pt x="560" y="97"/>
                        </a:lnTo>
                        <a:lnTo>
                          <a:pt x="558" y="96"/>
                        </a:lnTo>
                        <a:lnTo>
                          <a:pt x="555" y="94"/>
                        </a:lnTo>
                        <a:lnTo>
                          <a:pt x="553" y="92"/>
                        </a:lnTo>
                        <a:lnTo>
                          <a:pt x="551" y="90"/>
                        </a:lnTo>
                        <a:lnTo>
                          <a:pt x="544" y="85"/>
                        </a:lnTo>
                        <a:lnTo>
                          <a:pt x="541" y="83"/>
                        </a:lnTo>
                        <a:lnTo>
                          <a:pt x="538" y="81"/>
                        </a:lnTo>
                        <a:lnTo>
                          <a:pt x="535" y="79"/>
                        </a:lnTo>
                        <a:lnTo>
                          <a:pt x="533" y="78"/>
                        </a:lnTo>
                        <a:lnTo>
                          <a:pt x="530" y="76"/>
                        </a:lnTo>
                        <a:lnTo>
                          <a:pt x="528" y="74"/>
                        </a:lnTo>
                        <a:lnTo>
                          <a:pt x="525" y="73"/>
                        </a:lnTo>
                        <a:lnTo>
                          <a:pt x="523" y="72"/>
                        </a:lnTo>
                        <a:lnTo>
                          <a:pt x="521" y="71"/>
                        </a:lnTo>
                        <a:lnTo>
                          <a:pt x="519" y="70"/>
                        </a:lnTo>
                        <a:lnTo>
                          <a:pt x="517" y="69"/>
                        </a:lnTo>
                        <a:lnTo>
                          <a:pt x="515" y="68"/>
                        </a:lnTo>
                        <a:lnTo>
                          <a:pt x="513" y="67"/>
                        </a:lnTo>
                        <a:lnTo>
                          <a:pt x="511" y="66"/>
                        </a:lnTo>
                        <a:lnTo>
                          <a:pt x="508" y="65"/>
                        </a:lnTo>
                        <a:lnTo>
                          <a:pt x="506" y="64"/>
                        </a:lnTo>
                        <a:lnTo>
                          <a:pt x="504" y="64"/>
                        </a:lnTo>
                        <a:lnTo>
                          <a:pt x="501" y="63"/>
                        </a:lnTo>
                        <a:lnTo>
                          <a:pt x="499" y="62"/>
                        </a:lnTo>
                        <a:lnTo>
                          <a:pt x="497" y="61"/>
                        </a:lnTo>
                        <a:lnTo>
                          <a:pt x="494" y="60"/>
                        </a:lnTo>
                        <a:lnTo>
                          <a:pt x="491" y="60"/>
                        </a:lnTo>
                        <a:lnTo>
                          <a:pt x="489" y="58"/>
                        </a:lnTo>
                        <a:lnTo>
                          <a:pt x="486" y="58"/>
                        </a:lnTo>
                        <a:lnTo>
                          <a:pt x="483" y="56"/>
                        </a:lnTo>
                        <a:lnTo>
                          <a:pt x="479" y="56"/>
                        </a:lnTo>
                        <a:lnTo>
                          <a:pt x="476" y="54"/>
                        </a:lnTo>
                        <a:lnTo>
                          <a:pt x="472" y="53"/>
                        </a:lnTo>
                        <a:lnTo>
                          <a:pt x="469" y="52"/>
                        </a:lnTo>
                        <a:lnTo>
                          <a:pt x="465" y="50"/>
                        </a:lnTo>
                      </a:path>
                    </a:pathLst>
                  </a:custGeom>
                  <a:solidFill>
                    <a:srgbClr val="990033"/>
                  </a:solidFill>
                  <a:ln w="2857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9" name="Freeform 100"/>
                  <p:cNvSpPr>
                    <a:spLocks/>
                  </p:cNvSpPr>
                  <p:nvPr/>
                </p:nvSpPr>
                <p:spPr bwMode="auto">
                  <a:xfrm>
                    <a:off x="5654" y="481"/>
                    <a:ext cx="469" cy="512"/>
                  </a:xfrm>
                  <a:custGeom>
                    <a:avLst/>
                    <a:gdLst>
                      <a:gd name="T0" fmla="*/ 84 w 378"/>
                      <a:gd name="T1" fmla="*/ 4 h 413"/>
                      <a:gd name="T2" fmla="*/ 44 w 378"/>
                      <a:gd name="T3" fmla="*/ 27 h 413"/>
                      <a:gd name="T4" fmla="*/ 10 w 378"/>
                      <a:gd name="T5" fmla="*/ 69 h 413"/>
                      <a:gd name="T6" fmla="*/ 0 w 378"/>
                      <a:gd name="T7" fmla="*/ 106 h 413"/>
                      <a:gd name="T8" fmla="*/ 5 w 378"/>
                      <a:gd name="T9" fmla="*/ 149 h 413"/>
                      <a:gd name="T10" fmla="*/ 14 w 378"/>
                      <a:gd name="T11" fmla="*/ 201 h 413"/>
                      <a:gd name="T12" fmla="*/ 27 w 378"/>
                      <a:gd name="T13" fmla="*/ 233 h 413"/>
                      <a:gd name="T14" fmla="*/ 58 w 378"/>
                      <a:gd name="T15" fmla="*/ 277 h 413"/>
                      <a:gd name="T16" fmla="*/ 83 w 378"/>
                      <a:gd name="T17" fmla="*/ 307 h 413"/>
                      <a:gd name="T18" fmla="*/ 113 w 378"/>
                      <a:gd name="T19" fmla="*/ 329 h 413"/>
                      <a:gd name="T20" fmla="*/ 171 w 378"/>
                      <a:gd name="T21" fmla="*/ 367 h 413"/>
                      <a:gd name="T22" fmla="*/ 214 w 378"/>
                      <a:gd name="T23" fmla="*/ 389 h 413"/>
                      <a:gd name="T24" fmla="*/ 276 w 378"/>
                      <a:gd name="T25" fmla="*/ 405 h 413"/>
                      <a:gd name="T26" fmla="*/ 306 w 378"/>
                      <a:gd name="T27" fmla="*/ 411 h 413"/>
                      <a:gd name="T28" fmla="*/ 328 w 378"/>
                      <a:gd name="T29" fmla="*/ 411 h 413"/>
                      <a:gd name="T30" fmla="*/ 355 w 378"/>
                      <a:gd name="T31" fmla="*/ 399 h 413"/>
                      <a:gd name="T32" fmla="*/ 371 w 378"/>
                      <a:gd name="T33" fmla="*/ 385 h 413"/>
                      <a:gd name="T34" fmla="*/ 377 w 378"/>
                      <a:gd name="T35" fmla="*/ 368 h 413"/>
                      <a:gd name="T36" fmla="*/ 363 w 378"/>
                      <a:gd name="T37" fmla="*/ 343 h 413"/>
                      <a:gd name="T38" fmla="*/ 335 w 378"/>
                      <a:gd name="T39" fmla="*/ 329 h 413"/>
                      <a:gd name="T40" fmla="*/ 299 w 378"/>
                      <a:gd name="T41" fmla="*/ 321 h 413"/>
                      <a:gd name="T42" fmla="*/ 287 w 378"/>
                      <a:gd name="T43" fmla="*/ 323 h 413"/>
                      <a:gd name="T44" fmla="*/ 275 w 378"/>
                      <a:gd name="T45" fmla="*/ 327 h 413"/>
                      <a:gd name="T46" fmla="*/ 246 w 378"/>
                      <a:gd name="T47" fmla="*/ 339 h 413"/>
                      <a:gd name="T48" fmla="*/ 224 w 378"/>
                      <a:gd name="T49" fmla="*/ 354 h 413"/>
                      <a:gd name="T50" fmla="*/ 205 w 378"/>
                      <a:gd name="T51" fmla="*/ 354 h 413"/>
                      <a:gd name="T52" fmla="*/ 199 w 378"/>
                      <a:gd name="T53" fmla="*/ 339 h 413"/>
                      <a:gd name="T54" fmla="*/ 201 w 378"/>
                      <a:gd name="T55" fmla="*/ 316 h 413"/>
                      <a:gd name="T56" fmla="*/ 206 w 378"/>
                      <a:gd name="T57" fmla="*/ 296 h 413"/>
                      <a:gd name="T58" fmla="*/ 210 w 378"/>
                      <a:gd name="T59" fmla="*/ 289 h 413"/>
                      <a:gd name="T60" fmla="*/ 214 w 378"/>
                      <a:gd name="T61" fmla="*/ 280 h 413"/>
                      <a:gd name="T62" fmla="*/ 221 w 378"/>
                      <a:gd name="T63" fmla="*/ 265 h 413"/>
                      <a:gd name="T64" fmla="*/ 224 w 378"/>
                      <a:gd name="T65" fmla="*/ 255 h 413"/>
                      <a:gd name="T66" fmla="*/ 218 w 378"/>
                      <a:gd name="T67" fmla="*/ 237 h 413"/>
                      <a:gd name="T68" fmla="*/ 205 w 378"/>
                      <a:gd name="T69" fmla="*/ 221 h 413"/>
                      <a:gd name="T70" fmla="*/ 185 w 378"/>
                      <a:gd name="T71" fmla="*/ 213 h 413"/>
                      <a:gd name="T72" fmla="*/ 162 w 378"/>
                      <a:gd name="T73" fmla="*/ 215 h 413"/>
                      <a:gd name="T74" fmla="*/ 147 w 378"/>
                      <a:gd name="T75" fmla="*/ 227 h 413"/>
                      <a:gd name="T76" fmla="*/ 125 w 378"/>
                      <a:gd name="T77" fmla="*/ 241 h 413"/>
                      <a:gd name="T78" fmla="*/ 113 w 378"/>
                      <a:gd name="T79" fmla="*/ 249 h 413"/>
                      <a:gd name="T80" fmla="*/ 103 w 378"/>
                      <a:gd name="T81" fmla="*/ 253 h 413"/>
                      <a:gd name="T82" fmla="*/ 84 w 378"/>
                      <a:gd name="T83" fmla="*/ 250 h 413"/>
                      <a:gd name="T84" fmla="*/ 70 w 378"/>
                      <a:gd name="T85" fmla="*/ 241 h 413"/>
                      <a:gd name="T86" fmla="*/ 61 w 378"/>
                      <a:gd name="T87" fmla="*/ 226 h 413"/>
                      <a:gd name="T88" fmla="*/ 61 w 378"/>
                      <a:gd name="T89" fmla="*/ 216 h 413"/>
                      <a:gd name="T90" fmla="*/ 66 w 378"/>
                      <a:gd name="T91" fmla="*/ 207 h 413"/>
                      <a:gd name="T92" fmla="*/ 67 w 378"/>
                      <a:gd name="T93" fmla="*/ 191 h 413"/>
                      <a:gd name="T94" fmla="*/ 63 w 378"/>
                      <a:gd name="T95" fmla="*/ 178 h 413"/>
                      <a:gd name="T96" fmla="*/ 63 w 378"/>
                      <a:gd name="T97" fmla="*/ 165 h 413"/>
                      <a:gd name="T98" fmla="*/ 84 w 378"/>
                      <a:gd name="T99" fmla="*/ 149 h 413"/>
                      <a:gd name="T100" fmla="*/ 111 w 378"/>
                      <a:gd name="T101" fmla="*/ 145 h 413"/>
                      <a:gd name="T102" fmla="*/ 141 w 378"/>
                      <a:gd name="T103" fmla="*/ 126 h 413"/>
                      <a:gd name="T104" fmla="*/ 158 w 378"/>
                      <a:gd name="T105" fmla="*/ 108 h 413"/>
                      <a:gd name="T106" fmla="*/ 165 w 378"/>
                      <a:gd name="T107" fmla="*/ 87 h 413"/>
                      <a:gd name="T108" fmla="*/ 161 w 378"/>
                      <a:gd name="T109" fmla="*/ 60 h 413"/>
                      <a:gd name="T110" fmla="*/ 150 w 378"/>
                      <a:gd name="T111" fmla="*/ 45 h 413"/>
                      <a:gd name="T112" fmla="*/ 130 w 378"/>
                      <a:gd name="T113" fmla="*/ 25 h 413"/>
                      <a:gd name="T114" fmla="*/ 116 w 378"/>
                      <a:gd name="T115" fmla="*/ 17 h 413"/>
                      <a:gd name="T116" fmla="*/ 105 w 378"/>
                      <a:gd name="T117" fmla="*/ 10 h 413"/>
                      <a:gd name="T118" fmla="*/ 104 w 378"/>
                      <a:gd name="T119" fmla="*/ 3 h 413"/>
                      <a:gd name="T120" fmla="*/ 106 w 378"/>
                      <a:gd name="T121" fmla="*/ 2 h 413"/>
                      <a:gd name="T122" fmla="*/ 107 w 378"/>
                      <a:gd name="T123" fmla="*/ 1 h 413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378"/>
                      <a:gd name="T187" fmla="*/ 0 h 413"/>
                      <a:gd name="T188" fmla="*/ 378 w 378"/>
                      <a:gd name="T189" fmla="*/ 413 h 413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378" h="413">
                        <a:moveTo>
                          <a:pt x="108" y="1"/>
                        </a:moveTo>
                        <a:lnTo>
                          <a:pt x="106" y="0"/>
                        </a:lnTo>
                        <a:lnTo>
                          <a:pt x="105" y="0"/>
                        </a:lnTo>
                        <a:lnTo>
                          <a:pt x="103" y="0"/>
                        </a:lnTo>
                        <a:lnTo>
                          <a:pt x="101" y="0"/>
                        </a:lnTo>
                        <a:lnTo>
                          <a:pt x="99" y="0"/>
                        </a:lnTo>
                        <a:lnTo>
                          <a:pt x="97" y="0"/>
                        </a:lnTo>
                        <a:lnTo>
                          <a:pt x="95" y="1"/>
                        </a:lnTo>
                        <a:lnTo>
                          <a:pt x="92" y="1"/>
                        </a:lnTo>
                        <a:lnTo>
                          <a:pt x="90" y="2"/>
                        </a:lnTo>
                        <a:lnTo>
                          <a:pt x="87" y="3"/>
                        </a:lnTo>
                        <a:lnTo>
                          <a:pt x="84" y="4"/>
                        </a:lnTo>
                        <a:lnTo>
                          <a:pt x="81" y="5"/>
                        </a:lnTo>
                        <a:lnTo>
                          <a:pt x="78" y="7"/>
                        </a:lnTo>
                        <a:lnTo>
                          <a:pt x="75" y="8"/>
                        </a:lnTo>
                        <a:lnTo>
                          <a:pt x="71" y="10"/>
                        </a:lnTo>
                        <a:lnTo>
                          <a:pt x="68" y="12"/>
                        </a:lnTo>
                        <a:lnTo>
                          <a:pt x="64" y="13"/>
                        </a:lnTo>
                        <a:lnTo>
                          <a:pt x="61" y="15"/>
                        </a:lnTo>
                        <a:lnTo>
                          <a:pt x="57" y="17"/>
                        </a:lnTo>
                        <a:lnTo>
                          <a:pt x="54" y="20"/>
                        </a:lnTo>
                        <a:lnTo>
                          <a:pt x="51" y="22"/>
                        </a:lnTo>
                        <a:lnTo>
                          <a:pt x="47" y="25"/>
                        </a:lnTo>
                        <a:lnTo>
                          <a:pt x="44" y="27"/>
                        </a:lnTo>
                        <a:lnTo>
                          <a:pt x="41" y="30"/>
                        </a:lnTo>
                        <a:lnTo>
                          <a:pt x="38" y="32"/>
                        </a:lnTo>
                        <a:lnTo>
                          <a:pt x="35" y="35"/>
                        </a:lnTo>
                        <a:lnTo>
                          <a:pt x="32" y="38"/>
                        </a:lnTo>
                        <a:lnTo>
                          <a:pt x="29" y="41"/>
                        </a:lnTo>
                        <a:lnTo>
                          <a:pt x="26" y="44"/>
                        </a:lnTo>
                        <a:lnTo>
                          <a:pt x="23" y="47"/>
                        </a:lnTo>
                        <a:lnTo>
                          <a:pt x="21" y="51"/>
                        </a:lnTo>
                        <a:lnTo>
                          <a:pt x="16" y="59"/>
                        </a:lnTo>
                        <a:lnTo>
                          <a:pt x="14" y="62"/>
                        </a:lnTo>
                        <a:lnTo>
                          <a:pt x="12" y="66"/>
                        </a:lnTo>
                        <a:lnTo>
                          <a:pt x="10" y="69"/>
                        </a:lnTo>
                        <a:lnTo>
                          <a:pt x="8" y="73"/>
                        </a:lnTo>
                        <a:lnTo>
                          <a:pt x="7" y="76"/>
                        </a:lnTo>
                        <a:lnTo>
                          <a:pt x="5" y="79"/>
                        </a:lnTo>
                        <a:lnTo>
                          <a:pt x="4" y="82"/>
                        </a:lnTo>
                        <a:lnTo>
                          <a:pt x="3" y="85"/>
                        </a:lnTo>
                        <a:lnTo>
                          <a:pt x="3" y="88"/>
                        </a:lnTo>
                        <a:lnTo>
                          <a:pt x="2" y="91"/>
                        </a:lnTo>
                        <a:lnTo>
                          <a:pt x="1" y="94"/>
                        </a:lnTo>
                        <a:lnTo>
                          <a:pt x="1" y="97"/>
                        </a:lnTo>
                        <a:lnTo>
                          <a:pt x="1" y="100"/>
                        </a:lnTo>
                        <a:lnTo>
                          <a:pt x="0" y="103"/>
                        </a:lnTo>
                        <a:lnTo>
                          <a:pt x="0" y="106"/>
                        </a:lnTo>
                        <a:lnTo>
                          <a:pt x="0" y="109"/>
                        </a:lnTo>
                        <a:lnTo>
                          <a:pt x="0" y="112"/>
                        </a:lnTo>
                        <a:lnTo>
                          <a:pt x="1" y="115"/>
                        </a:lnTo>
                        <a:lnTo>
                          <a:pt x="1" y="118"/>
                        </a:lnTo>
                        <a:lnTo>
                          <a:pt x="1" y="122"/>
                        </a:lnTo>
                        <a:lnTo>
                          <a:pt x="1" y="125"/>
                        </a:lnTo>
                        <a:lnTo>
                          <a:pt x="2" y="129"/>
                        </a:lnTo>
                        <a:lnTo>
                          <a:pt x="3" y="133"/>
                        </a:lnTo>
                        <a:lnTo>
                          <a:pt x="3" y="136"/>
                        </a:lnTo>
                        <a:lnTo>
                          <a:pt x="4" y="140"/>
                        </a:lnTo>
                        <a:lnTo>
                          <a:pt x="4" y="145"/>
                        </a:lnTo>
                        <a:lnTo>
                          <a:pt x="5" y="149"/>
                        </a:lnTo>
                        <a:lnTo>
                          <a:pt x="6" y="153"/>
                        </a:lnTo>
                        <a:lnTo>
                          <a:pt x="7" y="158"/>
                        </a:lnTo>
                        <a:lnTo>
                          <a:pt x="7" y="163"/>
                        </a:lnTo>
                        <a:lnTo>
                          <a:pt x="9" y="173"/>
                        </a:lnTo>
                        <a:lnTo>
                          <a:pt x="9" y="177"/>
                        </a:lnTo>
                        <a:lnTo>
                          <a:pt x="10" y="181"/>
                        </a:lnTo>
                        <a:lnTo>
                          <a:pt x="11" y="185"/>
                        </a:lnTo>
                        <a:lnTo>
                          <a:pt x="11" y="189"/>
                        </a:lnTo>
                        <a:lnTo>
                          <a:pt x="12" y="192"/>
                        </a:lnTo>
                        <a:lnTo>
                          <a:pt x="13" y="195"/>
                        </a:lnTo>
                        <a:lnTo>
                          <a:pt x="13" y="199"/>
                        </a:lnTo>
                        <a:lnTo>
                          <a:pt x="14" y="201"/>
                        </a:lnTo>
                        <a:lnTo>
                          <a:pt x="15" y="204"/>
                        </a:lnTo>
                        <a:lnTo>
                          <a:pt x="15" y="207"/>
                        </a:lnTo>
                        <a:lnTo>
                          <a:pt x="17" y="210"/>
                        </a:lnTo>
                        <a:lnTo>
                          <a:pt x="17" y="213"/>
                        </a:lnTo>
                        <a:lnTo>
                          <a:pt x="18" y="215"/>
                        </a:lnTo>
                        <a:lnTo>
                          <a:pt x="19" y="218"/>
                        </a:lnTo>
                        <a:lnTo>
                          <a:pt x="21" y="220"/>
                        </a:lnTo>
                        <a:lnTo>
                          <a:pt x="22" y="223"/>
                        </a:lnTo>
                        <a:lnTo>
                          <a:pt x="23" y="225"/>
                        </a:lnTo>
                        <a:lnTo>
                          <a:pt x="25" y="228"/>
                        </a:lnTo>
                        <a:lnTo>
                          <a:pt x="26" y="230"/>
                        </a:lnTo>
                        <a:lnTo>
                          <a:pt x="27" y="233"/>
                        </a:lnTo>
                        <a:lnTo>
                          <a:pt x="29" y="235"/>
                        </a:lnTo>
                        <a:lnTo>
                          <a:pt x="31" y="238"/>
                        </a:lnTo>
                        <a:lnTo>
                          <a:pt x="33" y="241"/>
                        </a:lnTo>
                        <a:lnTo>
                          <a:pt x="35" y="244"/>
                        </a:lnTo>
                        <a:lnTo>
                          <a:pt x="37" y="247"/>
                        </a:lnTo>
                        <a:lnTo>
                          <a:pt x="39" y="251"/>
                        </a:lnTo>
                        <a:lnTo>
                          <a:pt x="42" y="254"/>
                        </a:lnTo>
                        <a:lnTo>
                          <a:pt x="44" y="258"/>
                        </a:lnTo>
                        <a:lnTo>
                          <a:pt x="47" y="262"/>
                        </a:lnTo>
                        <a:lnTo>
                          <a:pt x="50" y="266"/>
                        </a:lnTo>
                        <a:lnTo>
                          <a:pt x="55" y="274"/>
                        </a:lnTo>
                        <a:lnTo>
                          <a:pt x="58" y="277"/>
                        </a:lnTo>
                        <a:lnTo>
                          <a:pt x="61" y="281"/>
                        </a:lnTo>
                        <a:lnTo>
                          <a:pt x="63" y="284"/>
                        </a:lnTo>
                        <a:lnTo>
                          <a:pt x="65" y="287"/>
                        </a:lnTo>
                        <a:lnTo>
                          <a:pt x="67" y="289"/>
                        </a:lnTo>
                        <a:lnTo>
                          <a:pt x="69" y="292"/>
                        </a:lnTo>
                        <a:lnTo>
                          <a:pt x="71" y="295"/>
                        </a:lnTo>
                        <a:lnTo>
                          <a:pt x="73" y="297"/>
                        </a:lnTo>
                        <a:lnTo>
                          <a:pt x="75" y="299"/>
                        </a:lnTo>
                        <a:lnTo>
                          <a:pt x="77" y="301"/>
                        </a:lnTo>
                        <a:lnTo>
                          <a:pt x="79" y="303"/>
                        </a:lnTo>
                        <a:lnTo>
                          <a:pt x="81" y="305"/>
                        </a:lnTo>
                        <a:lnTo>
                          <a:pt x="83" y="307"/>
                        </a:lnTo>
                        <a:lnTo>
                          <a:pt x="85" y="309"/>
                        </a:lnTo>
                        <a:lnTo>
                          <a:pt x="87" y="311"/>
                        </a:lnTo>
                        <a:lnTo>
                          <a:pt x="89" y="313"/>
                        </a:lnTo>
                        <a:lnTo>
                          <a:pt x="92" y="314"/>
                        </a:lnTo>
                        <a:lnTo>
                          <a:pt x="94" y="316"/>
                        </a:lnTo>
                        <a:lnTo>
                          <a:pt x="96" y="318"/>
                        </a:lnTo>
                        <a:lnTo>
                          <a:pt x="99" y="319"/>
                        </a:lnTo>
                        <a:lnTo>
                          <a:pt x="101" y="321"/>
                        </a:lnTo>
                        <a:lnTo>
                          <a:pt x="104" y="323"/>
                        </a:lnTo>
                        <a:lnTo>
                          <a:pt x="107" y="325"/>
                        </a:lnTo>
                        <a:lnTo>
                          <a:pt x="110" y="327"/>
                        </a:lnTo>
                        <a:lnTo>
                          <a:pt x="113" y="329"/>
                        </a:lnTo>
                        <a:lnTo>
                          <a:pt x="117" y="332"/>
                        </a:lnTo>
                        <a:lnTo>
                          <a:pt x="120" y="334"/>
                        </a:lnTo>
                        <a:lnTo>
                          <a:pt x="124" y="337"/>
                        </a:lnTo>
                        <a:lnTo>
                          <a:pt x="128" y="339"/>
                        </a:lnTo>
                        <a:lnTo>
                          <a:pt x="133" y="342"/>
                        </a:lnTo>
                        <a:lnTo>
                          <a:pt x="144" y="349"/>
                        </a:lnTo>
                        <a:lnTo>
                          <a:pt x="149" y="353"/>
                        </a:lnTo>
                        <a:lnTo>
                          <a:pt x="154" y="356"/>
                        </a:lnTo>
                        <a:lnTo>
                          <a:pt x="159" y="359"/>
                        </a:lnTo>
                        <a:lnTo>
                          <a:pt x="163" y="362"/>
                        </a:lnTo>
                        <a:lnTo>
                          <a:pt x="167" y="365"/>
                        </a:lnTo>
                        <a:lnTo>
                          <a:pt x="171" y="367"/>
                        </a:lnTo>
                        <a:lnTo>
                          <a:pt x="175" y="369"/>
                        </a:lnTo>
                        <a:lnTo>
                          <a:pt x="179" y="372"/>
                        </a:lnTo>
                        <a:lnTo>
                          <a:pt x="183" y="374"/>
                        </a:lnTo>
                        <a:lnTo>
                          <a:pt x="186" y="376"/>
                        </a:lnTo>
                        <a:lnTo>
                          <a:pt x="189" y="378"/>
                        </a:lnTo>
                        <a:lnTo>
                          <a:pt x="193" y="380"/>
                        </a:lnTo>
                        <a:lnTo>
                          <a:pt x="196" y="381"/>
                        </a:lnTo>
                        <a:lnTo>
                          <a:pt x="200" y="383"/>
                        </a:lnTo>
                        <a:lnTo>
                          <a:pt x="203" y="385"/>
                        </a:lnTo>
                        <a:lnTo>
                          <a:pt x="207" y="386"/>
                        </a:lnTo>
                        <a:lnTo>
                          <a:pt x="210" y="388"/>
                        </a:lnTo>
                        <a:lnTo>
                          <a:pt x="214" y="389"/>
                        </a:lnTo>
                        <a:lnTo>
                          <a:pt x="218" y="390"/>
                        </a:lnTo>
                        <a:lnTo>
                          <a:pt x="222" y="392"/>
                        </a:lnTo>
                        <a:lnTo>
                          <a:pt x="226" y="393"/>
                        </a:lnTo>
                        <a:lnTo>
                          <a:pt x="231" y="394"/>
                        </a:lnTo>
                        <a:lnTo>
                          <a:pt x="235" y="395"/>
                        </a:lnTo>
                        <a:lnTo>
                          <a:pt x="240" y="397"/>
                        </a:lnTo>
                        <a:lnTo>
                          <a:pt x="245" y="398"/>
                        </a:lnTo>
                        <a:lnTo>
                          <a:pt x="251" y="399"/>
                        </a:lnTo>
                        <a:lnTo>
                          <a:pt x="256" y="401"/>
                        </a:lnTo>
                        <a:lnTo>
                          <a:pt x="262" y="402"/>
                        </a:lnTo>
                        <a:lnTo>
                          <a:pt x="269" y="403"/>
                        </a:lnTo>
                        <a:lnTo>
                          <a:pt x="276" y="405"/>
                        </a:lnTo>
                        <a:lnTo>
                          <a:pt x="281" y="406"/>
                        </a:lnTo>
                        <a:lnTo>
                          <a:pt x="284" y="407"/>
                        </a:lnTo>
                        <a:lnTo>
                          <a:pt x="287" y="407"/>
                        </a:lnTo>
                        <a:lnTo>
                          <a:pt x="289" y="408"/>
                        </a:lnTo>
                        <a:lnTo>
                          <a:pt x="292" y="408"/>
                        </a:lnTo>
                        <a:lnTo>
                          <a:pt x="294" y="409"/>
                        </a:lnTo>
                        <a:lnTo>
                          <a:pt x="296" y="409"/>
                        </a:lnTo>
                        <a:lnTo>
                          <a:pt x="299" y="410"/>
                        </a:lnTo>
                        <a:lnTo>
                          <a:pt x="301" y="410"/>
                        </a:lnTo>
                        <a:lnTo>
                          <a:pt x="303" y="411"/>
                        </a:lnTo>
                        <a:lnTo>
                          <a:pt x="305" y="411"/>
                        </a:lnTo>
                        <a:lnTo>
                          <a:pt x="306" y="411"/>
                        </a:lnTo>
                        <a:lnTo>
                          <a:pt x="308" y="412"/>
                        </a:lnTo>
                        <a:lnTo>
                          <a:pt x="310" y="412"/>
                        </a:lnTo>
                        <a:lnTo>
                          <a:pt x="312" y="412"/>
                        </a:lnTo>
                        <a:lnTo>
                          <a:pt x="314" y="412"/>
                        </a:lnTo>
                        <a:lnTo>
                          <a:pt x="315" y="412"/>
                        </a:lnTo>
                        <a:lnTo>
                          <a:pt x="317" y="412"/>
                        </a:lnTo>
                        <a:lnTo>
                          <a:pt x="319" y="412"/>
                        </a:lnTo>
                        <a:lnTo>
                          <a:pt x="321" y="412"/>
                        </a:lnTo>
                        <a:lnTo>
                          <a:pt x="323" y="412"/>
                        </a:lnTo>
                        <a:lnTo>
                          <a:pt x="325" y="411"/>
                        </a:lnTo>
                        <a:lnTo>
                          <a:pt x="327" y="411"/>
                        </a:lnTo>
                        <a:lnTo>
                          <a:pt x="328" y="411"/>
                        </a:lnTo>
                        <a:lnTo>
                          <a:pt x="330" y="410"/>
                        </a:lnTo>
                        <a:lnTo>
                          <a:pt x="333" y="409"/>
                        </a:lnTo>
                        <a:lnTo>
                          <a:pt x="335" y="409"/>
                        </a:lnTo>
                        <a:lnTo>
                          <a:pt x="337" y="408"/>
                        </a:lnTo>
                        <a:lnTo>
                          <a:pt x="339" y="407"/>
                        </a:lnTo>
                        <a:lnTo>
                          <a:pt x="341" y="406"/>
                        </a:lnTo>
                        <a:lnTo>
                          <a:pt x="344" y="405"/>
                        </a:lnTo>
                        <a:lnTo>
                          <a:pt x="348" y="403"/>
                        </a:lnTo>
                        <a:lnTo>
                          <a:pt x="350" y="402"/>
                        </a:lnTo>
                        <a:lnTo>
                          <a:pt x="351" y="401"/>
                        </a:lnTo>
                        <a:lnTo>
                          <a:pt x="353" y="400"/>
                        </a:lnTo>
                        <a:lnTo>
                          <a:pt x="355" y="399"/>
                        </a:lnTo>
                        <a:lnTo>
                          <a:pt x="357" y="398"/>
                        </a:lnTo>
                        <a:lnTo>
                          <a:pt x="359" y="397"/>
                        </a:lnTo>
                        <a:lnTo>
                          <a:pt x="360" y="395"/>
                        </a:lnTo>
                        <a:lnTo>
                          <a:pt x="361" y="395"/>
                        </a:lnTo>
                        <a:lnTo>
                          <a:pt x="363" y="393"/>
                        </a:lnTo>
                        <a:lnTo>
                          <a:pt x="365" y="392"/>
                        </a:lnTo>
                        <a:lnTo>
                          <a:pt x="366" y="391"/>
                        </a:lnTo>
                        <a:lnTo>
                          <a:pt x="367" y="390"/>
                        </a:lnTo>
                        <a:lnTo>
                          <a:pt x="368" y="389"/>
                        </a:lnTo>
                        <a:lnTo>
                          <a:pt x="369" y="387"/>
                        </a:lnTo>
                        <a:lnTo>
                          <a:pt x="370" y="386"/>
                        </a:lnTo>
                        <a:lnTo>
                          <a:pt x="371" y="385"/>
                        </a:lnTo>
                        <a:lnTo>
                          <a:pt x="372" y="383"/>
                        </a:lnTo>
                        <a:lnTo>
                          <a:pt x="373" y="382"/>
                        </a:lnTo>
                        <a:lnTo>
                          <a:pt x="374" y="381"/>
                        </a:lnTo>
                        <a:lnTo>
                          <a:pt x="375" y="380"/>
                        </a:lnTo>
                        <a:lnTo>
                          <a:pt x="375" y="378"/>
                        </a:lnTo>
                        <a:lnTo>
                          <a:pt x="376" y="377"/>
                        </a:lnTo>
                        <a:lnTo>
                          <a:pt x="376" y="375"/>
                        </a:lnTo>
                        <a:lnTo>
                          <a:pt x="376" y="374"/>
                        </a:lnTo>
                        <a:lnTo>
                          <a:pt x="377" y="373"/>
                        </a:lnTo>
                        <a:lnTo>
                          <a:pt x="377" y="371"/>
                        </a:lnTo>
                        <a:lnTo>
                          <a:pt x="377" y="370"/>
                        </a:lnTo>
                        <a:lnTo>
                          <a:pt x="377" y="368"/>
                        </a:lnTo>
                        <a:lnTo>
                          <a:pt x="377" y="367"/>
                        </a:lnTo>
                        <a:lnTo>
                          <a:pt x="377" y="365"/>
                        </a:lnTo>
                        <a:lnTo>
                          <a:pt x="375" y="360"/>
                        </a:lnTo>
                        <a:lnTo>
                          <a:pt x="374" y="358"/>
                        </a:lnTo>
                        <a:lnTo>
                          <a:pt x="373" y="356"/>
                        </a:lnTo>
                        <a:lnTo>
                          <a:pt x="372" y="354"/>
                        </a:lnTo>
                        <a:lnTo>
                          <a:pt x="371" y="352"/>
                        </a:lnTo>
                        <a:lnTo>
                          <a:pt x="370" y="350"/>
                        </a:lnTo>
                        <a:lnTo>
                          <a:pt x="369" y="348"/>
                        </a:lnTo>
                        <a:lnTo>
                          <a:pt x="367" y="346"/>
                        </a:lnTo>
                        <a:lnTo>
                          <a:pt x="365" y="345"/>
                        </a:lnTo>
                        <a:lnTo>
                          <a:pt x="363" y="343"/>
                        </a:lnTo>
                        <a:lnTo>
                          <a:pt x="362" y="341"/>
                        </a:lnTo>
                        <a:lnTo>
                          <a:pt x="360" y="340"/>
                        </a:lnTo>
                        <a:lnTo>
                          <a:pt x="358" y="339"/>
                        </a:lnTo>
                        <a:lnTo>
                          <a:pt x="355" y="337"/>
                        </a:lnTo>
                        <a:lnTo>
                          <a:pt x="353" y="336"/>
                        </a:lnTo>
                        <a:lnTo>
                          <a:pt x="351" y="335"/>
                        </a:lnTo>
                        <a:lnTo>
                          <a:pt x="348" y="334"/>
                        </a:lnTo>
                        <a:lnTo>
                          <a:pt x="346" y="333"/>
                        </a:lnTo>
                        <a:lnTo>
                          <a:pt x="343" y="331"/>
                        </a:lnTo>
                        <a:lnTo>
                          <a:pt x="340" y="331"/>
                        </a:lnTo>
                        <a:lnTo>
                          <a:pt x="337" y="330"/>
                        </a:lnTo>
                        <a:lnTo>
                          <a:pt x="335" y="329"/>
                        </a:lnTo>
                        <a:lnTo>
                          <a:pt x="331" y="328"/>
                        </a:lnTo>
                        <a:lnTo>
                          <a:pt x="328" y="327"/>
                        </a:lnTo>
                        <a:lnTo>
                          <a:pt x="325" y="326"/>
                        </a:lnTo>
                        <a:lnTo>
                          <a:pt x="322" y="325"/>
                        </a:lnTo>
                        <a:lnTo>
                          <a:pt x="319" y="325"/>
                        </a:lnTo>
                        <a:lnTo>
                          <a:pt x="315" y="324"/>
                        </a:lnTo>
                        <a:lnTo>
                          <a:pt x="312" y="323"/>
                        </a:lnTo>
                        <a:lnTo>
                          <a:pt x="308" y="323"/>
                        </a:lnTo>
                        <a:lnTo>
                          <a:pt x="305" y="322"/>
                        </a:lnTo>
                        <a:lnTo>
                          <a:pt x="301" y="321"/>
                        </a:lnTo>
                        <a:lnTo>
                          <a:pt x="300" y="321"/>
                        </a:lnTo>
                        <a:lnTo>
                          <a:pt x="299" y="321"/>
                        </a:lnTo>
                        <a:lnTo>
                          <a:pt x="298" y="321"/>
                        </a:lnTo>
                        <a:lnTo>
                          <a:pt x="297" y="321"/>
                        </a:lnTo>
                        <a:lnTo>
                          <a:pt x="295" y="321"/>
                        </a:lnTo>
                        <a:lnTo>
                          <a:pt x="294" y="321"/>
                        </a:lnTo>
                        <a:lnTo>
                          <a:pt x="293" y="321"/>
                        </a:lnTo>
                        <a:lnTo>
                          <a:pt x="292" y="321"/>
                        </a:lnTo>
                        <a:lnTo>
                          <a:pt x="291" y="321"/>
                        </a:lnTo>
                        <a:lnTo>
                          <a:pt x="289" y="322"/>
                        </a:lnTo>
                        <a:lnTo>
                          <a:pt x="288" y="322"/>
                        </a:lnTo>
                        <a:lnTo>
                          <a:pt x="287" y="323"/>
                        </a:lnTo>
                        <a:lnTo>
                          <a:pt x="286" y="323"/>
                        </a:lnTo>
                        <a:lnTo>
                          <a:pt x="285" y="323"/>
                        </a:lnTo>
                        <a:lnTo>
                          <a:pt x="284" y="323"/>
                        </a:lnTo>
                        <a:lnTo>
                          <a:pt x="283" y="324"/>
                        </a:lnTo>
                        <a:lnTo>
                          <a:pt x="282" y="324"/>
                        </a:lnTo>
                        <a:lnTo>
                          <a:pt x="281" y="324"/>
                        </a:lnTo>
                        <a:lnTo>
                          <a:pt x="280" y="325"/>
                        </a:lnTo>
                        <a:lnTo>
                          <a:pt x="279" y="325"/>
                        </a:lnTo>
                        <a:lnTo>
                          <a:pt x="278" y="325"/>
                        </a:lnTo>
                        <a:lnTo>
                          <a:pt x="277" y="326"/>
                        </a:lnTo>
                        <a:lnTo>
                          <a:pt x="276" y="327"/>
                        </a:lnTo>
                        <a:lnTo>
                          <a:pt x="275" y="327"/>
                        </a:lnTo>
                        <a:lnTo>
                          <a:pt x="273" y="327"/>
                        </a:lnTo>
                        <a:lnTo>
                          <a:pt x="272" y="328"/>
                        </a:lnTo>
                        <a:lnTo>
                          <a:pt x="270" y="328"/>
                        </a:lnTo>
                        <a:lnTo>
                          <a:pt x="269" y="329"/>
                        </a:lnTo>
                        <a:lnTo>
                          <a:pt x="263" y="331"/>
                        </a:lnTo>
                        <a:lnTo>
                          <a:pt x="260" y="332"/>
                        </a:lnTo>
                        <a:lnTo>
                          <a:pt x="258" y="333"/>
                        </a:lnTo>
                        <a:lnTo>
                          <a:pt x="255" y="334"/>
                        </a:lnTo>
                        <a:lnTo>
                          <a:pt x="253" y="335"/>
                        </a:lnTo>
                        <a:lnTo>
                          <a:pt x="251" y="337"/>
                        </a:lnTo>
                        <a:lnTo>
                          <a:pt x="248" y="338"/>
                        </a:lnTo>
                        <a:lnTo>
                          <a:pt x="246" y="339"/>
                        </a:lnTo>
                        <a:lnTo>
                          <a:pt x="244" y="341"/>
                        </a:lnTo>
                        <a:lnTo>
                          <a:pt x="242" y="342"/>
                        </a:lnTo>
                        <a:lnTo>
                          <a:pt x="240" y="344"/>
                        </a:lnTo>
                        <a:lnTo>
                          <a:pt x="238" y="345"/>
                        </a:lnTo>
                        <a:lnTo>
                          <a:pt x="236" y="346"/>
                        </a:lnTo>
                        <a:lnTo>
                          <a:pt x="234" y="348"/>
                        </a:lnTo>
                        <a:lnTo>
                          <a:pt x="233" y="349"/>
                        </a:lnTo>
                        <a:lnTo>
                          <a:pt x="231" y="350"/>
                        </a:lnTo>
                        <a:lnTo>
                          <a:pt x="229" y="351"/>
                        </a:lnTo>
                        <a:lnTo>
                          <a:pt x="227" y="352"/>
                        </a:lnTo>
                        <a:lnTo>
                          <a:pt x="226" y="353"/>
                        </a:lnTo>
                        <a:lnTo>
                          <a:pt x="224" y="354"/>
                        </a:lnTo>
                        <a:lnTo>
                          <a:pt x="223" y="355"/>
                        </a:lnTo>
                        <a:lnTo>
                          <a:pt x="221" y="355"/>
                        </a:lnTo>
                        <a:lnTo>
                          <a:pt x="220" y="356"/>
                        </a:lnTo>
                        <a:lnTo>
                          <a:pt x="218" y="357"/>
                        </a:lnTo>
                        <a:lnTo>
                          <a:pt x="217" y="357"/>
                        </a:lnTo>
                        <a:lnTo>
                          <a:pt x="215" y="357"/>
                        </a:lnTo>
                        <a:lnTo>
                          <a:pt x="214" y="357"/>
                        </a:lnTo>
                        <a:lnTo>
                          <a:pt x="212" y="357"/>
                        </a:lnTo>
                        <a:lnTo>
                          <a:pt x="211" y="357"/>
                        </a:lnTo>
                        <a:lnTo>
                          <a:pt x="209" y="356"/>
                        </a:lnTo>
                        <a:lnTo>
                          <a:pt x="208" y="355"/>
                        </a:lnTo>
                        <a:lnTo>
                          <a:pt x="205" y="354"/>
                        </a:lnTo>
                        <a:lnTo>
                          <a:pt x="204" y="353"/>
                        </a:lnTo>
                        <a:lnTo>
                          <a:pt x="203" y="352"/>
                        </a:lnTo>
                        <a:lnTo>
                          <a:pt x="203" y="351"/>
                        </a:lnTo>
                        <a:lnTo>
                          <a:pt x="202" y="350"/>
                        </a:lnTo>
                        <a:lnTo>
                          <a:pt x="201" y="349"/>
                        </a:lnTo>
                        <a:lnTo>
                          <a:pt x="201" y="347"/>
                        </a:lnTo>
                        <a:lnTo>
                          <a:pt x="200" y="346"/>
                        </a:lnTo>
                        <a:lnTo>
                          <a:pt x="200" y="345"/>
                        </a:lnTo>
                        <a:lnTo>
                          <a:pt x="199" y="343"/>
                        </a:lnTo>
                        <a:lnTo>
                          <a:pt x="199" y="342"/>
                        </a:lnTo>
                        <a:lnTo>
                          <a:pt x="199" y="340"/>
                        </a:lnTo>
                        <a:lnTo>
                          <a:pt x="199" y="339"/>
                        </a:lnTo>
                        <a:lnTo>
                          <a:pt x="199" y="337"/>
                        </a:lnTo>
                        <a:lnTo>
                          <a:pt x="199" y="335"/>
                        </a:lnTo>
                        <a:lnTo>
                          <a:pt x="199" y="334"/>
                        </a:lnTo>
                        <a:lnTo>
                          <a:pt x="199" y="332"/>
                        </a:lnTo>
                        <a:lnTo>
                          <a:pt x="199" y="330"/>
                        </a:lnTo>
                        <a:lnTo>
                          <a:pt x="200" y="328"/>
                        </a:lnTo>
                        <a:lnTo>
                          <a:pt x="200" y="326"/>
                        </a:lnTo>
                        <a:lnTo>
                          <a:pt x="200" y="324"/>
                        </a:lnTo>
                        <a:lnTo>
                          <a:pt x="201" y="322"/>
                        </a:lnTo>
                        <a:lnTo>
                          <a:pt x="201" y="320"/>
                        </a:lnTo>
                        <a:lnTo>
                          <a:pt x="201" y="318"/>
                        </a:lnTo>
                        <a:lnTo>
                          <a:pt x="201" y="316"/>
                        </a:lnTo>
                        <a:lnTo>
                          <a:pt x="202" y="314"/>
                        </a:lnTo>
                        <a:lnTo>
                          <a:pt x="202" y="311"/>
                        </a:lnTo>
                        <a:lnTo>
                          <a:pt x="203" y="309"/>
                        </a:lnTo>
                        <a:lnTo>
                          <a:pt x="203" y="307"/>
                        </a:lnTo>
                        <a:lnTo>
                          <a:pt x="203" y="305"/>
                        </a:lnTo>
                        <a:lnTo>
                          <a:pt x="204" y="303"/>
                        </a:lnTo>
                        <a:lnTo>
                          <a:pt x="205" y="300"/>
                        </a:lnTo>
                        <a:lnTo>
                          <a:pt x="205" y="299"/>
                        </a:lnTo>
                        <a:lnTo>
                          <a:pt x="205" y="298"/>
                        </a:lnTo>
                        <a:lnTo>
                          <a:pt x="205" y="297"/>
                        </a:lnTo>
                        <a:lnTo>
                          <a:pt x="206" y="296"/>
                        </a:lnTo>
                        <a:lnTo>
                          <a:pt x="206" y="295"/>
                        </a:lnTo>
                        <a:lnTo>
                          <a:pt x="207" y="295"/>
                        </a:lnTo>
                        <a:lnTo>
                          <a:pt x="207" y="294"/>
                        </a:lnTo>
                        <a:lnTo>
                          <a:pt x="207" y="293"/>
                        </a:lnTo>
                        <a:lnTo>
                          <a:pt x="208" y="292"/>
                        </a:lnTo>
                        <a:lnTo>
                          <a:pt x="209" y="291"/>
                        </a:lnTo>
                        <a:lnTo>
                          <a:pt x="209" y="290"/>
                        </a:lnTo>
                        <a:lnTo>
                          <a:pt x="210" y="289"/>
                        </a:lnTo>
                        <a:lnTo>
                          <a:pt x="211" y="288"/>
                        </a:lnTo>
                        <a:lnTo>
                          <a:pt x="211" y="287"/>
                        </a:lnTo>
                        <a:lnTo>
                          <a:pt x="212" y="286"/>
                        </a:lnTo>
                        <a:lnTo>
                          <a:pt x="212" y="285"/>
                        </a:lnTo>
                        <a:lnTo>
                          <a:pt x="213" y="285"/>
                        </a:lnTo>
                        <a:lnTo>
                          <a:pt x="213" y="284"/>
                        </a:lnTo>
                        <a:lnTo>
                          <a:pt x="213" y="283"/>
                        </a:lnTo>
                        <a:lnTo>
                          <a:pt x="214" y="282"/>
                        </a:lnTo>
                        <a:lnTo>
                          <a:pt x="214" y="281"/>
                        </a:lnTo>
                        <a:lnTo>
                          <a:pt x="214" y="280"/>
                        </a:lnTo>
                        <a:lnTo>
                          <a:pt x="215" y="279"/>
                        </a:lnTo>
                        <a:lnTo>
                          <a:pt x="216" y="276"/>
                        </a:lnTo>
                        <a:lnTo>
                          <a:pt x="216" y="275"/>
                        </a:lnTo>
                        <a:lnTo>
                          <a:pt x="217" y="274"/>
                        </a:lnTo>
                        <a:lnTo>
                          <a:pt x="217" y="272"/>
                        </a:lnTo>
                        <a:lnTo>
                          <a:pt x="218" y="271"/>
                        </a:lnTo>
                        <a:lnTo>
                          <a:pt x="219" y="270"/>
                        </a:lnTo>
                        <a:lnTo>
                          <a:pt x="219" y="269"/>
                        </a:lnTo>
                        <a:lnTo>
                          <a:pt x="219" y="268"/>
                        </a:lnTo>
                        <a:lnTo>
                          <a:pt x="220" y="267"/>
                        </a:lnTo>
                        <a:lnTo>
                          <a:pt x="221" y="266"/>
                        </a:lnTo>
                        <a:lnTo>
                          <a:pt x="221" y="265"/>
                        </a:lnTo>
                        <a:lnTo>
                          <a:pt x="221" y="264"/>
                        </a:lnTo>
                        <a:lnTo>
                          <a:pt x="222" y="263"/>
                        </a:lnTo>
                        <a:lnTo>
                          <a:pt x="222" y="262"/>
                        </a:lnTo>
                        <a:lnTo>
                          <a:pt x="223" y="261"/>
                        </a:lnTo>
                        <a:lnTo>
                          <a:pt x="223" y="260"/>
                        </a:lnTo>
                        <a:lnTo>
                          <a:pt x="223" y="259"/>
                        </a:lnTo>
                        <a:lnTo>
                          <a:pt x="223" y="258"/>
                        </a:lnTo>
                        <a:lnTo>
                          <a:pt x="224" y="257"/>
                        </a:lnTo>
                        <a:lnTo>
                          <a:pt x="224" y="256"/>
                        </a:lnTo>
                        <a:lnTo>
                          <a:pt x="224" y="255"/>
                        </a:lnTo>
                        <a:lnTo>
                          <a:pt x="224" y="254"/>
                        </a:lnTo>
                        <a:lnTo>
                          <a:pt x="224" y="253"/>
                        </a:lnTo>
                        <a:lnTo>
                          <a:pt x="223" y="252"/>
                        </a:lnTo>
                        <a:lnTo>
                          <a:pt x="223" y="251"/>
                        </a:lnTo>
                        <a:lnTo>
                          <a:pt x="223" y="249"/>
                        </a:lnTo>
                        <a:lnTo>
                          <a:pt x="223" y="247"/>
                        </a:lnTo>
                        <a:lnTo>
                          <a:pt x="222" y="246"/>
                        </a:lnTo>
                        <a:lnTo>
                          <a:pt x="221" y="242"/>
                        </a:lnTo>
                        <a:lnTo>
                          <a:pt x="220" y="240"/>
                        </a:lnTo>
                        <a:lnTo>
                          <a:pt x="219" y="239"/>
                        </a:lnTo>
                        <a:lnTo>
                          <a:pt x="218" y="237"/>
                        </a:lnTo>
                        <a:lnTo>
                          <a:pt x="217" y="235"/>
                        </a:lnTo>
                        <a:lnTo>
                          <a:pt x="216" y="234"/>
                        </a:lnTo>
                        <a:lnTo>
                          <a:pt x="215" y="232"/>
                        </a:lnTo>
                        <a:lnTo>
                          <a:pt x="214" y="231"/>
                        </a:lnTo>
                        <a:lnTo>
                          <a:pt x="213" y="229"/>
                        </a:lnTo>
                        <a:lnTo>
                          <a:pt x="212" y="228"/>
                        </a:lnTo>
                        <a:lnTo>
                          <a:pt x="211" y="227"/>
                        </a:lnTo>
                        <a:lnTo>
                          <a:pt x="210" y="225"/>
                        </a:lnTo>
                        <a:lnTo>
                          <a:pt x="209" y="224"/>
                        </a:lnTo>
                        <a:lnTo>
                          <a:pt x="207" y="223"/>
                        </a:lnTo>
                        <a:lnTo>
                          <a:pt x="206" y="222"/>
                        </a:lnTo>
                        <a:lnTo>
                          <a:pt x="205" y="221"/>
                        </a:lnTo>
                        <a:lnTo>
                          <a:pt x="203" y="220"/>
                        </a:lnTo>
                        <a:lnTo>
                          <a:pt x="202" y="219"/>
                        </a:lnTo>
                        <a:lnTo>
                          <a:pt x="201" y="219"/>
                        </a:lnTo>
                        <a:lnTo>
                          <a:pt x="199" y="218"/>
                        </a:lnTo>
                        <a:lnTo>
                          <a:pt x="197" y="217"/>
                        </a:lnTo>
                        <a:lnTo>
                          <a:pt x="196" y="217"/>
                        </a:lnTo>
                        <a:lnTo>
                          <a:pt x="194" y="216"/>
                        </a:lnTo>
                        <a:lnTo>
                          <a:pt x="193" y="215"/>
                        </a:lnTo>
                        <a:lnTo>
                          <a:pt x="191" y="215"/>
                        </a:lnTo>
                        <a:lnTo>
                          <a:pt x="189" y="214"/>
                        </a:lnTo>
                        <a:lnTo>
                          <a:pt x="187" y="214"/>
                        </a:lnTo>
                        <a:lnTo>
                          <a:pt x="185" y="213"/>
                        </a:lnTo>
                        <a:lnTo>
                          <a:pt x="183" y="213"/>
                        </a:lnTo>
                        <a:lnTo>
                          <a:pt x="181" y="213"/>
                        </a:lnTo>
                        <a:lnTo>
                          <a:pt x="179" y="213"/>
                        </a:lnTo>
                        <a:lnTo>
                          <a:pt x="175" y="213"/>
                        </a:lnTo>
                        <a:lnTo>
                          <a:pt x="173" y="213"/>
                        </a:lnTo>
                        <a:lnTo>
                          <a:pt x="171" y="213"/>
                        </a:lnTo>
                        <a:lnTo>
                          <a:pt x="169" y="213"/>
                        </a:lnTo>
                        <a:lnTo>
                          <a:pt x="168" y="213"/>
                        </a:lnTo>
                        <a:lnTo>
                          <a:pt x="167" y="214"/>
                        </a:lnTo>
                        <a:lnTo>
                          <a:pt x="165" y="214"/>
                        </a:lnTo>
                        <a:lnTo>
                          <a:pt x="163" y="215"/>
                        </a:lnTo>
                        <a:lnTo>
                          <a:pt x="162" y="215"/>
                        </a:lnTo>
                        <a:lnTo>
                          <a:pt x="161" y="216"/>
                        </a:lnTo>
                        <a:lnTo>
                          <a:pt x="160" y="217"/>
                        </a:lnTo>
                        <a:lnTo>
                          <a:pt x="158" y="218"/>
                        </a:lnTo>
                        <a:lnTo>
                          <a:pt x="157" y="219"/>
                        </a:lnTo>
                        <a:lnTo>
                          <a:pt x="156" y="220"/>
                        </a:lnTo>
                        <a:lnTo>
                          <a:pt x="155" y="221"/>
                        </a:lnTo>
                        <a:lnTo>
                          <a:pt x="153" y="222"/>
                        </a:lnTo>
                        <a:lnTo>
                          <a:pt x="152" y="223"/>
                        </a:lnTo>
                        <a:lnTo>
                          <a:pt x="151" y="224"/>
                        </a:lnTo>
                        <a:lnTo>
                          <a:pt x="150" y="225"/>
                        </a:lnTo>
                        <a:lnTo>
                          <a:pt x="149" y="226"/>
                        </a:lnTo>
                        <a:lnTo>
                          <a:pt x="147" y="227"/>
                        </a:lnTo>
                        <a:lnTo>
                          <a:pt x="146" y="229"/>
                        </a:lnTo>
                        <a:lnTo>
                          <a:pt x="144" y="230"/>
                        </a:lnTo>
                        <a:lnTo>
                          <a:pt x="143" y="231"/>
                        </a:lnTo>
                        <a:lnTo>
                          <a:pt x="141" y="232"/>
                        </a:lnTo>
                        <a:lnTo>
                          <a:pt x="139" y="233"/>
                        </a:lnTo>
                        <a:lnTo>
                          <a:pt x="137" y="235"/>
                        </a:lnTo>
                        <a:lnTo>
                          <a:pt x="135" y="236"/>
                        </a:lnTo>
                        <a:lnTo>
                          <a:pt x="133" y="237"/>
                        </a:lnTo>
                        <a:lnTo>
                          <a:pt x="131" y="238"/>
                        </a:lnTo>
                        <a:lnTo>
                          <a:pt x="129" y="239"/>
                        </a:lnTo>
                        <a:lnTo>
                          <a:pt x="126" y="241"/>
                        </a:lnTo>
                        <a:lnTo>
                          <a:pt x="125" y="241"/>
                        </a:lnTo>
                        <a:lnTo>
                          <a:pt x="123" y="242"/>
                        </a:lnTo>
                        <a:lnTo>
                          <a:pt x="122" y="243"/>
                        </a:lnTo>
                        <a:lnTo>
                          <a:pt x="121" y="243"/>
                        </a:lnTo>
                        <a:lnTo>
                          <a:pt x="120" y="244"/>
                        </a:lnTo>
                        <a:lnTo>
                          <a:pt x="119" y="245"/>
                        </a:lnTo>
                        <a:lnTo>
                          <a:pt x="118" y="245"/>
                        </a:lnTo>
                        <a:lnTo>
                          <a:pt x="117" y="246"/>
                        </a:lnTo>
                        <a:lnTo>
                          <a:pt x="117" y="247"/>
                        </a:lnTo>
                        <a:lnTo>
                          <a:pt x="116" y="247"/>
                        </a:lnTo>
                        <a:lnTo>
                          <a:pt x="115" y="248"/>
                        </a:lnTo>
                        <a:lnTo>
                          <a:pt x="114" y="248"/>
                        </a:lnTo>
                        <a:lnTo>
                          <a:pt x="113" y="249"/>
                        </a:lnTo>
                        <a:lnTo>
                          <a:pt x="112" y="250"/>
                        </a:lnTo>
                        <a:lnTo>
                          <a:pt x="111" y="250"/>
                        </a:lnTo>
                        <a:lnTo>
                          <a:pt x="110" y="251"/>
                        </a:lnTo>
                        <a:lnTo>
                          <a:pt x="109" y="251"/>
                        </a:lnTo>
                        <a:lnTo>
                          <a:pt x="108" y="252"/>
                        </a:lnTo>
                        <a:lnTo>
                          <a:pt x="107" y="252"/>
                        </a:lnTo>
                        <a:lnTo>
                          <a:pt x="106" y="253"/>
                        </a:lnTo>
                        <a:lnTo>
                          <a:pt x="105" y="253"/>
                        </a:lnTo>
                        <a:lnTo>
                          <a:pt x="104" y="253"/>
                        </a:lnTo>
                        <a:lnTo>
                          <a:pt x="103" y="253"/>
                        </a:lnTo>
                        <a:lnTo>
                          <a:pt x="102" y="253"/>
                        </a:lnTo>
                        <a:lnTo>
                          <a:pt x="101" y="253"/>
                        </a:lnTo>
                        <a:lnTo>
                          <a:pt x="99" y="253"/>
                        </a:lnTo>
                        <a:lnTo>
                          <a:pt x="98" y="253"/>
                        </a:lnTo>
                        <a:lnTo>
                          <a:pt x="97" y="253"/>
                        </a:lnTo>
                        <a:lnTo>
                          <a:pt x="93" y="252"/>
                        </a:lnTo>
                        <a:lnTo>
                          <a:pt x="91" y="252"/>
                        </a:lnTo>
                        <a:lnTo>
                          <a:pt x="90" y="252"/>
                        </a:lnTo>
                        <a:lnTo>
                          <a:pt x="88" y="251"/>
                        </a:lnTo>
                        <a:lnTo>
                          <a:pt x="87" y="251"/>
                        </a:lnTo>
                        <a:lnTo>
                          <a:pt x="85" y="251"/>
                        </a:lnTo>
                        <a:lnTo>
                          <a:pt x="84" y="250"/>
                        </a:lnTo>
                        <a:lnTo>
                          <a:pt x="82" y="249"/>
                        </a:lnTo>
                        <a:lnTo>
                          <a:pt x="81" y="249"/>
                        </a:lnTo>
                        <a:lnTo>
                          <a:pt x="80" y="248"/>
                        </a:lnTo>
                        <a:lnTo>
                          <a:pt x="78" y="248"/>
                        </a:lnTo>
                        <a:lnTo>
                          <a:pt x="77" y="247"/>
                        </a:lnTo>
                        <a:lnTo>
                          <a:pt x="76" y="246"/>
                        </a:lnTo>
                        <a:lnTo>
                          <a:pt x="75" y="245"/>
                        </a:lnTo>
                        <a:lnTo>
                          <a:pt x="74" y="245"/>
                        </a:lnTo>
                        <a:lnTo>
                          <a:pt x="73" y="244"/>
                        </a:lnTo>
                        <a:lnTo>
                          <a:pt x="72" y="243"/>
                        </a:lnTo>
                        <a:lnTo>
                          <a:pt x="71" y="242"/>
                        </a:lnTo>
                        <a:lnTo>
                          <a:pt x="70" y="241"/>
                        </a:lnTo>
                        <a:lnTo>
                          <a:pt x="69" y="240"/>
                        </a:lnTo>
                        <a:lnTo>
                          <a:pt x="68" y="239"/>
                        </a:lnTo>
                        <a:lnTo>
                          <a:pt x="67" y="238"/>
                        </a:lnTo>
                        <a:lnTo>
                          <a:pt x="66" y="237"/>
                        </a:lnTo>
                        <a:lnTo>
                          <a:pt x="65" y="236"/>
                        </a:lnTo>
                        <a:lnTo>
                          <a:pt x="65" y="235"/>
                        </a:lnTo>
                        <a:lnTo>
                          <a:pt x="64" y="233"/>
                        </a:lnTo>
                        <a:lnTo>
                          <a:pt x="63" y="232"/>
                        </a:lnTo>
                        <a:lnTo>
                          <a:pt x="63" y="231"/>
                        </a:lnTo>
                        <a:lnTo>
                          <a:pt x="62" y="229"/>
                        </a:lnTo>
                        <a:lnTo>
                          <a:pt x="61" y="227"/>
                        </a:lnTo>
                        <a:lnTo>
                          <a:pt x="61" y="226"/>
                        </a:lnTo>
                        <a:lnTo>
                          <a:pt x="60" y="224"/>
                        </a:lnTo>
                        <a:lnTo>
                          <a:pt x="60" y="223"/>
                        </a:lnTo>
                        <a:lnTo>
                          <a:pt x="60" y="222"/>
                        </a:lnTo>
                        <a:lnTo>
                          <a:pt x="60" y="221"/>
                        </a:lnTo>
                        <a:lnTo>
                          <a:pt x="60" y="220"/>
                        </a:lnTo>
                        <a:lnTo>
                          <a:pt x="60" y="219"/>
                        </a:lnTo>
                        <a:lnTo>
                          <a:pt x="61" y="218"/>
                        </a:lnTo>
                        <a:lnTo>
                          <a:pt x="61" y="217"/>
                        </a:lnTo>
                        <a:lnTo>
                          <a:pt x="61" y="216"/>
                        </a:lnTo>
                        <a:lnTo>
                          <a:pt x="62" y="215"/>
                        </a:lnTo>
                        <a:lnTo>
                          <a:pt x="63" y="214"/>
                        </a:lnTo>
                        <a:lnTo>
                          <a:pt x="63" y="213"/>
                        </a:lnTo>
                        <a:lnTo>
                          <a:pt x="64" y="212"/>
                        </a:lnTo>
                        <a:lnTo>
                          <a:pt x="64" y="211"/>
                        </a:lnTo>
                        <a:lnTo>
                          <a:pt x="65" y="210"/>
                        </a:lnTo>
                        <a:lnTo>
                          <a:pt x="65" y="209"/>
                        </a:lnTo>
                        <a:lnTo>
                          <a:pt x="66" y="208"/>
                        </a:lnTo>
                        <a:lnTo>
                          <a:pt x="66" y="207"/>
                        </a:lnTo>
                        <a:lnTo>
                          <a:pt x="67" y="206"/>
                        </a:lnTo>
                        <a:lnTo>
                          <a:pt x="67" y="205"/>
                        </a:lnTo>
                        <a:lnTo>
                          <a:pt x="67" y="204"/>
                        </a:lnTo>
                        <a:lnTo>
                          <a:pt x="67" y="203"/>
                        </a:lnTo>
                        <a:lnTo>
                          <a:pt x="68" y="202"/>
                        </a:lnTo>
                        <a:lnTo>
                          <a:pt x="68" y="201"/>
                        </a:lnTo>
                        <a:lnTo>
                          <a:pt x="68" y="200"/>
                        </a:lnTo>
                        <a:lnTo>
                          <a:pt x="68" y="196"/>
                        </a:lnTo>
                        <a:lnTo>
                          <a:pt x="68" y="195"/>
                        </a:lnTo>
                        <a:lnTo>
                          <a:pt x="68" y="193"/>
                        </a:lnTo>
                        <a:lnTo>
                          <a:pt x="68" y="192"/>
                        </a:lnTo>
                        <a:lnTo>
                          <a:pt x="67" y="191"/>
                        </a:lnTo>
                        <a:lnTo>
                          <a:pt x="67" y="189"/>
                        </a:lnTo>
                        <a:lnTo>
                          <a:pt x="67" y="188"/>
                        </a:lnTo>
                        <a:lnTo>
                          <a:pt x="67" y="187"/>
                        </a:lnTo>
                        <a:lnTo>
                          <a:pt x="66" y="186"/>
                        </a:lnTo>
                        <a:lnTo>
                          <a:pt x="66" y="185"/>
                        </a:lnTo>
                        <a:lnTo>
                          <a:pt x="65" y="184"/>
                        </a:lnTo>
                        <a:lnTo>
                          <a:pt x="65" y="183"/>
                        </a:lnTo>
                        <a:lnTo>
                          <a:pt x="65" y="181"/>
                        </a:lnTo>
                        <a:lnTo>
                          <a:pt x="64" y="181"/>
                        </a:lnTo>
                        <a:lnTo>
                          <a:pt x="64" y="180"/>
                        </a:lnTo>
                        <a:lnTo>
                          <a:pt x="63" y="179"/>
                        </a:lnTo>
                        <a:lnTo>
                          <a:pt x="63" y="178"/>
                        </a:lnTo>
                        <a:lnTo>
                          <a:pt x="63" y="177"/>
                        </a:lnTo>
                        <a:lnTo>
                          <a:pt x="63" y="176"/>
                        </a:lnTo>
                        <a:lnTo>
                          <a:pt x="62" y="175"/>
                        </a:lnTo>
                        <a:lnTo>
                          <a:pt x="62" y="174"/>
                        </a:lnTo>
                        <a:lnTo>
                          <a:pt x="62" y="173"/>
                        </a:lnTo>
                        <a:lnTo>
                          <a:pt x="62" y="172"/>
                        </a:lnTo>
                        <a:lnTo>
                          <a:pt x="62" y="171"/>
                        </a:lnTo>
                        <a:lnTo>
                          <a:pt x="62" y="170"/>
                        </a:lnTo>
                        <a:lnTo>
                          <a:pt x="62" y="169"/>
                        </a:lnTo>
                        <a:lnTo>
                          <a:pt x="62" y="168"/>
                        </a:lnTo>
                        <a:lnTo>
                          <a:pt x="63" y="167"/>
                        </a:lnTo>
                        <a:lnTo>
                          <a:pt x="63" y="165"/>
                        </a:lnTo>
                        <a:lnTo>
                          <a:pt x="64" y="164"/>
                        </a:lnTo>
                        <a:lnTo>
                          <a:pt x="65" y="163"/>
                        </a:lnTo>
                        <a:lnTo>
                          <a:pt x="67" y="159"/>
                        </a:lnTo>
                        <a:lnTo>
                          <a:pt x="69" y="157"/>
                        </a:lnTo>
                        <a:lnTo>
                          <a:pt x="71" y="156"/>
                        </a:lnTo>
                        <a:lnTo>
                          <a:pt x="72" y="154"/>
                        </a:lnTo>
                        <a:lnTo>
                          <a:pt x="74" y="153"/>
                        </a:lnTo>
                        <a:lnTo>
                          <a:pt x="76" y="152"/>
                        </a:lnTo>
                        <a:lnTo>
                          <a:pt x="78" y="151"/>
                        </a:lnTo>
                        <a:lnTo>
                          <a:pt x="80" y="151"/>
                        </a:lnTo>
                        <a:lnTo>
                          <a:pt x="82" y="150"/>
                        </a:lnTo>
                        <a:lnTo>
                          <a:pt x="84" y="149"/>
                        </a:lnTo>
                        <a:lnTo>
                          <a:pt x="86" y="149"/>
                        </a:lnTo>
                        <a:lnTo>
                          <a:pt x="88" y="149"/>
                        </a:lnTo>
                        <a:lnTo>
                          <a:pt x="90" y="148"/>
                        </a:lnTo>
                        <a:lnTo>
                          <a:pt x="92" y="148"/>
                        </a:lnTo>
                        <a:lnTo>
                          <a:pt x="95" y="148"/>
                        </a:lnTo>
                        <a:lnTo>
                          <a:pt x="97" y="147"/>
                        </a:lnTo>
                        <a:lnTo>
                          <a:pt x="99" y="147"/>
                        </a:lnTo>
                        <a:lnTo>
                          <a:pt x="101" y="147"/>
                        </a:lnTo>
                        <a:lnTo>
                          <a:pt x="104" y="147"/>
                        </a:lnTo>
                        <a:lnTo>
                          <a:pt x="106" y="146"/>
                        </a:lnTo>
                        <a:lnTo>
                          <a:pt x="108" y="145"/>
                        </a:lnTo>
                        <a:lnTo>
                          <a:pt x="111" y="145"/>
                        </a:lnTo>
                        <a:lnTo>
                          <a:pt x="113" y="144"/>
                        </a:lnTo>
                        <a:lnTo>
                          <a:pt x="115" y="143"/>
                        </a:lnTo>
                        <a:lnTo>
                          <a:pt x="118" y="143"/>
                        </a:lnTo>
                        <a:lnTo>
                          <a:pt x="120" y="141"/>
                        </a:lnTo>
                        <a:lnTo>
                          <a:pt x="123" y="140"/>
                        </a:lnTo>
                        <a:lnTo>
                          <a:pt x="125" y="139"/>
                        </a:lnTo>
                        <a:lnTo>
                          <a:pt x="127" y="137"/>
                        </a:lnTo>
                        <a:lnTo>
                          <a:pt x="130" y="136"/>
                        </a:lnTo>
                        <a:lnTo>
                          <a:pt x="133" y="134"/>
                        </a:lnTo>
                        <a:lnTo>
                          <a:pt x="137" y="130"/>
                        </a:lnTo>
                        <a:lnTo>
                          <a:pt x="139" y="128"/>
                        </a:lnTo>
                        <a:lnTo>
                          <a:pt x="141" y="126"/>
                        </a:lnTo>
                        <a:lnTo>
                          <a:pt x="143" y="125"/>
                        </a:lnTo>
                        <a:lnTo>
                          <a:pt x="144" y="123"/>
                        </a:lnTo>
                        <a:lnTo>
                          <a:pt x="146" y="121"/>
                        </a:lnTo>
                        <a:lnTo>
                          <a:pt x="147" y="120"/>
                        </a:lnTo>
                        <a:lnTo>
                          <a:pt x="149" y="118"/>
                        </a:lnTo>
                        <a:lnTo>
                          <a:pt x="151" y="117"/>
                        </a:lnTo>
                        <a:lnTo>
                          <a:pt x="152" y="115"/>
                        </a:lnTo>
                        <a:lnTo>
                          <a:pt x="153" y="114"/>
                        </a:lnTo>
                        <a:lnTo>
                          <a:pt x="155" y="112"/>
                        </a:lnTo>
                        <a:lnTo>
                          <a:pt x="156" y="111"/>
                        </a:lnTo>
                        <a:lnTo>
                          <a:pt x="157" y="109"/>
                        </a:lnTo>
                        <a:lnTo>
                          <a:pt x="158" y="108"/>
                        </a:lnTo>
                        <a:lnTo>
                          <a:pt x="159" y="106"/>
                        </a:lnTo>
                        <a:lnTo>
                          <a:pt x="159" y="105"/>
                        </a:lnTo>
                        <a:lnTo>
                          <a:pt x="160" y="103"/>
                        </a:lnTo>
                        <a:lnTo>
                          <a:pt x="161" y="102"/>
                        </a:lnTo>
                        <a:lnTo>
                          <a:pt x="162" y="100"/>
                        </a:lnTo>
                        <a:lnTo>
                          <a:pt x="162" y="98"/>
                        </a:lnTo>
                        <a:lnTo>
                          <a:pt x="163" y="97"/>
                        </a:lnTo>
                        <a:lnTo>
                          <a:pt x="163" y="95"/>
                        </a:lnTo>
                        <a:lnTo>
                          <a:pt x="164" y="93"/>
                        </a:lnTo>
                        <a:lnTo>
                          <a:pt x="164" y="91"/>
                        </a:lnTo>
                        <a:lnTo>
                          <a:pt x="164" y="89"/>
                        </a:lnTo>
                        <a:lnTo>
                          <a:pt x="165" y="87"/>
                        </a:lnTo>
                        <a:lnTo>
                          <a:pt x="165" y="85"/>
                        </a:lnTo>
                        <a:lnTo>
                          <a:pt x="165" y="82"/>
                        </a:lnTo>
                        <a:lnTo>
                          <a:pt x="165" y="80"/>
                        </a:lnTo>
                        <a:lnTo>
                          <a:pt x="165" y="77"/>
                        </a:lnTo>
                        <a:lnTo>
                          <a:pt x="165" y="73"/>
                        </a:lnTo>
                        <a:lnTo>
                          <a:pt x="164" y="71"/>
                        </a:lnTo>
                        <a:lnTo>
                          <a:pt x="164" y="69"/>
                        </a:lnTo>
                        <a:lnTo>
                          <a:pt x="164" y="67"/>
                        </a:lnTo>
                        <a:lnTo>
                          <a:pt x="163" y="65"/>
                        </a:lnTo>
                        <a:lnTo>
                          <a:pt x="163" y="63"/>
                        </a:lnTo>
                        <a:lnTo>
                          <a:pt x="162" y="62"/>
                        </a:lnTo>
                        <a:lnTo>
                          <a:pt x="161" y="60"/>
                        </a:lnTo>
                        <a:lnTo>
                          <a:pt x="161" y="59"/>
                        </a:lnTo>
                        <a:lnTo>
                          <a:pt x="160" y="57"/>
                        </a:lnTo>
                        <a:lnTo>
                          <a:pt x="159" y="56"/>
                        </a:lnTo>
                        <a:lnTo>
                          <a:pt x="159" y="55"/>
                        </a:lnTo>
                        <a:lnTo>
                          <a:pt x="158" y="54"/>
                        </a:lnTo>
                        <a:lnTo>
                          <a:pt x="157" y="53"/>
                        </a:lnTo>
                        <a:lnTo>
                          <a:pt x="156" y="51"/>
                        </a:lnTo>
                        <a:lnTo>
                          <a:pt x="155" y="50"/>
                        </a:lnTo>
                        <a:lnTo>
                          <a:pt x="154" y="49"/>
                        </a:lnTo>
                        <a:lnTo>
                          <a:pt x="153" y="47"/>
                        </a:lnTo>
                        <a:lnTo>
                          <a:pt x="151" y="46"/>
                        </a:lnTo>
                        <a:lnTo>
                          <a:pt x="150" y="45"/>
                        </a:lnTo>
                        <a:lnTo>
                          <a:pt x="149" y="44"/>
                        </a:lnTo>
                        <a:lnTo>
                          <a:pt x="147" y="43"/>
                        </a:lnTo>
                        <a:lnTo>
                          <a:pt x="146" y="41"/>
                        </a:lnTo>
                        <a:lnTo>
                          <a:pt x="144" y="40"/>
                        </a:lnTo>
                        <a:lnTo>
                          <a:pt x="143" y="38"/>
                        </a:lnTo>
                        <a:lnTo>
                          <a:pt x="141" y="37"/>
                        </a:lnTo>
                        <a:lnTo>
                          <a:pt x="139" y="35"/>
                        </a:lnTo>
                        <a:lnTo>
                          <a:pt x="138" y="33"/>
                        </a:lnTo>
                        <a:lnTo>
                          <a:pt x="136" y="31"/>
                        </a:lnTo>
                        <a:lnTo>
                          <a:pt x="134" y="29"/>
                        </a:lnTo>
                        <a:lnTo>
                          <a:pt x="133" y="28"/>
                        </a:lnTo>
                        <a:lnTo>
                          <a:pt x="130" y="25"/>
                        </a:lnTo>
                        <a:lnTo>
                          <a:pt x="129" y="24"/>
                        </a:lnTo>
                        <a:lnTo>
                          <a:pt x="128" y="23"/>
                        </a:lnTo>
                        <a:lnTo>
                          <a:pt x="127" y="22"/>
                        </a:lnTo>
                        <a:lnTo>
                          <a:pt x="125" y="21"/>
                        </a:lnTo>
                        <a:lnTo>
                          <a:pt x="124" y="21"/>
                        </a:lnTo>
                        <a:lnTo>
                          <a:pt x="123" y="20"/>
                        </a:lnTo>
                        <a:lnTo>
                          <a:pt x="122" y="19"/>
                        </a:lnTo>
                        <a:lnTo>
                          <a:pt x="121" y="19"/>
                        </a:lnTo>
                        <a:lnTo>
                          <a:pt x="119" y="18"/>
                        </a:lnTo>
                        <a:lnTo>
                          <a:pt x="118" y="18"/>
                        </a:lnTo>
                        <a:lnTo>
                          <a:pt x="117" y="17"/>
                        </a:lnTo>
                        <a:lnTo>
                          <a:pt x="116" y="17"/>
                        </a:lnTo>
                        <a:lnTo>
                          <a:pt x="115" y="16"/>
                        </a:lnTo>
                        <a:lnTo>
                          <a:pt x="114" y="15"/>
                        </a:lnTo>
                        <a:lnTo>
                          <a:pt x="113" y="15"/>
                        </a:lnTo>
                        <a:lnTo>
                          <a:pt x="112" y="15"/>
                        </a:lnTo>
                        <a:lnTo>
                          <a:pt x="111" y="14"/>
                        </a:lnTo>
                        <a:lnTo>
                          <a:pt x="110" y="13"/>
                        </a:lnTo>
                        <a:lnTo>
                          <a:pt x="109" y="13"/>
                        </a:lnTo>
                        <a:lnTo>
                          <a:pt x="108" y="13"/>
                        </a:lnTo>
                        <a:lnTo>
                          <a:pt x="107" y="12"/>
                        </a:lnTo>
                        <a:lnTo>
                          <a:pt x="107" y="11"/>
                        </a:lnTo>
                        <a:lnTo>
                          <a:pt x="106" y="11"/>
                        </a:lnTo>
                        <a:lnTo>
                          <a:pt x="105" y="10"/>
                        </a:lnTo>
                        <a:lnTo>
                          <a:pt x="105" y="9"/>
                        </a:lnTo>
                        <a:lnTo>
                          <a:pt x="105" y="8"/>
                        </a:lnTo>
                        <a:lnTo>
                          <a:pt x="104" y="7"/>
                        </a:lnTo>
                        <a:lnTo>
                          <a:pt x="104" y="5"/>
                        </a:lnTo>
                        <a:lnTo>
                          <a:pt x="104" y="4"/>
                        </a:lnTo>
                        <a:lnTo>
                          <a:pt x="104" y="3"/>
                        </a:lnTo>
                        <a:lnTo>
                          <a:pt x="105" y="3"/>
                        </a:lnTo>
                        <a:lnTo>
                          <a:pt x="106" y="2"/>
                        </a:lnTo>
                        <a:lnTo>
                          <a:pt x="107" y="2"/>
                        </a:lnTo>
                        <a:lnTo>
                          <a:pt x="107" y="1"/>
                        </a:lnTo>
                        <a:lnTo>
                          <a:pt x="108" y="1"/>
                        </a:lnTo>
                      </a:path>
                    </a:pathLst>
                  </a:custGeom>
                  <a:solidFill>
                    <a:srgbClr val="FF0000"/>
                  </a:solidFill>
                  <a:ln w="2857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grpSp>
                <p:nvGrpSpPr>
                  <p:cNvPr id="40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5584" y="1012"/>
                    <a:ext cx="53" cy="50"/>
                    <a:chOff x="5464" y="951"/>
                    <a:chExt cx="43" cy="39"/>
                  </a:xfrm>
                </p:grpSpPr>
                <p:sp>
                  <p:nvSpPr>
                    <p:cNvPr id="62" name="Rectangle 10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475" y="964"/>
                      <a:ext cx="26" cy="14"/>
                    </a:xfrm>
                    <a:prstGeom prst="rect">
                      <a:avLst/>
                    </a:prstGeom>
                    <a:solidFill>
                      <a:srgbClr val="990033"/>
                    </a:solidFill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>
                        <a:latin typeface="Franklin Gothic Book" pitchFamily="34" charset="0"/>
                      </a:endParaRPr>
                    </a:p>
                  </p:txBody>
                </p:sp>
                <p:sp>
                  <p:nvSpPr>
                    <p:cNvPr id="63" name="Oval 10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464" y="951"/>
                      <a:ext cx="43" cy="39"/>
                    </a:xfrm>
                    <a:prstGeom prst="ellipse">
                      <a:avLst/>
                    </a:prstGeom>
                    <a:solidFill>
                      <a:srgbClr val="990033"/>
                    </a:solidFill>
                    <a:ln w="2857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>
                        <a:latin typeface="Franklin Gothic Book" pitchFamily="34" charset="0"/>
                      </a:endParaRPr>
                    </a:p>
                  </p:txBody>
                </p:sp>
              </p:grpSp>
              <p:grpSp>
                <p:nvGrpSpPr>
                  <p:cNvPr id="41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5572" y="1284"/>
                    <a:ext cx="53" cy="48"/>
                    <a:chOff x="5454" y="1190"/>
                    <a:chExt cx="43" cy="39"/>
                  </a:xfrm>
                </p:grpSpPr>
                <p:sp>
                  <p:nvSpPr>
                    <p:cNvPr id="60" name="Rectangle 105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465" y="1204"/>
                      <a:ext cx="25" cy="13"/>
                    </a:xfrm>
                    <a:prstGeom prst="rect">
                      <a:avLst/>
                    </a:prstGeom>
                    <a:solidFill>
                      <a:srgbClr val="990033"/>
                    </a:solidFill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>
                        <a:latin typeface="Franklin Gothic Book" pitchFamily="34" charset="0"/>
                      </a:endParaRPr>
                    </a:p>
                  </p:txBody>
                </p:sp>
                <p:sp>
                  <p:nvSpPr>
                    <p:cNvPr id="61" name="Oval 10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454" y="1190"/>
                      <a:ext cx="43" cy="39"/>
                    </a:xfrm>
                    <a:prstGeom prst="ellipse">
                      <a:avLst/>
                    </a:prstGeom>
                    <a:solidFill>
                      <a:srgbClr val="990033"/>
                    </a:solidFill>
                    <a:ln w="2857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>
                        <a:latin typeface="Franklin Gothic Book" pitchFamily="34" charset="0"/>
                      </a:endParaRPr>
                    </a:p>
                  </p:txBody>
                </p:sp>
              </p:grpSp>
              <p:grpSp>
                <p:nvGrpSpPr>
                  <p:cNvPr id="42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5657" y="1120"/>
                    <a:ext cx="53" cy="48"/>
                    <a:chOff x="5523" y="1058"/>
                    <a:chExt cx="43" cy="39"/>
                  </a:xfrm>
                </p:grpSpPr>
                <p:sp>
                  <p:nvSpPr>
                    <p:cNvPr id="58" name="Rectangle 108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534" y="1072"/>
                      <a:ext cx="25" cy="13"/>
                    </a:xfrm>
                    <a:prstGeom prst="rect">
                      <a:avLst/>
                    </a:prstGeom>
                    <a:solidFill>
                      <a:srgbClr val="990033"/>
                    </a:solidFill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>
                        <a:latin typeface="Franklin Gothic Book" pitchFamily="34" charset="0"/>
                      </a:endParaRPr>
                    </a:p>
                  </p:txBody>
                </p:sp>
                <p:sp>
                  <p:nvSpPr>
                    <p:cNvPr id="59" name="Oval 10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523" y="1058"/>
                      <a:ext cx="43" cy="39"/>
                    </a:xfrm>
                    <a:prstGeom prst="ellipse">
                      <a:avLst/>
                    </a:prstGeom>
                    <a:solidFill>
                      <a:srgbClr val="990033"/>
                    </a:solidFill>
                    <a:ln w="2857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>
                        <a:latin typeface="Franklin Gothic Book" pitchFamily="34" charset="0"/>
                      </a:endParaRPr>
                    </a:p>
                  </p:txBody>
                </p:sp>
              </p:grpSp>
              <p:grpSp>
                <p:nvGrpSpPr>
                  <p:cNvPr id="43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5423" y="1010"/>
                    <a:ext cx="52" cy="49"/>
                    <a:chOff x="5334" y="969"/>
                    <a:chExt cx="42" cy="40"/>
                  </a:xfrm>
                </p:grpSpPr>
                <p:sp>
                  <p:nvSpPr>
                    <p:cNvPr id="56" name="Rectangle 111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344" y="983"/>
                      <a:ext cx="26" cy="14"/>
                    </a:xfrm>
                    <a:prstGeom prst="rect">
                      <a:avLst/>
                    </a:prstGeom>
                    <a:solidFill>
                      <a:srgbClr val="990033"/>
                    </a:solidFill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>
                        <a:latin typeface="Franklin Gothic Book" pitchFamily="34" charset="0"/>
                      </a:endParaRPr>
                    </a:p>
                  </p:txBody>
                </p:sp>
                <p:sp>
                  <p:nvSpPr>
                    <p:cNvPr id="57" name="Oval 11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334" y="969"/>
                      <a:ext cx="42" cy="40"/>
                    </a:xfrm>
                    <a:prstGeom prst="ellipse">
                      <a:avLst/>
                    </a:prstGeom>
                    <a:solidFill>
                      <a:srgbClr val="990033"/>
                    </a:solidFill>
                    <a:ln w="2857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>
                        <a:latin typeface="Franklin Gothic Book" pitchFamily="34" charset="0"/>
                      </a:endParaRPr>
                    </a:p>
                  </p:txBody>
                </p:sp>
              </p:grpSp>
              <p:grpSp>
                <p:nvGrpSpPr>
                  <p:cNvPr id="44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5237" y="1027"/>
                    <a:ext cx="52" cy="48"/>
                    <a:chOff x="5184" y="983"/>
                    <a:chExt cx="42" cy="39"/>
                  </a:xfrm>
                </p:grpSpPr>
                <p:sp>
                  <p:nvSpPr>
                    <p:cNvPr id="54" name="Rectangle 114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194" y="997"/>
                      <a:ext cx="26" cy="13"/>
                    </a:xfrm>
                    <a:prstGeom prst="rect">
                      <a:avLst/>
                    </a:prstGeom>
                    <a:solidFill>
                      <a:srgbClr val="990033"/>
                    </a:solidFill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>
                        <a:latin typeface="Franklin Gothic Book" pitchFamily="34" charset="0"/>
                      </a:endParaRPr>
                    </a:p>
                  </p:txBody>
                </p:sp>
                <p:sp>
                  <p:nvSpPr>
                    <p:cNvPr id="55" name="Oval 115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184" y="983"/>
                      <a:ext cx="42" cy="39"/>
                    </a:xfrm>
                    <a:prstGeom prst="ellipse">
                      <a:avLst/>
                    </a:prstGeom>
                    <a:solidFill>
                      <a:srgbClr val="990033"/>
                    </a:solidFill>
                    <a:ln w="2857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>
                        <a:latin typeface="Franklin Gothic Book" pitchFamily="34" charset="0"/>
                      </a:endParaRPr>
                    </a:p>
                  </p:txBody>
                </p:sp>
              </p:grpSp>
              <p:grpSp>
                <p:nvGrpSpPr>
                  <p:cNvPr id="45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5406" y="1171"/>
                    <a:ext cx="53" cy="48"/>
                    <a:chOff x="5320" y="1099"/>
                    <a:chExt cx="43" cy="39"/>
                  </a:xfrm>
                </p:grpSpPr>
                <p:sp>
                  <p:nvSpPr>
                    <p:cNvPr id="52" name="Rectangle 11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330" y="1113"/>
                      <a:ext cx="26" cy="13"/>
                    </a:xfrm>
                    <a:prstGeom prst="rect">
                      <a:avLst/>
                    </a:prstGeom>
                    <a:solidFill>
                      <a:srgbClr val="990033"/>
                    </a:solidFill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>
                        <a:latin typeface="Franklin Gothic Book" pitchFamily="34" charset="0"/>
                      </a:endParaRPr>
                    </a:p>
                  </p:txBody>
                </p:sp>
                <p:sp>
                  <p:nvSpPr>
                    <p:cNvPr id="53" name="Oval 118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320" y="1099"/>
                      <a:ext cx="43" cy="39"/>
                    </a:xfrm>
                    <a:prstGeom prst="ellipse">
                      <a:avLst/>
                    </a:prstGeom>
                    <a:solidFill>
                      <a:srgbClr val="990033"/>
                    </a:solidFill>
                    <a:ln w="2857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>
                        <a:latin typeface="Franklin Gothic Book" pitchFamily="34" charset="0"/>
                      </a:endParaRPr>
                    </a:p>
                  </p:txBody>
                </p:sp>
              </p:grpSp>
              <p:grpSp>
                <p:nvGrpSpPr>
                  <p:cNvPr id="46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5443" y="906"/>
                    <a:ext cx="53" cy="51"/>
                    <a:chOff x="5350" y="868"/>
                    <a:chExt cx="43" cy="40"/>
                  </a:xfrm>
                </p:grpSpPr>
                <p:sp>
                  <p:nvSpPr>
                    <p:cNvPr id="50" name="Rectangle 120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361" y="882"/>
                      <a:ext cx="26" cy="14"/>
                    </a:xfrm>
                    <a:prstGeom prst="rect">
                      <a:avLst/>
                    </a:prstGeom>
                    <a:solidFill>
                      <a:srgbClr val="990033"/>
                    </a:solidFill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>
                        <a:latin typeface="Franklin Gothic Book" pitchFamily="34" charset="0"/>
                      </a:endParaRPr>
                    </a:p>
                  </p:txBody>
                </p:sp>
                <p:sp>
                  <p:nvSpPr>
                    <p:cNvPr id="51" name="Oval 121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350" y="868"/>
                      <a:ext cx="43" cy="40"/>
                    </a:xfrm>
                    <a:prstGeom prst="ellipse">
                      <a:avLst/>
                    </a:prstGeom>
                    <a:solidFill>
                      <a:srgbClr val="990033"/>
                    </a:solidFill>
                    <a:ln w="2857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>
                        <a:latin typeface="Franklin Gothic Book" pitchFamily="34" charset="0"/>
                      </a:endParaRPr>
                    </a:p>
                  </p:txBody>
                </p:sp>
              </p:grpSp>
              <p:grpSp>
                <p:nvGrpSpPr>
                  <p:cNvPr id="47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5226" y="844"/>
                    <a:ext cx="53" cy="47"/>
                    <a:chOff x="5175" y="853"/>
                    <a:chExt cx="43" cy="39"/>
                  </a:xfrm>
                </p:grpSpPr>
                <p:sp>
                  <p:nvSpPr>
                    <p:cNvPr id="48" name="Rectangle 12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186" y="866"/>
                      <a:ext cx="26" cy="14"/>
                    </a:xfrm>
                    <a:prstGeom prst="rect">
                      <a:avLst/>
                    </a:prstGeom>
                    <a:solidFill>
                      <a:srgbClr val="990033"/>
                    </a:solidFill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>
                        <a:latin typeface="Franklin Gothic Book" pitchFamily="34" charset="0"/>
                      </a:endParaRPr>
                    </a:p>
                  </p:txBody>
                </p:sp>
                <p:sp>
                  <p:nvSpPr>
                    <p:cNvPr id="49" name="Oval 124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175" y="853"/>
                      <a:ext cx="43" cy="39"/>
                    </a:xfrm>
                    <a:prstGeom prst="ellipse">
                      <a:avLst/>
                    </a:prstGeom>
                    <a:solidFill>
                      <a:srgbClr val="990033"/>
                    </a:solidFill>
                    <a:ln w="2857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u-HU">
                        <a:latin typeface="Franklin Gothic Book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8" name="Group 125"/>
                <p:cNvGrpSpPr>
                  <a:grpSpLocks/>
                </p:cNvGrpSpPr>
                <p:nvPr/>
              </p:nvGrpSpPr>
              <p:grpSpPr bwMode="auto">
                <a:xfrm>
                  <a:off x="695" y="2153"/>
                  <a:ext cx="1096" cy="572"/>
                  <a:chOff x="2987" y="496"/>
                  <a:chExt cx="1369" cy="761"/>
                </a:xfrm>
              </p:grpSpPr>
              <p:sp>
                <p:nvSpPr>
                  <p:cNvPr id="30" name="Freeform 126"/>
                  <p:cNvSpPr>
                    <a:spLocks/>
                  </p:cNvSpPr>
                  <p:nvPr/>
                </p:nvSpPr>
                <p:spPr bwMode="auto">
                  <a:xfrm>
                    <a:off x="2987" y="496"/>
                    <a:ext cx="897" cy="535"/>
                  </a:xfrm>
                  <a:custGeom>
                    <a:avLst/>
                    <a:gdLst>
                      <a:gd name="T0" fmla="*/ 632 w 897"/>
                      <a:gd name="T1" fmla="*/ 79 h 535"/>
                      <a:gd name="T2" fmla="*/ 588 w 897"/>
                      <a:gd name="T3" fmla="*/ 67 h 535"/>
                      <a:gd name="T4" fmla="*/ 550 w 897"/>
                      <a:gd name="T5" fmla="*/ 56 h 535"/>
                      <a:gd name="T6" fmla="*/ 510 w 897"/>
                      <a:gd name="T7" fmla="*/ 47 h 535"/>
                      <a:gd name="T8" fmla="*/ 456 w 897"/>
                      <a:gd name="T9" fmla="*/ 45 h 535"/>
                      <a:gd name="T10" fmla="*/ 366 w 897"/>
                      <a:gd name="T11" fmla="*/ 40 h 535"/>
                      <a:gd name="T12" fmla="*/ 266 w 897"/>
                      <a:gd name="T13" fmla="*/ 19 h 535"/>
                      <a:gd name="T14" fmla="*/ 166 w 897"/>
                      <a:gd name="T15" fmla="*/ 2 h 535"/>
                      <a:gd name="T16" fmla="*/ 94 w 897"/>
                      <a:gd name="T17" fmla="*/ 6 h 535"/>
                      <a:gd name="T18" fmla="*/ 74 w 897"/>
                      <a:gd name="T19" fmla="*/ 52 h 535"/>
                      <a:gd name="T20" fmla="*/ 104 w 897"/>
                      <a:gd name="T21" fmla="*/ 125 h 535"/>
                      <a:gd name="T22" fmla="*/ 96 w 897"/>
                      <a:gd name="T23" fmla="*/ 155 h 535"/>
                      <a:gd name="T24" fmla="*/ 70 w 897"/>
                      <a:gd name="T25" fmla="*/ 176 h 535"/>
                      <a:gd name="T26" fmla="*/ 37 w 897"/>
                      <a:gd name="T27" fmla="*/ 196 h 535"/>
                      <a:gd name="T28" fmla="*/ 10 w 897"/>
                      <a:gd name="T29" fmla="*/ 225 h 535"/>
                      <a:gd name="T30" fmla="*/ 0 w 897"/>
                      <a:gd name="T31" fmla="*/ 266 h 535"/>
                      <a:gd name="T32" fmla="*/ 13 w 897"/>
                      <a:gd name="T33" fmla="*/ 290 h 535"/>
                      <a:gd name="T34" fmla="*/ 38 w 897"/>
                      <a:gd name="T35" fmla="*/ 310 h 535"/>
                      <a:gd name="T36" fmla="*/ 67 w 897"/>
                      <a:gd name="T37" fmla="*/ 330 h 535"/>
                      <a:gd name="T38" fmla="*/ 96 w 897"/>
                      <a:gd name="T39" fmla="*/ 350 h 535"/>
                      <a:gd name="T40" fmla="*/ 129 w 897"/>
                      <a:gd name="T41" fmla="*/ 383 h 535"/>
                      <a:gd name="T42" fmla="*/ 163 w 897"/>
                      <a:gd name="T43" fmla="*/ 416 h 535"/>
                      <a:gd name="T44" fmla="*/ 193 w 897"/>
                      <a:gd name="T45" fmla="*/ 436 h 535"/>
                      <a:gd name="T46" fmla="*/ 224 w 897"/>
                      <a:gd name="T47" fmla="*/ 448 h 535"/>
                      <a:gd name="T48" fmla="*/ 262 w 897"/>
                      <a:gd name="T49" fmla="*/ 460 h 535"/>
                      <a:gd name="T50" fmla="*/ 312 w 897"/>
                      <a:gd name="T51" fmla="*/ 476 h 535"/>
                      <a:gd name="T52" fmla="*/ 387 w 897"/>
                      <a:gd name="T53" fmla="*/ 504 h 535"/>
                      <a:gd name="T54" fmla="*/ 435 w 897"/>
                      <a:gd name="T55" fmla="*/ 521 h 535"/>
                      <a:gd name="T56" fmla="*/ 477 w 897"/>
                      <a:gd name="T57" fmla="*/ 531 h 535"/>
                      <a:gd name="T58" fmla="*/ 525 w 897"/>
                      <a:gd name="T59" fmla="*/ 534 h 535"/>
                      <a:gd name="T60" fmla="*/ 588 w 897"/>
                      <a:gd name="T61" fmla="*/ 528 h 535"/>
                      <a:gd name="T62" fmla="*/ 684 w 897"/>
                      <a:gd name="T63" fmla="*/ 511 h 535"/>
                      <a:gd name="T64" fmla="*/ 760 w 897"/>
                      <a:gd name="T65" fmla="*/ 492 h 535"/>
                      <a:gd name="T66" fmla="*/ 823 w 897"/>
                      <a:gd name="T67" fmla="*/ 468 h 535"/>
                      <a:gd name="T68" fmla="*/ 869 w 897"/>
                      <a:gd name="T69" fmla="*/ 436 h 535"/>
                      <a:gd name="T70" fmla="*/ 893 w 897"/>
                      <a:gd name="T71" fmla="*/ 397 h 535"/>
                      <a:gd name="T72" fmla="*/ 889 w 897"/>
                      <a:gd name="T73" fmla="*/ 370 h 535"/>
                      <a:gd name="T74" fmla="*/ 868 w 897"/>
                      <a:gd name="T75" fmla="*/ 360 h 535"/>
                      <a:gd name="T76" fmla="*/ 839 w 897"/>
                      <a:gd name="T77" fmla="*/ 352 h 535"/>
                      <a:gd name="T78" fmla="*/ 811 w 897"/>
                      <a:gd name="T79" fmla="*/ 340 h 535"/>
                      <a:gd name="T80" fmla="*/ 790 w 897"/>
                      <a:gd name="T81" fmla="*/ 323 h 535"/>
                      <a:gd name="T82" fmla="*/ 787 w 897"/>
                      <a:gd name="T83" fmla="*/ 291 h 535"/>
                      <a:gd name="T84" fmla="*/ 803 w 897"/>
                      <a:gd name="T85" fmla="*/ 262 h 535"/>
                      <a:gd name="T86" fmla="*/ 828 w 897"/>
                      <a:gd name="T87" fmla="*/ 235 h 535"/>
                      <a:gd name="T88" fmla="*/ 852 w 897"/>
                      <a:gd name="T89" fmla="*/ 210 h 535"/>
                      <a:gd name="T90" fmla="*/ 867 w 897"/>
                      <a:gd name="T91" fmla="*/ 188 h 535"/>
                      <a:gd name="T92" fmla="*/ 863 w 897"/>
                      <a:gd name="T93" fmla="*/ 171 h 535"/>
                      <a:gd name="T94" fmla="*/ 851 w 897"/>
                      <a:gd name="T95" fmla="*/ 170 h 535"/>
                      <a:gd name="T96" fmla="*/ 834 w 897"/>
                      <a:gd name="T97" fmla="*/ 173 h 535"/>
                      <a:gd name="T98" fmla="*/ 817 w 897"/>
                      <a:gd name="T99" fmla="*/ 178 h 535"/>
                      <a:gd name="T100" fmla="*/ 803 w 897"/>
                      <a:gd name="T101" fmla="*/ 179 h 535"/>
                      <a:gd name="T102" fmla="*/ 796 w 897"/>
                      <a:gd name="T103" fmla="*/ 171 h 535"/>
                      <a:gd name="T104" fmla="*/ 804 w 897"/>
                      <a:gd name="T105" fmla="*/ 157 h 535"/>
                      <a:gd name="T106" fmla="*/ 820 w 897"/>
                      <a:gd name="T107" fmla="*/ 141 h 535"/>
                      <a:gd name="T108" fmla="*/ 838 w 897"/>
                      <a:gd name="T109" fmla="*/ 125 h 535"/>
                      <a:gd name="T110" fmla="*/ 852 w 897"/>
                      <a:gd name="T111" fmla="*/ 109 h 535"/>
                      <a:gd name="T112" fmla="*/ 855 w 897"/>
                      <a:gd name="T113" fmla="*/ 96 h 535"/>
                      <a:gd name="T114" fmla="*/ 839 w 897"/>
                      <a:gd name="T115" fmla="*/ 80 h 535"/>
                      <a:gd name="T116" fmla="*/ 814 w 897"/>
                      <a:gd name="T117" fmla="*/ 79 h 535"/>
                      <a:gd name="T118" fmla="*/ 782 w 897"/>
                      <a:gd name="T119" fmla="*/ 83 h 535"/>
                      <a:gd name="T120" fmla="*/ 744 w 897"/>
                      <a:gd name="T121" fmla="*/ 88 h 535"/>
                      <a:gd name="T122" fmla="*/ 701 w 897"/>
                      <a:gd name="T123" fmla="*/ 89 h 535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897"/>
                      <a:gd name="T187" fmla="*/ 0 h 535"/>
                      <a:gd name="T188" fmla="*/ 897 w 897"/>
                      <a:gd name="T189" fmla="*/ 535 h 535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897" h="535">
                        <a:moveTo>
                          <a:pt x="694" y="89"/>
                        </a:moveTo>
                        <a:lnTo>
                          <a:pt x="670" y="86"/>
                        </a:lnTo>
                        <a:lnTo>
                          <a:pt x="660" y="84"/>
                        </a:lnTo>
                        <a:lnTo>
                          <a:pt x="650" y="82"/>
                        </a:lnTo>
                        <a:lnTo>
                          <a:pt x="641" y="81"/>
                        </a:lnTo>
                        <a:lnTo>
                          <a:pt x="632" y="79"/>
                        </a:lnTo>
                        <a:lnTo>
                          <a:pt x="624" y="77"/>
                        </a:lnTo>
                        <a:lnTo>
                          <a:pt x="616" y="75"/>
                        </a:lnTo>
                        <a:lnTo>
                          <a:pt x="608" y="73"/>
                        </a:lnTo>
                        <a:lnTo>
                          <a:pt x="601" y="71"/>
                        </a:lnTo>
                        <a:lnTo>
                          <a:pt x="594" y="69"/>
                        </a:lnTo>
                        <a:lnTo>
                          <a:pt x="588" y="67"/>
                        </a:lnTo>
                        <a:lnTo>
                          <a:pt x="581" y="65"/>
                        </a:lnTo>
                        <a:lnTo>
                          <a:pt x="575" y="63"/>
                        </a:lnTo>
                        <a:lnTo>
                          <a:pt x="569" y="61"/>
                        </a:lnTo>
                        <a:lnTo>
                          <a:pt x="563" y="59"/>
                        </a:lnTo>
                        <a:lnTo>
                          <a:pt x="556" y="57"/>
                        </a:lnTo>
                        <a:lnTo>
                          <a:pt x="550" y="56"/>
                        </a:lnTo>
                        <a:lnTo>
                          <a:pt x="544" y="54"/>
                        </a:lnTo>
                        <a:lnTo>
                          <a:pt x="538" y="52"/>
                        </a:lnTo>
                        <a:lnTo>
                          <a:pt x="531" y="51"/>
                        </a:lnTo>
                        <a:lnTo>
                          <a:pt x="524" y="50"/>
                        </a:lnTo>
                        <a:lnTo>
                          <a:pt x="517" y="48"/>
                        </a:lnTo>
                        <a:lnTo>
                          <a:pt x="510" y="47"/>
                        </a:lnTo>
                        <a:lnTo>
                          <a:pt x="502" y="46"/>
                        </a:lnTo>
                        <a:lnTo>
                          <a:pt x="494" y="46"/>
                        </a:lnTo>
                        <a:lnTo>
                          <a:pt x="485" y="45"/>
                        </a:lnTo>
                        <a:lnTo>
                          <a:pt x="476" y="45"/>
                        </a:lnTo>
                        <a:lnTo>
                          <a:pt x="466" y="45"/>
                        </a:lnTo>
                        <a:lnTo>
                          <a:pt x="456" y="45"/>
                        </a:lnTo>
                        <a:lnTo>
                          <a:pt x="445" y="45"/>
                        </a:lnTo>
                        <a:lnTo>
                          <a:pt x="434" y="46"/>
                        </a:lnTo>
                        <a:lnTo>
                          <a:pt x="410" y="46"/>
                        </a:lnTo>
                        <a:lnTo>
                          <a:pt x="396" y="44"/>
                        </a:lnTo>
                        <a:lnTo>
                          <a:pt x="382" y="42"/>
                        </a:lnTo>
                        <a:lnTo>
                          <a:pt x="366" y="40"/>
                        </a:lnTo>
                        <a:lnTo>
                          <a:pt x="351" y="37"/>
                        </a:lnTo>
                        <a:lnTo>
                          <a:pt x="334" y="34"/>
                        </a:lnTo>
                        <a:lnTo>
                          <a:pt x="318" y="30"/>
                        </a:lnTo>
                        <a:lnTo>
                          <a:pt x="300" y="26"/>
                        </a:lnTo>
                        <a:lnTo>
                          <a:pt x="283" y="23"/>
                        </a:lnTo>
                        <a:lnTo>
                          <a:pt x="266" y="19"/>
                        </a:lnTo>
                        <a:lnTo>
                          <a:pt x="248" y="16"/>
                        </a:lnTo>
                        <a:lnTo>
                          <a:pt x="231" y="12"/>
                        </a:lnTo>
                        <a:lnTo>
                          <a:pt x="214" y="9"/>
                        </a:lnTo>
                        <a:lnTo>
                          <a:pt x="197" y="6"/>
                        </a:lnTo>
                        <a:lnTo>
                          <a:pt x="181" y="4"/>
                        </a:lnTo>
                        <a:lnTo>
                          <a:pt x="166" y="2"/>
                        </a:lnTo>
                        <a:lnTo>
                          <a:pt x="151" y="0"/>
                        </a:lnTo>
                        <a:lnTo>
                          <a:pt x="137" y="0"/>
                        </a:lnTo>
                        <a:lnTo>
                          <a:pt x="125" y="0"/>
                        </a:lnTo>
                        <a:lnTo>
                          <a:pt x="113" y="1"/>
                        </a:lnTo>
                        <a:lnTo>
                          <a:pt x="102" y="3"/>
                        </a:lnTo>
                        <a:lnTo>
                          <a:pt x="94" y="6"/>
                        </a:lnTo>
                        <a:lnTo>
                          <a:pt x="86" y="10"/>
                        </a:lnTo>
                        <a:lnTo>
                          <a:pt x="80" y="16"/>
                        </a:lnTo>
                        <a:lnTo>
                          <a:pt x="76" y="22"/>
                        </a:lnTo>
                        <a:lnTo>
                          <a:pt x="73" y="31"/>
                        </a:lnTo>
                        <a:lnTo>
                          <a:pt x="73" y="40"/>
                        </a:lnTo>
                        <a:lnTo>
                          <a:pt x="74" y="52"/>
                        </a:lnTo>
                        <a:lnTo>
                          <a:pt x="78" y="64"/>
                        </a:lnTo>
                        <a:lnTo>
                          <a:pt x="84" y="79"/>
                        </a:lnTo>
                        <a:lnTo>
                          <a:pt x="93" y="96"/>
                        </a:lnTo>
                        <a:lnTo>
                          <a:pt x="100" y="112"/>
                        </a:lnTo>
                        <a:lnTo>
                          <a:pt x="102" y="119"/>
                        </a:lnTo>
                        <a:lnTo>
                          <a:pt x="104" y="125"/>
                        </a:lnTo>
                        <a:lnTo>
                          <a:pt x="104" y="131"/>
                        </a:lnTo>
                        <a:lnTo>
                          <a:pt x="104" y="137"/>
                        </a:lnTo>
                        <a:lnTo>
                          <a:pt x="103" y="142"/>
                        </a:lnTo>
                        <a:lnTo>
                          <a:pt x="101" y="146"/>
                        </a:lnTo>
                        <a:lnTo>
                          <a:pt x="99" y="151"/>
                        </a:lnTo>
                        <a:lnTo>
                          <a:pt x="96" y="155"/>
                        </a:lnTo>
                        <a:lnTo>
                          <a:pt x="93" y="159"/>
                        </a:lnTo>
                        <a:lnTo>
                          <a:pt x="89" y="162"/>
                        </a:lnTo>
                        <a:lnTo>
                          <a:pt x="84" y="166"/>
                        </a:lnTo>
                        <a:lnTo>
                          <a:pt x="80" y="169"/>
                        </a:lnTo>
                        <a:lnTo>
                          <a:pt x="75" y="173"/>
                        </a:lnTo>
                        <a:lnTo>
                          <a:pt x="70" y="176"/>
                        </a:lnTo>
                        <a:lnTo>
                          <a:pt x="65" y="179"/>
                        </a:lnTo>
                        <a:lnTo>
                          <a:pt x="59" y="182"/>
                        </a:lnTo>
                        <a:lnTo>
                          <a:pt x="54" y="186"/>
                        </a:lnTo>
                        <a:lnTo>
                          <a:pt x="48" y="189"/>
                        </a:lnTo>
                        <a:lnTo>
                          <a:pt x="43" y="192"/>
                        </a:lnTo>
                        <a:lnTo>
                          <a:pt x="37" y="196"/>
                        </a:lnTo>
                        <a:lnTo>
                          <a:pt x="32" y="200"/>
                        </a:lnTo>
                        <a:lnTo>
                          <a:pt x="27" y="205"/>
                        </a:lnTo>
                        <a:lnTo>
                          <a:pt x="22" y="209"/>
                        </a:lnTo>
                        <a:lnTo>
                          <a:pt x="18" y="214"/>
                        </a:lnTo>
                        <a:lnTo>
                          <a:pt x="13" y="220"/>
                        </a:lnTo>
                        <a:lnTo>
                          <a:pt x="10" y="225"/>
                        </a:lnTo>
                        <a:lnTo>
                          <a:pt x="6" y="232"/>
                        </a:lnTo>
                        <a:lnTo>
                          <a:pt x="4" y="238"/>
                        </a:lnTo>
                        <a:lnTo>
                          <a:pt x="1" y="246"/>
                        </a:lnTo>
                        <a:lnTo>
                          <a:pt x="0" y="254"/>
                        </a:lnTo>
                        <a:lnTo>
                          <a:pt x="0" y="262"/>
                        </a:lnTo>
                        <a:lnTo>
                          <a:pt x="0" y="266"/>
                        </a:lnTo>
                        <a:lnTo>
                          <a:pt x="2" y="270"/>
                        </a:lnTo>
                        <a:lnTo>
                          <a:pt x="3" y="274"/>
                        </a:lnTo>
                        <a:lnTo>
                          <a:pt x="5" y="278"/>
                        </a:lnTo>
                        <a:lnTo>
                          <a:pt x="8" y="282"/>
                        </a:lnTo>
                        <a:lnTo>
                          <a:pt x="10" y="286"/>
                        </a:lnTo>
                        <a:lnTo>
                          <a:pt x="13" y="290"/>
                        </a:lnTo>
                        <a:lnTo>
                          <a:pt x="17" y="293"/>
                        </a:lnTo>
                        <a:lnTo>
                          <a:pt x="20" y="297"/>
                        </a:lnTo>
                        <a:lnTo>
                          <a:pt x="24" y="300"/>
                        </a:lnTo>
                        <a:lnTo>
                          <a:pt x="28" y="304"/>
                        </a:lnTo>
                        <a:lnTo>
                          <a:pt x="33" y="307"/>
                        </a:lnTo>
                        <a:lnTo>
                          <a:pt x="38" y="310"/>
                        </a:lnTo>
                        <a:lnTo>
                          <a:pt x="42" y="314"/>
                        </a:lnTo>
                        <a:lnTo>
                          <a:pt x="47" y="317"/>
                        </a:lnTo>
                        <a:lnTo>
                          <a:pt x="52" y="320"/>
                        </a:lnTo>
                        <a:lnTo>
                          <a:pt x="57" y="324"/>
                        </a:lnTo>
                        <a:lnTo>
                          <a:pt x="62" y="327"/>
                        </a:lnTo>
                        <a:lnTo>
                          <a:pt x="67" y="330"/>
                        </a:lnTo>
                        <a:lnTo>
                          <a:pt x="72" y="334"/>
                        </a:lnTo>
                        <a:lnTo>
                          <a:pt x="77" y="337"/>
                        </a:lnTo>
                        <a:lnTo>
                          <a:pt x="82" y="340"/>
                        </a:lnTo>
                        <a:lnTo>
                          <a:pt x="87" y="344"/>
                        </a:lnTo>
                        <a:lnTo>
                          <a:pt x="92" y="347"/>
                        </a:lnTo>
                        <a:lnTo>
                          <a:pt x="96" y="350"/>
                        </a:lnTo>
                        <a:lnTo>
                          <a:pt x="100" y="354"/>
                        </a:lnTo>
                        <a:lnTo>
                          <a:pt x="104" y="358"/>
                        </a:lnTo>
                        <a:lnTo>
                          <a:pt x="108" y="361"/>
                        </a:lnTo>
                        <a:lnTo>
                          <a:pt x="112" y="364"/>
                        </a:lnTo>
                        <a:lnTo>
                          <a:pt x="116" y="368"/>
                        </a:lnTo>
                        <a:lnTo>
                          <a:pt x="129" y="383"/>
                        </a:lnTo>
                        <a:lnTo>
                          <a:pt x="135" y="390"/>
                        </a:lnTo>
                        <a:lnTo>
                          <a:pt x="141" y="396"/>
                        </a:lnTo>
                        <a:lnTo>
                          <a:pt x="147" y="402"/>
                        </a:lnTo>
                        <a:lnTo>
                          <a:pt x="152" y="407"/>
                        </a:lnTo>
                        <a:lnTo>
                          <a:pt x="158" y="412"/>
                        </a:lnTo>
                        <a:lnTo>
                          <a:pt x="163" y="416"/>
                        </a:lnTo>
                        <a:lnTo>
                          <a:pt x="168" y="420"/>
                        </a:lnTo>
                        <a:lnTo>
                          <a:pt x="173" y="424"/>
                        </a:lnTo>
                        <a:lnTo>
                          <a:pt x="178" y="427"/>
                        </a:lnTo>
                        <a:lnTo>
                          <a:pt x="183" y="430"/>
                        </a:lnTo>
                        <a:lnTo>
                          <a:pt x="188" y="433"/>
                        </a:lnTo>
                        <a:lnTo>
                          <a:pt x="193" y="436"/>
                        </a:lnTo>
                        <a:lnTo>
                          <a:pt x="198" y="438"/>
                        </a:lnTo>
                        <a:lnTo>
                          <a:pt x="203" y="441"/>
                        </a:lnTo>
                        <a:lnTo>
                          <a:pt x="208" y="443"/>
                        </a:lnTo>
                        <a:lnTo>
                          <a:pt x="214" y="445"/>
                        </a:lnTo>
                        <a:lnTo>
                          <a:pt x="219" y="447"/>
                        </a:lnTo>
                        <a:lnTo>
                          <a:pt x="224" y="448"/>
                        </a:lnTo>
                        <a:lnTo>
                          <a:pt x="230" y="450"/>
                        </a:lnTo>
                        <a:lnTo>
                          <a:pt x="236" y="452"/>
                        </a:lnTo>
                        <a:lnTo>
                          <a:pt x="242" y="454"/>
                        </a:lnTo>
                        <a:lnTo>
                          <a:pt x="248" y="456"/>
                        </a:lnTo>
                        <a:lnTo>
                          <a:pt x="255" y="458"/>
                        </a:lnTo>
                        <a:lnTo>
                          <a:pt x="262" y="460"/>
                        </a:lnTo>
                        <a:lnTo>
                          <a:pt x="269" y="462"/>
                        </a:lnTo>
                        <a:lnTo>
                          <a:pt x="277" y="464"/>
                        </a:lnTo>
                        <a:lnTo>
                          <a:pt x="285" y="467"/>
                        </a:lnTo>
                        <a:lnTo>
                          <a:pt x="294" y="470"/>
                        </a:lnTo>
                        <a:lnTo>
                          <a:pt x="302" y="472"/>
                        </a:lnTo>
                        <a:lnTo>
                          <a:pt x="312" y="476"/>
                        </a:lnTo>
                        <a:lnTo>
                          <a:pt x="336" y="485"/>
                        </a:lnTo>
                        <a:lnTo>
                          <a:pt x="348" y="489"/>
                        </a:lnTo>
                        <a:lnTo>
                          <a:pt x="358" y="493"/>
                        </a:lnTo>
                        <a:lnTo>
                          <a:pt x="368" y="497"/>
                        </a:lnTo>
                        <a:lnTo>
                          <a:pt x="378" y="500"/>
                        </a:lnTo>
                        <a:lnTo>
                          <a:pt x="387" y="504"/>
                        </a:lnTo>
                        <a:lnTo>
                          <a:pt x="396" y="507"/>
                        </a:lnTo>
                        <a:lnTo>
                          <a:pt x="404" y="510"/>
                        </a:lnTo>
                        <a:lnTo>
                          <a:pt x="412" y="513"/>
                        </a:lnTo>
                        <a:lnTo>
                          <a:pt x="420" y="516"/>
                        </a:lnTo>
                        <a:lnTo>
                          <a:pt x="428" y="519"/>
                        </a:lnTo>
                        <a:lnTo>
                          <a:pt x="435" y="521"/>
                        </a:lnTo>
                        <a:lnTo>
                          <a:pt x="442" y="523"/>
                        </a:lnTo>
                        <a:lnTo>
                          <a:pt x="449" y="525"/>
                        </a:lnTo>
                        <a:lnTo>
                          <a:pt x="456" y="527"/>
                        </a:lnTo>
                        <a:lnTo>
                          <a:pt x="463" y="528"/>
                        </a:lnTo>
                        <a:lnTo>
                          <a:pt x="470" y="530"/>
                        </a:lnTo>
                        <a:lnTo>
                          <a:pt x="477" y="531"/>
                        </a:lnTo>
                        <a:lnTo>
                          <a:pt x="484" y="532"/>
                        </a:lnTo>
                        <a:lnTo>
                          <a:pt x="492" y="533"/>
                        </a:lnTo>
                        <a:lnTo>
                          <a:pt x="500" y="533"/>
                        </a:lnTo>
                        <a:lnTo>
                          <a:pt x="508" y="534"/>
                        </a:lnTo>
                        <a:lnTo>
                          <a:pt x="516" y="534"/>
                        </a:lnTo>
                        <a:lnTo>
                          <a:pt x="525" y="534"/>
                        </a:lnTo>
                        <a:lnTo>
                          <a:pt x="534" y="533"/>
                        </a:lnTo>
                        <a:lnTo>
                          <a:pt x="544" y="532"/>
                        </a:lnTo>
                        <a:lnTo>
                          <a:pt x="554" y="532"/>
                        </a:lnTo>
                        <a:lnTo>
                          <a:pt x="564" y="530"/>
                        </a:lnTo>
                        <a:lnTo>
                          <a:pt x="576" y="529"/>
                        </a:lnTo>
                        <a:lnTo>
                          <a:pt x="588" y="528"/>
                        </a:lnTo>
                        <a:lnTo>
                          <a:pt x="601" y="526"/>
                        </a:lnTo>
                        <a:lnTo>
                          <a:pt x="629" y="522"/>
                        </a:lnTo>
                        <a:lnTo>
                          <a:pt x="643" y="519"/>
                        </a:lnTo>
                        <a:lnTo>
                          <a:pt x="657" y="517"/>
                        </a:lnTo>
                        <a:lnTo>
                          <a:pt x="670" y="514"/>
                        </a:lnTo>
                        <a:lnTo>
                          <a:pt x="684" y="511"/>
                        </a:lnTo>
                        <a:lnTo>
                          <a:pt x="697" y="508"/>
                        </a:lnTo>
                        <a:lnTo>
                          <a:pt x="710" y="506"/>
                        </a:lnTo>
                        <a:lnTo>
                          <a:pt x="723" y="502"/>
                        </a:lnTo>
                        <a:lnTo>
                          <a:pt x="736" y="499"/>
                        </a:lnTo>
                        <a:lnTo>
                          <a:pt x="748" y="496"/>
                        </a:lnTo>
                        <a:lnTo>
                          <a:pt x="760" y="492"/>
                        </a:lnTo>
                        <a:lnTo>
                          <a:pt x="771" y="488"/>
                        </a:lnTo>
                        <a:lnTo>
                          <a:pt x="782" y="485"/>
                        </a:lnTo>
                        <a:lnTo>
                          <a:pt x="793" y="481"/>
                        </a:lnTo>
                        <a:lnTo>
                          <a:pt x="804" y="476"/>
                        </a:lnTo>
                        <a:lnTo>
                          <a:pt x="814" y="472"/>
                        </a:lnTo>
                        <a:lnTo>
                          <a:pt x="823" y="468"/>
                        </a:lnTo>
                        <a:lnTo>
                          <a:pt x="832" y="463"/>
                        </a:lnTo>
                        <a:lnTo>
                          <a:pt x="841" y="458"/>
                        </a:lnTo>
                        <a:lnTo>
                          <a:pt x="848" y="453"/>
                        </a:lnTo>
                        <a:lnTo>
                          <a:pt x="856" y="448"/>
                        </a:lnTo>
                        <a:lnTo>
                          <a:pt x="863" y="442"/>
                        </a:lnTo>
                        <a:lnTo>
                          <a:pt x="869" y="436"/>
                        </a:lnTo>
                        <a:lnTo>
                          <a:pt x="875" y="430"/>
                        </a:lnTo>
                        <a:lnTo>
                          <a:pt x="880" y="424"/>
                        </a:lnTo>
                        <a:lnTo>
                          <a:pt x="884" y="418"/>
                        </a:lnTo>
                        <a:lnTo>
                          <a:pt x="888" y="411"/>
                        </a:lnTo>
                        <a:lnTo>
                          <a:pt x="891" y="404"/>
                        </a:lnTo>
                        <a:lnTo>
                          <a:pt x="893" y="397"/>
                        </a:lnTo>
                        <a:lnTo>
                          <a:pt x="895" y="390"/>
                        </a:lnTo>
                        <a:lnTo>
                          <a:pt x="896" y="383"/>
                        </a:lnTo>
                        <a:lnTo>
                          <a:pt x="894" y="377"/>
                        </a:lnTo>
                        <a:lnTo>
                          <a:pt x="893" y="374"/>
                        </a:lnTo>
                        <a:lnTo>
                          <a:pt x="891" y="372"/>
                        </a:lnTo>
                        <a:lnTo>
                          <a:pt x="889" y="370"/>
                        </a:lnTo>
                        <a:lnTo>
                          <a:pt x="886" y="368"/>
                        </a:lnTo>
                        <a:lnTo>
                          <a:pt x="883" y="366"/>
                        </a:lnTo>
                        <a:lnTo>
                          <a:pt x="880" y="365"/>
                        </a:lnTo>
                        <a:lnTo>
                          <a:pt x="876" y="363"/>
                        </a:lnTo>
                        <a:lnTo>
                          <a:pt x="872" y="362"/>
                        </a:lnTo>
                        <a:lnTo>
                          <a:pt x="868" y="360"/>
                        </a:lnTo>
                        <a:lnTo>
                          <a:pt x="864" y="359"/>
                        </a:lnTo>
                        <a:lnTo>
                          <a:pt x="859" y="357"/>
                        </a:lnTo>
                        <a:lnTo>
                          <a:pt x="854" y="356"/>
                        </a:lnTo>
                        <a:lnTo>
                          <a:pt x="849" y="354"/>
                        </a:lnTo>
                        <a:lnTo>
                          <a:pt x="844" y="353"/>
                        </a:lnTo>
                        <a:lnTo>
                          <a:pt x="839" y="352"/>
                        </a:lnTo>
                        <a:lnTo>
                          <a:pt x="834" y="350"/>
                        </a:lnTo>
                        <a:lnTo>
                          <a:pt x="830" y="348"/>
                        </a:lnTo>
                        <a:lnTo>
                          <a:pt x="825" y="347"/>
                        </a:lnTo>
                        <a:lnTo>
                          <a:pt x="820" y="345"/>
                        </a:lnTo>
                        <a:lnTo>
                          <a:pt x="815" y="343"/>
                        </a:lnTo>
                        <a:lnTo>
                          <a:pt x="811" y="340"/>
                        </a:lnTo>
                        <a:lnTo>
                          <a:pt x="807" y="338"/>
                        </a:lnTo>
                        <a:lnTo>
                          <a:pt x="803" y="336"/>
                        </a:lnTo>
                        <a:lnTo>
                          <a:pt x="799" y="333"/>
                        </a:lnTo>
                        <a:lnTo>
                          <a:pt x="796" y="330"/>
                        </a:lnTo>
                        <a:lnTo>
                          <a:pt x="793" y="327"/>
                        </a:lnTo>
                        <a:lnTo>
                          <a:pt x="790" y="323"/>
                        </a:lnTo>
                        <a:lnTo>
                          <a:pt x="788" y="320"/>
                        </a:lnTo>
                        <a:lnTo>
                          <a:pt x="787" y="315"/>
                        </a:lnTo>
                        <a:lnTo>
                          <a:pt x="786" y="311"/>
                        </a:lnTo>
                        <a:lnTo>
                          <a:pt x="785" y="301"/>
                        </a:lnTo>
                        <a:lnTo>
                          <a:pt x="786" y="296"/>
                        </a:lnTo>
                        <a:lnTo>
                          <a:pt x="787" y="291"/>
                        </a:lnTo>
                        <a:lnTo>
                          <a:pt x="788" y="286"/>
                        </a:lnTo>
                        <a:lnTo>
                          <a:pt x="790" y="281"/>
                        </a:lnTo>
                        <a:lnTo>
                          <a:pt x="793" y="276"/>
                        </a:lnTo>
                        <a:lnTo>
                          <a:pt x="796" y="272"/>
                        </a:lnTo>
                        <a:lnTo>
                          <a:pt x="799" y="267"/>
                        </a:lnTo>
                        <a:lnTo>
                          <a:pt x="803" y="262"/>
                        </a:lnTo>
                        <a:lnTo>
                          <a:pt x="806" y="258"/>
                        </a:lnTo>
                        <a:lnTo>
                          <a:pt x="810" y="253"/>
                        </a:lnTo>
                        <a:lnTo>
                          <a:pt x="814" y="248"/>
                        </a:lnTo>
                        <a:lnTo>
                          <a:pt x="819" y="244"/>
                        </a:lnTo>
                        <a:lnTo>
                          <a:pt x="823" y="240"/>
                        </a:lnTo>
                        <a:lnTo>
                          <a:pt x="828" y="235"/>
                        </a:lnTo>
                        <a:lnTo>
                          <a:pt x="832" y="231"/>
                        </a:lnTo>
                        <a:lnTo>
                          <a:pt x="836" y="227"/>
                        </a:lnTo>
                        <a:lnTo>
                          <a:pt x="840" y="222"/>
                        </a:lnTo>
                        <a:lnTo>
                          <a:pt x="844" y="218"/>
                        </a:lnTo>
                        <a:lnTo>
                          <a:pt x="848" y="214"/>
                        </a:lnTo>
                        <a:lnTo>
                          <a:pt x="852" y="210"/>
                        </a:lnTo>
                        <a:lnTo>
                          <a:pt x="855" y="206"/>
                        </a:lnTo>
                        <a:lnTo>
                          <a:pt x="858" y="203"/>
                        </a:lnTo>
                        <a:lnTo>
                          <a:pt x="861" y="199"/>
                        </a:lnTo>
                        <a:lnTo>
                          <a:pt x="863" y="195"/>
                        </a:lnTo>
                        <a:lnTo>
                          <a:pt x="865" y="192"/>
                        </a:lnTo>
                        <a:lnTo>
                          <a:pt x="867" y="188"/>
                        </a:lnTo>
                        <a:lnTo>
                          <a:pt x="868" y="184"/>
                        </a:lnTo>
                        <a:lnTo>
                          <a:pt x="868" y="181"/>
                        </a:lnTo>
                        <a:lnTo>
                          <a:pt x="868" y="178"/>
                        </a:lnTo>
                        <a:lnTo>
                          <a:pt x="867" y="175"/>
                        </a:lnTo>
                        <a:lnTo>
                          <a:pt x="865" y="172"/>
                        </a:lnTo>
                        <a:lnTo>
                          <a:pt x="863" y="171"/>
                        </a:lnTo>
                        <a:lnTo>
                          <a:pt x="862" y="170"/>
                        </a:lnTo>
                        <a:lnTo>
                          <a:pt x="860" y="170"/>
                        </a:lnTo>
                        <a:lnTo>
                          <a:pt x="858" y="170"/>
                        </a:lnTo>
                        <a:lnTo>
                          <a:pt x="856" y="170"/>
                        </a:lnTo>
                        <a:lnTo>
                          <a:pt x="854" y="170"/>
                        </a:lnTo>
                        <a:lnTo>
                          <a:pt x="851" y="170"/>
                        </a:lnTo>
                        <a:lnTo>
                          <a:pt x="848" y="170"/>
                        </a:lnTo>
                        <a:lnTo>
                          <a:pt x="846" y="171"/>
                        </a:lnTo>
                        <a:lnTo>
                          <a:pt x="843" y="171"/>
                        </a:lnTo>
                        <a:lnTo>
                          <a:pt x="840" y="172"/>
                        </a:lnTo>
                        <a:lnTo>
                          <a:pt x="837" y="173"/>
                        </a:lnTo>
                        <a:lnTo>
                          <a:pt x="834" y="173"/>
                        </a:lnTo>
                        <a:lnTo>
                          <a:pt x="831" y="174"/>
                        </a:lnTo>
                        <a:lnTo>
                          <a:pt x="828" y="175"/>
                        </a:lnTo>
                        <a:lnTo>
                          <a:pt x="826" y="176"/>
                        </a:lnTo>
                        <a:lnTo>
                          <a:pt x="822" y="176"/>
                        </a:lnTo>
                        <a:lnTo>
                          <a:pt x="820" y="177"/>
                        </a:lnTo>
                        <a:lnTo>
                          <a:pt x="817" y="178"/>
                        </a:lnTo>
                        <a:lnTo>
                          <a:pt x="814" y="178"/>
                        </a:lnTo>
                        <a:lnTo>
                          <a:pt x="812" y="179"/>
                        </a:lnTo>
                        <a:lnTo>
                          <a:pt x="809" y="179"/>
                        </a:lnTo>
                        <a:lnTo>
                          <a:pt x="807" y="179"/>
                        </a:lnTo>
                        <a:lnTo>
                          <a:pt x="805" y="179"/>
                        </a:lnTo>
                        <a:lnTo>
                          <a:pt x="803" y="179"/>
                        </a:lnTo>
                        <a:lnTo>
                          <a:pt x="802" y="178"/>
                        </a:lnTo>
                        <a:lnTo>
                          <a:pt x="800" y="178"/>
                        </a:lnTo>
                        <a:lnTo>
                          <a:pt x="799" y="177"/>
                        </a:lnTo>
                        <a:lnTo>
                          <a:pt x="798" y="176"/>
                        </a:lnTo>
                        <a:lnTo>
                          <a:pt x="797" y="175"/>
                        </a:lnTo>
                        <a:lnTo>
                          <a:pt x="796" y="171"/>
                        </a:lnTo>
                        <a:lnTo>
                          <a:pt x="797" y="168"/>
                        </a:lnTo>
                        <a:lnTo>
                          <a:pt x="798" y="166"/>
                        </a:lnTo>
                        <a:lnTo>
                          <a:pt x="799" y="164"/>
                        </a:lnTo>
                        <a:lnTo>
                          <a:pt x="800" y="162"/>
                        </a:lnTo>
                        <a:lnTo>
                          <a:pt x="802" y="159"/>
                        </a:lnTo>
                        <a:lnTo>
                          <a:pt x="804" y="157"/>
                        </a:lnTo>
                        <a:lnTo>
                          <a:pt x="806" y="154"/>
                        </a:lnTo>
                        <a:lnTo>
                          <a:pt x="809" y="152"/>
                        </a:lnTo>
                        <a:lnTo>
                          <a:pt x="811" y="149"/>
                        </a:lnTo>
                        <a:lnTo>
                          <a:pt x="814" y="146"/>
                        </a:lnTo>
                        <a:lnTo>
                          <a:pt x="817" y="144"/>
                        </a:lnTo>
                        <a:lnTo>
                          <a:pt x="820" y="141"/>
                        </a:lnTo>
                        <a:lnTo>
                          <a:pt x="823" y="138"/>
                        </a:lnTo>
                        <a:lnTo>
                          <a:pt x="826" y="136"/>
                        </a:lnTo>
                        <a:lnTo>
                          <a:pt x="829" y="133"/>
                        </a:lnTo>
                        <a:lnTo>
                          <a:pt x="832" y="130"/>
                        </a:lnTo>
                        <a:lnTo>
                          <a:pt x="835" y="127"/>
                        </a:lnTo>
                        <a:lnTo>
                          <a:pt x="838" y="125"/>
                        </a:lnTo>
                        <a:lnTo>
                          <a:pt x="840" y="122"/>
                        </a:lnTo>
                        <a:lnTo>
                          <a:pt x="843" y="119"/>
                        </a:lnTo>
                        <a:lnTo>
                          <a:pt x="846" y="117"/>
                        </a:lnTo>
                        <a:lnTo>
                          <a:pt x="848" y="114"/>
                        </a:lnTo>
                        <a:lnTo>
                          <a:pt x="850" y="112"/>
                        </a:lnTo>
                        <a:lnTo>
                          <a:pt x="852" y="109"/>
                        </a:lnTo>
                        <a:lnTo>
                          <a:pt x="853" y="107"/>
                        </a:lnTo>
                        <a:lnTo>
                          <a:pt x="854" y="104"/>
                        </a:lnTo>
                        <a:lnTo>
                          <a:pt x="855" y="102"/>
                        </a:lnTo>
                        <a:lnTo>
                          <a:pt x="855" y="100"/>
                        </a:lnTo>
                        <a:lnTo>
                          <a:pt x="855" y="98"/>
                        </a:lnTo>
                        <a:lnTo>
                          <a:pt x="855" y="96"/>
                        </a:lnTo>
                        <a:lnTo>
                          <a:pt x="852" y="90"/>
                        </a:lnTo>
                        <a:lnTo>
                          <a:pt x="850" y="87"/>
                        </a:lnTo>
                        <a:lnTo>
                          <a:pt x="848" y="85"/>
                        </a:lnTo>
                        <a:lnTo>
                          <a:pt x="845" y="83"/>
                        </a:lnTo>
                        <a:lnTo>
                          <a:pt x="842" y="82"/>
                        </a:lnTo>
                        <a:lnTo>
                          <a:pt x="839" y="80"/>
                        </a:lnTo>
                        <a:lnTo>
                          <a:pt x="836" y="80"/>
                        </a:lnTo>
                        <a:lnTo>
                          <a:pt x="832" y="79"/>
                        </a:lnTo>
                        <a:lnTo>
                          <a:pt x="828" y="79"/>
                        </a:lnTo>
                        <a:lnTo>
                          <a:pt x="824" y="78"/>
                        </a:lnTo>
                        <a:lnTo>
                          <a:pt x="819" y="79"/>
                        </a:lnTo>
                        <a:lnTo>
                          <a:pt x="814" y="79"/>
                        </a:lnTo>
                        <a:lnTo>
                          <a:pt x="810" y="80"/>
                        </a:lnTo>
                        <a:lnTo>
                          <a:pt x="805" y="80"/>
                        </a:lnTo>
                        <a:lnTo>
                          <a:pt x="800" y="81"/>
                        </a:lnTo>
                        <a:lnTo>
                          <a:pt x="794" y="82"/>
                        </a:lnTo>
                        <a:lnTo>
                          <a:pt x="788" y="82"/>
                        </a:lnTo>
                        <a:lnTo>
                          <a:pt x="782" y="83"/>
                        </a:lnTo>
                        <a:lnTo>
                          <a:pt x="776" y="84"/>
                        </a:lnTo>
                        <a:lnTo>
                          <a:pt x="770" y="85"/>
                        </a:lnTo>
                        <a:lnTo>
                          <a:pt x="764" y="86"/>
                        </a:lnTo>
                        <a:lnTo>
                          <a:pt x="757" y="87"/>
                        </a:lnTo>
                        <a:lnTo>
                          <a:pt x="751" y="88"/>
                        </a:lnTo>
                        <a:lnTo>
                          <a:pt x="744" y="88"/>
                        </a:lnTo>
                        <a:lnTo>
                          <a:pt x="737" y="89"/>
                        </a:lnTo>
                        <a:lnTo>
                          <a:pt x="730" y="90"/>
                        </a:lnTo>
                        <a:lnTo>
                          <a:pt x="723" y="90"/>
                        </a:lnTo>
                        <a:lnTo>
                          <a:pt x="716" y="90"/>
                        </a:lnTo>
                        <a:lnTo>
                          <a:pt x="708" y="90"/>
                        </a:lnTo>
                        <a:lnTo>
                          <a:pt x="701" y="89"/>
                        </a:lnTo>
                        <a:lnTo>
                          <a:pt x="694" y="89"/>
                        </a:lnTo>
                      </a:path>
                    </a:pathLst>
                  </a:custGeom>
                  <a:solidFill>
                    <a:srgbClr val="CC9900"/>
                  </a:solidFill>
                  <a:ln w="2857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1" name="Freeform 127"/>
                  <p:cNvSpPr>
                    <a:spLocks/>
                  </p:cNvSpPr>
                  <p:nvPr/>
                </p:nvSpPr>
                <p:spPr bwMode="auto">
                  <a:xfrm>
                    <a:off x="3170" y="577"/>
                    <a:ext cx="401" cy="366"/>
                  </a:xfrm>
                  <a:custGeom>
                    <a:avLst/>
                    <a:gdLst>
                      <a:gd name="T0" fmla="*/ 220 w 401"/>
                      <a:gd name="T1" fmla="*/ 11 h 366"/>
                      <a:gd name="T2" fmla="*/ 197 w 401"/>
                      <a:gd name="T3" fmla="*/ 5 h 366"/>
                      <a:gd name="T4" fmla="*/ 177 w 401"/>
                      <a:gd name="T5" fmla="*/ 0 h 366"/>
                      <a:gd name="T6" fmla="*/ 154 w 401"/>
                      <a:gd name="T7" fmla="*/ 2 h 366"/>
                      <a:gd name="T8" fmla="*/ 112 w 401"/>
                      <a:gd name="T9" fmla="*/ 16 h 366"/>
                      <a:gd name="T10" fmla="*/ 80 w 401"/>
                      <a:gd name="T11" fmla="*/ 31 h 366"/>
                      <a:gd name="T12" fmla="*/ 56 w 401"/>
                      <a:gd name="T13" fmla="*/ 49 h 366"/>
                      <a:gd name="T14" fmla="*/ 35 w 401"/>
                      <a:gd name="T15" fmla="*/ 75 h 366"/>
                      <a:gd name="T16" fmla="*/ 15 w 401"/>
                      <a:gd name="T17" fmla="*/ 115 h 366"/>
                      <a:gd name="T18" fmla="*/ 5 w 401"/>
                      <a:gd name="T19" fmla="*/ 138 h 366"/>
                      <a:gd name="T20" fmla="*/ 1 w 401"/>
                      <a:gd name="T21" fmla="*/ 157 h 366"/>
                      <a:gd name="T22" fmla="*/ 0 w 401"/>
                      <a:gd name="T23" fmla="*/ 174 h 366"/>
                      <a:gd name="T24" fmla="*/ 5 w 401"/>
                      <a:gd name="T25" fmla="*/ 193 h 366"/>
                      <a:gd name="T26" fmla="*/ 18 w 401"/>
                      <a:gd name="T27" fmla="*/ 215 h 366"/>
                      <a:gd name="T28" fmla="*/ 32 w 401"/>
                      <a:gd name="T29" fmla="*/ 226 h 366"/>
                      <a:gd name="T30" fmla="*/ 48 w 401"/>
                      <a:gd name="T31" fmla="*/ 230 h 366"/>
                      <a:gd name="T32" fmla="*/ 68 w 401"/>
                      <a:gd name="T33" fmla="*/ 235 h 366"/>
                      <a:gd name="T34" fmla="*/ 100 w 401"/>
                      <a:gd name="T35" fmla="*/ 250 h 366"/>
                      <a:gd name="T36" fmla="*/ 127 w 401"/>
                      <a:gd name="T37" fmla="*/ 266 h 366"/>
                      <a:gd name="T38" fmla="*/ 147 w 401"/>
                      <a:gd name="T39" fmla="*/ 279 h 366"/>
                      <a:gd name="T40" fmla="*/ 166 w 401"/>
                      <a:gd name="T41" fmla="*/ 290 h 366"/>
                      <a:gd name="T42" fmla="*/ 194 w 401"/>
                      <a:gd name="T43" fmla="*/ 304 h 366"/>
                      <a:gd name="T44" fmla="*/ 229 w 401"/>
                      <a:gd name="T45" fmla="*/ 317 h 366"/>
                      <a:gd name="T46" fmla="*/ 249 w 401"/>
                      <a:gd name="T47" fmla="*/ 324 h 366"/>
                      <a:gd name="T48" fmla="*/ 266 w 401"/>
                      <a:gd name="T49" fmla="*/ 328 h 366"/>
                      <a:gd name="T50" fmla="*/ 288 w 401"/>
                      <a:gd name="T51" fmla="*/ 332 h 366"/>
                      <a:gd name="T52" fmla="*/ 321 w 401"/>
                      <a:gd name="T53" fmla="*/ 341 h 366"/>
                      <a:gd name="T54" fmla="*/ 346 w 401"/>
                      <a:gd name="T55" fmla="*/ 351 h 366"/>
                      <a:gd name="T56" fmla="*/ 367 w 401"/>
                      <a:gd name="T57" fmla="*/ 360 h 366"/>
                      <a:gd name="T58" fmla="*/ 383 w 401"/>
                      <a:gd name="T59" fmla="*/ 365 h 366"/>
                      <a:gd name="T60" fmla="*/ 394 w 401"/>
                      <a:gd name="T61" fmla="*/ 360 h 366"/>
                      <a:gd name="T62" fmla="*/ 400 w 401"/>
                      <a:gd name="T63" fmla="*/ 333 h 366"/>
                      <a:gd name="T64" fmla="*/ 394 w 401"/>
                      <a:gd name="T65" fmla="*/ 297 h 366"/>
                      <a:gd name="T66" fmla="*/ 378 w 401"/>
                      <a:gd name="T67" fmla="*/ 259 h 366"/>
                      <a:gd name="T68" fmla="*/ 354 w 401"/>
                      <a:gd name="T69" fmla="*/ 228 h 366"/>
                      <a:gd name="T70" fmla="*/ 327 w 401"/>
                      <a:gd name="T71" fmla="*/ 212 h 366"/>
                      <a:gd name="T72" fmla="*/ 310 w 401"/>
                      <a:gd name="T73" fmla="*/ 217 h 366"/>
                      <a:gd name="T74" fmla="*/ 293 w 401"/>
                      <a:gd name="T75" fmla="*/ 230 h 366"/>
                      <a:gd name="T76" fmla="*/ 274 w 401"/>
                      <a:gd name="T77" fmla="*/ 242 h 366"/>
                      <a:gd name="T78" fmla="*/ 252 w 401"/>
                      <a:gd name="T79" fmla="*/ 244 h 366"/>
                      <a:gd name="T80" fmla="*/ 223 w 401"/>
                      <a:gd name="T81" fmla="*/ 236 h 366"/>
                      <a:gd name="T82" fmla="*/ 203 w 401"/>
                      <a:gd name="T83" fmla="*/ 225 h 366"/>
                      <a:gd name="T84" fmla="*/ 188 w 401"/>
                      <a:gd name="T85" fmla="*/ 210 h 366"/>
                      <a:gd name="T86" fmla="*/ 178 w 401"/>
                      <a:gd name="T87" fmla="*/ 190 h 366"/>
                      <a:gd name="T88" fmla="*/ 175 w 401"/>
                      <a:gd name="T89" fmla="*/ 158 h 366"/>
                      <a:gd name="T90" fmla="*/ 183 w 401"/>
                      <a:gd name="T91" fmla="*/ 133 h 366"/>
                      <a:gd name="T92" fmla="*/ 198 w 401"/>
                      <a:gd name="T93" fmla="*/ 111 h 366"/>
                      <a:gd name="T94" fmla="*/ 220 w 401"/>
                      <a:gd name="T95" fmla="*/ 85 h 366"/>
                      <a:gd name="T96" fmla="*/ 243 w 401"/>
                      <a:gd name="T97" fmla="*/ 53 h 366"/>
                      <a:gd name="T98" fmla="*/ 254 w 401"/>
                      <a:gd name="T99" fmla="*/ 41 h 366"/>
                      <a:gd name="T100" fmla="*/ 264 w 401"/>
                      <a:gd name="T101" fmla="*/ 31 h 366"/>
                      <a:gd name="T102" fmla="*/ 272 w 401"/>
                      <a:gd name="T103" fmla="*/ 24 h 366"/>
                      <a:gd name="T104" fmla="*/ 274 w 401"/>
                      <a:gd name="T105" fmla="*/ 16 h 366"/>
                      <a:gd name="T106" fmla="*/ 272 w 401"/>
                      <a:gd name="T107" fmla="*/ 13 h 366"/>
                      <a:gd name="T108" fmla="*/ 268 w 401"/>
                      <a:gd name="T109" fmla="*/ 12 h 366"/>
                      <a:gd name="T110" fmla="*/ 263 w 401"/>
                      <a:gd name="T111" fmla="*/ 13 h 366"/>
                      <a:gd name="T112" fmla="*/ 256 w 401"/>
                      <a:gd name="T113" fmla="*/ 14 h 36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401"/>
                      <a:gd name="T172" fmla="*/ 0 h 366"/>
                      <a:gd name="T173" fmla="*/ 401 w 401"/>
                      <a:gd name="T174" fmla="*/ 366 h 36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401" h="366">
                        <a:moveTo>
                          <a:pt x="252" y="15"/>
                        </a:moveTo>
                        <a:lnTo>
                          <a:pt x="241" y="14"/>
                        </a:lnTo>
                        <a:lnTo>
                          <a:pt x="236" y="14"/>
                        </a:lnTo>
                        <a:lnTo>
                          <a:pt x="232" y="13"/>
                        </a:lnTo>
                        <a:lnTo>
                          <a:pt x="228" y="12"/>
                        </a:lnTo>
                        <a:lnTo>
                          <a:pt x="224" y="12"/>
                        </a:lnTo>
                        <a:lnTo>
                          <a:pt x="220" y="11"/>
                        </a:lnTo>
                        <a:lnTo>
                          <a:pt x="216" y="10"/>
                        </a:lnTo>
                        <a:lnTo>
                          <a:pt x="213" y="9"/>
                        </a:lnTo>
                        <a:lnTo>
                          <a:pt x="210" y="8"/>
                        </a:lnTo>
                        <a:lnTo>
                          <a:pt x="206" y="7"/>
                        </a:lnTo>
                        <a:lnTo>
                          <a:pt x="203" y="6"/>
                        </a:lnTo>
                        <a:lnTo>
                          <a:pt x="200" y="6"/>
                        </a:lnTo>
                        <a:lnTo>
                          <a:pt x="197" y="5"/>
                        </a:lnTo>
                        <a:lnTo>
                          <a:pt x="194" y="4"/>
                        </a:lnTo>
                        <a:lnTo>
                          <a:pt x="192" y="3"/>
                        </a:lnTo>
                        <a:lnTo>
                          <a:pt x="189" y="2"/>
                        </a:lnTo>
                        <a:lnTo>
                          <a:pt x="186" y="2"/>
                        </a:lnTo>
                        <a:lnTo>
                          <a:pt x="183" y="1"/>
                        </a:lnTo>
                        <a:lnTo>
                          <a:pt x="180" y="1"/>
                        </a:lnTo>
                        <a:lnTo>
                          <a:pt x="177" y="0"/>
                        </a:lnTo>
                        <a:lnTo>
                          <a:pt x="174" y="0"/>
                        </a:lnTo>
                        <a:lnTo>
                          <a:pt x="171" y="0"/>
                        </a:lnTo>
                        <a:lnTo>
                          <a:pt x="168" y="0"/>
                        </a:lnTo>
                        <a:lnTo>
                          <a:pt x="164" y="0"/>
                        </a:lnTo>
                        <a:lnTo>
                          <a:pt x="161" y="1"/>
                        </a:lnTo>
                        <a:lnTo>
                          <a:pt x="157" y="1"/>
                        </a:lnTo>
                        <a:lnTo>
                          <a:pt x="154" y="2"/>
                        </a:lnTo>
                        <a:lnTo>
                          <a:pt x="149" y="3"/>
                        </a:lnTo>
                        <a:lnTo>
                          <a:pt x="145" y="4"/>
                        </a:lnTo>
                        <a:lnTo>
                          <a:pt x="140" y="6"/>
                        </a:lnTo>
                        <a:lnTo>
                          <a:pt x="136" y="8"/>
                        </a:lnTo>
                        <a:lnTo>
                          <a:pt x="124" y="12"/>
                        </a:lnTo>
                        <a:lnTo>
                          <a:pt x="118" y="14"/>
                        </a:lnTo>
                        <a:lnTo>
                          <a:pt x="112" y="16"/>
                        </a:lnTo>
                        <a:lnTo>
                          <a:pt x="107" y="18"/>
                        </a:lnTo>
                        <a:lnTo>
                          <a:pt x="102" y="20"/>
                        </a:lnTo>
                        <a:lnTo>
                          <a:pt x="98" y="22"/>
                        </a:lnTo>
                        <a:lnTo>
                          <a:pt x="93" y="24"/>
                        </a:lnTo>
                        <a:lnTo>
                          <a:pt x="88" y="26"/>
                        </a:lnTo>
                        <a:lnTo>
                          <a:pt x="84" y="28"/>
                        </a:lnTo>
                        <a:lnTo>
                          <a:pt x="80" y="31"/>
                        </a:lnTo>
                        <a:lnTo>
                          <a:pt x="76" y="33"/>
                        </a:lnTo>
                        <a:lnTo>
                          <a:pt x="73" y="35"/>
                        </a:lnTo>
                        <a:lnTo>
                          <a:pt x="69" y="38"/>
                        </a:lnTo>
                        <a:lnTo>
                          <a:pt x="66" y="40"/>
                        </a:lnTo>
                        <a:lnTo>
                          <a:pt x="62" y="43"/>
                        </a:lnTo>
                        <a:lnTo>
                          <a:pt x="59" y="46"/>
                        </a:lnTo>
                        <a:lnTo>
                          <a:pt x="56" y="49"/>
                        </a:lnTo>
                        <a:lnTo>
                          <a:pt x="53" y="52"/>
                        </a:lnTo>
                        <a:lnTo>
                          <a:pt x="50" y="55"/>
                        </a:lnTo>
                        <a:lnTo>
                          <a:pt x="47" y="59"/>
                        </a:lnTo>
                        <a:lnTo>
                          <a:pt x="44" y="62"/>
                        </a:lnTo>
                        <a:lnTo>
                          <a:pt x="41" y="66"/>
                        </a:lnTo>
                        <a:lnTo>
                          <a:pt x="38" y="71"/>
                        </a:lnTo>
                        <a:lnTo>
                          <a:pt x="35" y="75"/>
                        </a:lnTo>
                        <a:lnTo>
                          <a:pt x="32" y="80"/>
                        </a:lnTo>
                        <a:lnTo>
                          <a:pt x="30" y="85"/>
                        </a:lnTo>
                        <a:lnTo>
                          <a:pt x="26" y="90"/>
                        </a:lnTo>
                        <a:lnTo>
                          <a:pt x="24" y="96"/>
                        </a:lnTo>
                        <a:lnTo>
                          <a:pt x="21" y="102"/>
                        </a:lnTo>
                        <a:lnTo>
                          <a:pt x="18" y="108"/>
                        </a:lnTo>
                        <a:lnTo>
                          <a:pt x="15" y="115"/>
                        </a:lnTo>
                        <a:lnTo>
                          <a:pt x="12" y="121"/>
                        </a:lnTo>
                        <a:lnTo>
                          <a:pt x="10" y="124"/>
                        </a:lnTo>
                        <a:lnTo>
                          <a:pt x="9" y="127"/>
                        </a:lnTo>
                        <a:lnTo>
                          <a:pt x="8" y="130"/>
                        </a:lnTo>
                        <a:lnTo>
                          <a:pt x="7" y="133"/>
                        </a:lnTo>
                        <a:lnTo>
                          <a:pt x="6" y="136"/>
                        </a:lnTo>
                        <a:lnTo>
                          <a:pt x="5" y="138"/>
                        </a:lnTo>
                        <a:lnTo>
                          <a:pt x="4" y="141"/>
                        </a:lnTo>
                        <a:lnTo>
                          <a:pt x="3" y="144"/>
                        </a:lnTo>
                        <a:lnTo>
                          <a:pt x="3" y="146"/>
                        </a:lnTo>
                        <a:lnTo>
                          <a:pt x="2" y="149"/>
                        </a:lnTo>
                        <a:lnTo>
                          <a:pt x="2" y="152"/>
                        </a:lnTo>
                        <a:lnTo>
                          <a:pt x="1" y="154"/>
                        </a:lnTo>
                        <a:lnTo>
                          <a:pt x="1" y="157"/>
                        </a:lnTo>
                        <a:lnTo>
                          <a:pt x="0" y="160"/>
                        </a:lnTo>
                        <a:lnTo>
                          <a:pt x="0" y="162"/>
                        </a:lnTo>
                        <a:lnTo>
                          <a:pt x="0" y="164"/>
                        </a:lnTo>
                        <a:lnTo>
                          <a:pt x="0" y="167"/>
                        </a:lnTo>
                        <a:lnTo>
                          <a:pt x="0" y="170"/>
                        </a:lnTo>
                        <a:lnTo>
                          <a:pt x="0" y="172"/>
                        </a:lnTo>
                        <a:lnTo>
                          <a:pt x="0" y="174"/>
                        </a:lnTo>
                        <a:lnTo>
                          <a:pt x="1" y="177"/>
                        </a:lnTo>
                        <a:lnTo>
                          <a:pt x="1" y="180"/>
                        </a:lnTo>
                        <a:lnTo>
                          <a:pt x="2" y="182"/>
                        </a:lnTo>
                        <a:lnTo>
                          <a:pt x="2" y="185"/>
                        </a:lnTo>
                        <a:lnTo>
                          <a:pt x="3" y="188"/>
                        </a:lnTo>
                        <a:lnTo>
                          <a:pt x="4" y="190"/>
                        </a:lnTo>
                        <a:lnTo>
                          <a:pt x="5" y="193"/>
                        </a:lnTo>
                        <a:lnTo>
                          <a:pt x="6" y="196"/>
                        </a:lnTo>
                        <a:lnTo>
                          <a:pt x="7" y="198"/>
                        </a:lnTo>
                        <a:lnTo>
                          <a:pt x="9" y="201"/>
                        </a:lnTo>
                        <a:lnTo>
                          <a:pt x="12" y="208"/>
                        </a:lnTo>
                        <a:lnTo>
                          <a:pt x="14" y="210"/>
                        </a:lnTo>
                        <a:lnTo>
                          <a:pt x="16" y="213"/>
                        </a:lnTo>
                        <a:lnTo>
                          <a:pt x="18" y="215"/>
                        </a:lnTo>
                        <a:lnTo>
                          <a:pt x="20" y="217"/>
                        </a:lnTo>
                        <a:lnTo>
                          <a:pt x="21" y="219"/>
                        </a:lnTo>
                        <a:lnTo>
                          <a:pt x="23" y="221"/>
                        </a:lnTo>
                        <a:lnTo>
                          <a:pt x="25" y="222"/>
                        </a:lnTo>
                        <a:lnTo>
                          <a:pt x="27" y="223"/>
                        </a:lnTo>
                        <a:lnTo>
                          <a:pt x="30" y="224"/>
                        </a:lnTo>
                        <a:lnTo>
                          <a:pt x="32" y="226"/>
                        </a:lnTo>
                        <a:lnTo>
                          <a:pt x="34" y="226"/>
                        </a:lnTo>
                        <a:lnTo>
                          <a:pt x="36" y="227"/>
                        </a:lnTo>
                        <a:lnTo>
                          <a:pt x="38" y="228"/>
                        </a:lnTo>
                        <a:lnTo>
                          <a:pt x="41" y="228"/>
                        </a:lnTo>
                        <a:lnTo>
                          <a:pt x="43" y="229"/>
                        </a:lnTo>
                        <a:lnTo>
                          <a:pt x="46" y="230"/>
                        </a:lnTo>
                        <a:lnTo>
                          <a:pt x="48" y="230"/>
                        </a:lnTo>
                        <a:lnTo>
                          <a:pt x="51" y="231"/>
                        </a:lnTo>
                        <a:lnTo>
                          <a:pt x="54" y="231"/>
                        </a:lnTo>
                        <a:lnTo>
                          <a:pt x="56" y="232"/>
                        </a:lnTo>
                        <a:lnTo>
                          <a:pt x="59" y="232"/>
                        </a:lnTo>
                        <a:lnTo>
                          <a:pt x="62" y="233"/>
                        </a:lnTo>
                        <a:lnTo>
                          <a:pt x="65" y="234"/>
                        </a:lnTo>
                        <a:lnTo>
                          <a:pt x="68" y="235"/>
                        </a:lnTo>
                        <a:lnTo>
                          <a:pt x="72" y="236"/>
                        </a:lnTo>
                        <a:lnTo>
                          <a:pt x="75" y="237"/>
                        </a:lnTo>
                        <a:lnTo>
                          <a:pt x="78" y="238"/>
                        </a:lnTo>
                        <a:lnTo>
                          <a:pt x="82" y="240"/>
                        </a:lnTo>
                        <a:lnTo>
                          <a:pt x="86" y="242"/>
                        </a:lnTo>
                        <a:lnTo>
                          <a:pt x="90" y="244"/>
                        </a:lnTo>
                        <a:lnTo>
                          <a:pt x="100" y="250"/>
                        </a:lnTo>
                        <a:lnTo>
                          <a:pt x="104" y="252"/>
                        </a:lnTo>
                        <a:lnTo>
                          <a:pt x="108" y="255"/>
                        </a:lnTo>
                        <a:lnTo>
                          <a:pt x="113" y="257"/>
                        </a:lnTo>
                        <a:lnTo>
                          <a:pt x="116" y="259"/>
                        </a:lnTo>
                        <a:lnTo>
                          <a:pt x="120" y="262"/>
                        </a:lnTo>
                        <a:lnTo>
                          <a:pt x="124" y="264"/>
                        </a:lnTo>
                        <a:lnTo>
                          <a:pt x="127" y="266"/>
                        </a:lnTo>
                        <a:lnTo>
                          <a:pt x="130" y="268"/>
                        </a:lnTo>
                        <a:lnTo>
                          <a:pt x="133" y="270"/>
                        </a:lnTo>
                        <a:lnTo>
                          <a:pt x="136" y="272"/>
                        </a:lnTo>
                        <a:lnTo>
                          <a:pt x="138" y="274"/>
                        </a:lnTo>
                        <a:lnTo>
                          <a:pt x="141" y="275"/>
                        </a:lnTo>
                        <a:lnTo>
                          <a:pt x="144" y="277"/>
                        </a:lnTo>
                        <a:lnTo>
                          <a:pt x="147" y="279"/>
                        </a:lnTo>
                        <a:lnTo>
                          <a:pt x="149" y="280"/>
                        </a:lnTo>
                        <a:lnTo>
                          <a:pt x="152" y="282"/>
                        </a:lnTo>
                        <a:lnTo>
                          <a:pt x="155" y="284"/>
                        </a:lnTo>
                        <a:lnTo>
                          <a:pt x="158" y="286"/>
                        </a:lnTo>
                        <a:lnTo>
                          <a:pt x="160" y="287"/>
                        </a:lnTo>
                        <a:lnTo>
                          <a:pt x="164" y="289"/>
                        </a:lnTo>
                        <a:lnTo>
                          <a:pt x="166" y="290"/>
                        </a:lnTo>
                        <a:lnTo>
                          <a:pt x="170" y="292"/>
                        </a:lnTo>
                        <a:lnTo>
                          <a:pt x="174" y="294"/>
                        </a:lnTo>
                        <a:lnTo>
                          <a:pt x="177" y="296"/>
                        </a:lnTo>
                        <a:lnTo>
                          <a:pt x="181" y="298"/>
                        </a:lnTo>
                        <a:lnTo>
                          <a:pt x="185" y="300"/>
                        </a:lnTo>
                        <a:lnTo>
                          <a:pt x="190" y="302"/>
                        </a:lnTo>
                        <a:lnTo>
                          <a:pt x="194" y="304"/>
                        </a:lnTo>
                        <a:lnTo>
                          <a:pt x="200" y="306"/>
                        </a:lnTo>
                        <a:lnTo>
                          <a:pt x="205" y="308"/>
                        </a:lnTo>
                        <a:lnTo>
                          <a:pt x="214" y="312"/>
                        </a:lnTo>
                        <a:lnTo>
                          <a:pt x="218" y="313"/>
                        </a:lnTo>
                        <a:lnTo>
                          <a:pt x="222" y="315"/>
                        </a:lnTo>
                        <a:lnTo>
                          <a:pt x="225" y="316"/>
                        </a:lnTo>
                        <a:lnTo>
                          <a:pt x="229" y="317"/>
                        </a:lnTo>
                        <a:lnTo>
                          <a:pt x="232" y="318"/>
                        </a:lnTo>
                        <a:lnTo>
                          <a:pt x="235" y="320"/>
                        </a:lnTo>
                        <a:lnTo>
                          <a:pt x="238" y="320"/>
                        </a:lnTo>
                        <a:lnTo>
                          <a:pt x="241" y="321"/>
                        </a:lnTo>
                        <a:lnTo>
                          <a:pt x="244" y="322"/>
                        </a:lnTo>
                        <a:lnTo>
                          <a:pt x="246" y="323"/>
                        </a:lnTo>
                        <a:lnTo>
                          <a:pt x="249" y="324"/>
                        </a:lnTo>
                        <a:lnTo>
                          <a:pt x="251" y="324"/>
                        </a:lnTo>
                        <a:lnTo>
                          <a:pt x="254" y="325"/>
                        </a:lnTo>
                        <a:lnTo>
                          <a:pt x="256" y="325"/>
                        </a:lnTo>
                        <a:lnTo>
                          <a:pt x="259" y="326"/>
                        </a:lnTo>
                        <a:lnTo>
                          <a:pt x="261" y="326"/>
                        </a:lnTo>
                        <a:lnTo>
                          <a:pt x="264" y="327"/>
                        </a:lnTo>
                        <a:lnTo>
                          <a:pt x="266" y="328"/>
                        </a:lnTo>
                        <a:lnTo>
                          <a:pt x="269" y="328"/>
                        </a:lnTo>
                        <a:lnTo>
                          <a:pt x="272" y="328"/>
                        </a:lnTo>
                        <a:lnTo>
                          <a:pt x="275" y="329"/>
                        </a:lnTo>
                        <a:lnTo>
                          <a:pt x="278" y="330"/>
                        </a:lnTo>
                        <a:lnTo>
                          <a:pt x="281" y="330"/>
                        </a:lnTo>
                        <a:lnTo>
                          <a:pt x="284" y="331"/>
                        </a:lnTo>
                        <a:lnTo>
                          <a:pt x="288" y="332"/>
                        </a:lnTo>
                        <a:lnTo>
                          <a:pt x="292" y="333"/>
                        </a:lnTo>
                        <a:lnTo>
                          <a:pt x="296" y="334"/>
                        </a:lnTo>
                        <a:lnTo>
                          <a:pt x="300" y="335"/>
                        </a:lnTo>
                        <a:lnTo>
                          <a:pt x="304" y="336"/>
                        </a:lnTo>
                        <a:lnTo>
                          <a:pt x="309" y="338"/>
                        </a:lnTo>
                        <a:lnTo>
                          <a:pt x="317" y="340"/>
                        </a:lnTo>
                        <a:lnTo>
                          <a:pt x="321" y="341"/>
                        </a:lnTo>
                        <a:lnTo>
                          <a:pt x="325" y="342"/>
                        </a:lnTo>
                        <a:lnTo>
                          <a:pt x="328" y="344"/>
                        </a:lnTo>
                        <a:lnTo>
                          <a:pt x="332" y="345"/>
                        </a:lnTo>
                        <a:lnTo>
                          <a:pt x="336" y="347"/>
                        </a:lnTo>
                        <a:lnTo>
                          <a:pt x="339" y="348"/>
                        </a:lnTo>
                        <a:lnTo>
                          <a:pt x="342" y="350"/>
                        </a:lnTo>
                        <a:lnTo>
                          <a:pt x="346" y="351"/>
                        </a:lnTo>
                        <a:lnTo>
                          <a:pt x="349" y="352"/>
                        </a:lnTo>
                        <a:lnTo>
                          <a:pt x="352" y="354"/>
                        </a:lnTo>
                        <a:lnTo>
                          <a:pt x="355" y="356"/>
                        </a:lnTo>
                        <a:lnTo>
                          <a:pt x="358" y="357"/>
                        </a:lnTo>
                        <a:lnTo>
                          <a:pt x="361" y="358"/>
                        </a:lnTo>
                        <a:lnTo>
                          <a:pt x="364" y="360"/>
                        </a:lnTo>
                        <a:lnTo>
                          <a:pt x="367" y="360"/>
                        </a:lnTo>
                        <a:lnTo>
                          <a:pt x="369" y="362"/>
                        </a:lnTo>
                        <a:lnTo>
                          <a:pt x="372" y="362"/>
                        </a:lnTo>
                        <a:lnTo>
                          <a:pt x="374" y="363"/>
                        </a:lnTo>
                        <a:lnTo>
                          <a:pt x="377" y="364"/>
                        </a:lnTo>
                        <a:lnTo>
                          <a:pt x="379" y="364"/>
                        </a:lnTo>
                        <a:lnTo>
                          <a:pt x="381" y="365"/>
                        </a:lnTo>
                        <a:lnTo>
                          <a:pt x="383" y="365"/>
                        </a:lnTo>
                        <a:lnTo>
                          <a:pt x="385" y="365"/>
                        </a:lnTo>
                        <a:lnTo>
                          <a:pt x="387" y="365"/>
                        </a:lnTo>
                        <a:lnTo>
                          <a:pt x="388" y="364"/>
                        </a:lnTo>
                        <a:lnTo>
                          <a:pt x="390" y="364"/>
                        </a:lnTo>
                        <a:lnTo>
                          <a:pt x="392" y="363"/>
                        </a:lnTo>
                        <a:lnTo>
                          <a:pt x="393" y="362"/>
                        </a:lnTo>
                        <a:lnTo>
                          <a:pt x="394" y="360"/>
                        </a:lnTo>
                        <a:lnTo>
                          <a:pt x="396" y="359"/>
                        </a:lnTo>
                        <a:lnTo>
                          <a:pt x="398" y="353"/>
                        </a:lnTo>
                        <a:lnTo>
                          <a:pt x="399" y="349"/>
                        </a:lnTo>
                        <a:lnTo>
                          <a:pt x="400" y="346"/>
                        </a:lnTo>
                        <a:lnTo>
                          <a:pt x="400" y="341"/>
                        </a:lnTo>
                        <a:lnTo>
                          <a:pt x="400" y="337"/>
                        </a:lnTo>
                        <a:lnTo>
                          <a:pt x="400" y="333"/>
                        </a:lnTo>
                        <a:lnTo>
                          <a:pt x="400" y="328"/>
                        </a:lnTo>
                        <a:lnTo>
                          <a:pt x="400" y="323"/>
                        </a:lnTo>
                        <a:lnTo>
                          <a:pt x="399" y="318"/>
                        </a:lnTo>
                        <a:lnTo>
                          <a:pt x="398" y="313"/>
                        </a:lnTo>
                        <a:lnTo>
                          <a:pt x="397" y="308"/>
                        </a:lnTo>
                        <a:lnTo>
                          <a:pt x="395" y="302"/>
                        </a:lnTo>
                        <a:lnTo>
                          <a:pt x="394" y="297"/>
                        </a:lnTo>
                        <a:lnTo>
                          <a:pt x="392" y="291"/>
                        </a:lnTo>
                        <a:lnTo>
                          <a:pt x="390" y="286"/>
                        </a:lnTo>
                        <a:lnTo>
                          <a:pt x="388" y="280"/>
                        </a:lnTo>
                        <a:lnTo>
                          <a:pt x="386" y="275"/>
                        </a:lnTo>
                        <a:lnTo>
                          <a:pt x="383" y="270"/>
                        </a:lnTo>
                        <a:lnTo>
                          <a:pt x="380" y="264"/>
                        </a:lnTo>
                        <a:lnTo>
                          <a:pt x="378" y="259"/>
                        </a:lnTo>
                        <a:lnTo>
                          <a:pt x="375" y="254"/>
                        </a:lnTo>
                        <a:lnTo>
                          <a:pt x="372" y="249"/>
                        </a:lnTo>
                        <a:lnTo>
                          <a:pt x="368" y="244"/>
                        </a:lnTo>
                        <a:lnTo>
                          <a:pt x="365" y="240"/>
                        </a:lnTo>
                        <a:lnTo>
                          <a:pt x="362" y="236"/>
                        </a:lnTo>
                        <a:lnTo>
                          <a:pt x="358" y="232"/>
                        </a:lnTo>
                        <a:lnTo>
                          <a:pt x="354" y="228"/>
                        </a:lnTo>
                        <a:lnTo>
                          <a:pt x="350" y="224"/>
                        </a:lnTo>
                        <a:lnTo>
                          <a:pt x="346" y="221"/>
                        </a:lnTo>
                        <a:lnTo>
                          <a:pt x="342" y="218"/>
                        </a:lnTo>
                        <a:lnTo>
                          <a:pt x="338" y="216"/>
                        </a:lnTo>
                        <a:lnTo>
                          <a:pt x="332" y="213"/>
                        </a:lnTo>
                        <a:lnTo>
                          <a:pt x="329" y="212"/>
                        </a:lnTo>
                        <a:lnTo>
                          <a:pt x="327" y="212"/>
                        </a:lnTo>
                        <a:lnTo>
                          <a:pt x="324" y="212"/>
                        </a:lnTo>
                        <a:lnTo>
                          <a:pt x="322" y="212"/>
                        </a:lnTo>
                        <a:lnTo>
                          <a:pt x="319" y="213"/>
                        </a:lnTo>
                        <a:lnTo>
                          <a:pt x="316" y="214"/>
                        </a:lnTo>
                        <a:lnTo>
                          <a:pt x="314" y="214"/>
                        </a:lnTo>
                        <a:lnTo>
                          <a:pt x="312" y="216"/>
                        </a:lnTo>
                        <a:lnTo>
                          <a:pt x="310" y="217"/>
                        </a:lnTo>
                        <a:lnTo>
                          <a:pt x="307" y="219"/>
                        </a:lnTo>
                        <a:lnTo>
                          <a:pt x="305" y="220"/>
                        </a:lnTo>
                        <a:lnTo>
                          <a:pt x="302" y="222"/>
                        </a:lnTo>
                        <a:lnTo>
                          <a:pt x="300" y="224"/>
                        </a:lnTo>
                        <a:lnTo>
                          <a:pt x="298" y="226"/>
                        </a:lnTo>
                        <a:lnTo>
                          <a:pt x="295" y="228"/>
                        </a:lnTo>
                        <a:lnTo>
                          <a:pt x="293" y="230"/>
                        </a:lnTo>
                        <a:lnTo>
                          <a:pt x="290" y="232"/>
                        </a:lnTo>
                        <a:lnTo>
                          <a:pt x="288" y="234"/>
                        </a:lnTo>
                        <a:lnTo>
                          <a:pt x="285" y="236"/>
                        </a:lnTo>
                        <a:lnTo>
                          <a:pt x="283" y="238"/>
                        </a:lnTo>
                        <a:lnTo>
                          <a:pt x="280" y="239"/>
                        </a:lnTo>
                        <a:lnTo>
                          <a:pt x="277" y="240"/>
                        </a:lnTo>
                        <a:lnTo>
                          <a:pt x="274" y="242"/>
                        </a:lnTo>
                        <a:lnTo>
                          <a:pt x="272" y="243"/>
                        </a:lnTo>
                        <a:lnTo>
                          <a:pt x="268" y="244"/>
                        </a:lnTo>
                        <a:lnTo>
                          <a:pt x="265" y="244"/>
                        </a:lnTo>
                        <a:lnTo>
                          <a:pt x="262" y="245"/>
                        </a:lnTo>
                        <a:lnTo>
                          <a:pt x="259" y="245"/>
                        </a:lnTo>
                        <a:lnTo>
                          <a:pt x="255" y="244"/>
                        </a:lnTo>
                        <a:lnTo>
                          <a:pt x="252" y="244"/>
                        </a:lnTo>
                        <a:lnTo>
                          <a:pt x="244" y="242"/>
                        </a:lnTo>
                        <a:lnTo>
                          <a:pt x="240" y="241"/>
                        </a:lnTo>
                        <a:lnTo>
                          <a:pt x="237" y="240"/>
                        </a:lnTo>
                        <a:lnTo>
                          <a:pt x="233" y="239"/>
                        </a:lnTo>
                        <a:lnTo>
                          <a:pt x="230" y="238"/>
                        </a:lnTo>
                        <a:lnTo>
                          <a:pt x="226" y="237"/>
                        </a:lnTo>
                        <a:lnTo>
                          <a:pt x="223" y="236"/>
                        </a:lnTo>
                        <a:lnTo>
                          <a:pt x="220" y="234"/>
                        </a:lnTo>
                        <a:lnTo>
                          <a:pt x="217" y="233"/>
                        </a:lnTo>
                        <a:lnTo>
                          <a:pt x="214" y="232"/>
                        </a:lnTo>
                        <a:lnTo>
                          <a:pt x="211" y="230"/>
                        </a:lnTo>
                        <a:lnTo>
                          <a:pt x="208" y="228"/>
                        </a:lnTo>
                        <a:lnTo>
                          <a:pt x="206" y="227"/>
                        </a:lnTo>
                        <a:lnTo>
                          <a:pt x="203" y="225"/>
                        </a:lnTo>
                        <a:lnTo>
                          <a:pt x="201" y="223"/>
                        </a:lnTo>
                        <a:lnTo>
                          <a:pt x="198" y="221"/>
                        </a:lnTo>
                        <a:lnTo>
                          <a:pt x="196" y="219"/>
                        </a:lnTo>
                        <a:lnTo>
                          <a:pt x="194" y="217"/>
                        </a:lnTo>
                        <a:lnTo>
                          <a:pt x="192" y="215"/>
                        </a:lnTo>
                        <a:lnTo>
                          <a:pt x="190" y="213"/>
                        </a:lnTo>
                        <a:lnTo>
                          <a:pt x="188" y="210"/>
                        </a:lnTo>
                        <a:lnTo>
                          <a:pt x="186" y="208"/>
                        </a:lnTo>
                        <a:lnTo>
                          <a:pt x="185" y="205"/>
                        </a:lnTo>
                        <a:lnTo>
                          <a:pt x="183" y="202"/>
                        </a:lnTo>
                        <a:lnTo>
                          <a:pt x="182" y="200"/>
                        </a:lnTo>
                        <a:lnTo>
                          <a:pt x="180" y="196"/>
                        </a:lnTo>
                        <a:lnTo>
                          <a:pt x="180" y="193"/>
                        </a:lnTo>
                        <a:lnTo>
                          <a:pt x="178" y="190"/>
                        </a:lnTo>
                        <a:lnTo>
                          <a:pt x="178" y="187"/>
                        </a:lnTo>
                        <a:lnTo>
                          <a:pt x="177" y="183"/>
                        </a:lnTo>
                        <a:lnTo>
                          <a:pt x="176" y="180"/>
                        </a:lnTo>
                        <a:lnTo>
                          <a:pt x="175" y="170"/>
                        </a:lnTo>
                        <a:lnTo>
                          <a:pt x="175" y="166"/>
                        </a:lnTo>
                        <a:lnTo>
                          <a:pt x="175" y="162"/>
                        </a:lnTo>
                        <a:lnTo>
                          <a:pt x="175" y="158"/>
                        </a:lnTo>
                        <a:lnTo>
                          <a:pt x="176" y="154"/>
                        </a:lnTo>
                        <a:lnTo>
                          <a:pt x="176" y="150"/>
                        </a:lnTo>
                        <a:lnTo>
                          <a:pt x="178" y="147"/>
                        </a:lnTo>
                        <a:lnTo>
                          <a:pt x="178" y="143"/>
                        </a:lnTo>
                        <a:lnTo>
                          <a:pt x="180" y="140"/>
                        </a:lnTo>
                        <a:lnTo>
                          <a:pt x="181" y="136"/>
                        </a:lnTo>
                        <a:lnTo>
                          <a:pt x="183" y="133"/>
                        </a:lnTo>
                        <a:lnTo>
                          <a:pt x="185" y="130"/>
                        </a:lnTo>
                        <a:lnTo>
                          <a:pt x="187" y="127"/>
                        </a:lnTo>
                        <a:lnTo>
                          <a:pt x="189" y="124"/>
                        </a:lnTo>
                        <a:lnTo>
                          <a:pt x="191" y="120"/>
                        </a:lnTo>
                        <a:lnTo>
                          <a:pt x="193" y="117"/>
                        </a:lnTo>
                        <a:lnTo>
                          <a:pt x="196" y="114"/>
                        </a:lnTo>
                        <a:lnTo>
                          <a:pt x="198" y="111"/>
                        </a:lnTo>
                        <a:lnTo>
                          <a:pt x="201" y="107"/>
                        </a:lnTo>
                        <a:lnTo>
                          <a:pt x="204" y="104"/>
                        </a:lnTo>
                        <a:lnTo>
                          <a:pt x="207" y="100"/>
                        </a:lnTo>
                        <a:lnTo>
                          <a:pt x="210" y="97"/>
                        </a:lnTo>
                        <a:lnTo>
                          <a:pt x="213" y="93"/>
                        </a:lnTo>
                        <a:lnTo>
                          <a:pt x="216" y="89"/>
                        </a:lnTo>
                        <a:lnTo>
                          <a:pt x="220" y="85"/>
                        </a:lnTo>
                        <a:lnTo>
                          <a:pt x="223" y="81"/>
                        </a:lnTo>
                        <a:lnTo>
                          <a:pt x="226" y="77"/>
                        </a:lnTo>
                        <a:lnTo>
                          <a:pt x="230" y="72"/>
                        </a:lnTo>
                        <a:lnTo>
                          <a:pt x="233" y="68"/>
                        </a:lnTo>
                        <a:lnTo>
                          <a:pt x="236" y="62"/>
                        </a:lnTo>
                        <a:lnTo>
                          <a:pt x="240" y="58"/>
                        </a:lnTo>
                        <a:lnTo>
                          <a:pt x="243" y="53"/>
                        </a:lnTo>
                        <a:lnTo>
                          <a:pt x="244" y="51"/>
                        </a:lnTo>
                        <a:lnTo>
                          <a:pt x="246" y="49"/>
                        </a:lnTo>
                        <a:lnTo>
                          <a:pt x="247" y="48"/>
                        </a:lnTo>
                        <a:lnTo>
                          <a:pt x="249" y="46"/>
                        </a:lnTo>
                        <a:lnTo>
                          <a:pt x="250" y="44"/>
                        </a:lnTo>
                        <a:lnTo>
                          <a:pt x="252" y="42"/>
                        </a:lnTo>
                        <a:lnTo>
                          <a:pt x="254" y="41"/>
                        </a:lnTo>
                        <a:lnTo>
                          <a:pt x="255" y="39"/>
                        </a:lnTo>
                        <a:lnTo>
                          <a:pt x="257" y="38"/>
                        </a:lnTo>
                        <a:lnTo>
                          <a:pt x="258" y="36"/>
                        </a:lnTo>
                        <a:lnTo>
                          <a:pt x="260" y="35"/>
                        </a:lnTo>
                        <a:lnTo>
                          <a:pt x="261" y="34"/>
                        </a:lnTo>
                        <a:lnTo>
                          <a:pt x="263" y="32"/>
                        </a:lnTo>
                        <a:lnTo>
                          <a:pt x="264" y="31"/>
                        </a:lnTo>
                        <a:lnTo>
                          <a:pt x="265" y="30"/>
                        </a:lnTo>
                        <a:lnTo>
                          <a:pt x="266" y="29"/>
                        </a:lnTo>
                        <a:lnTo>
                          <a:pt x="268" y="28"/>
                        </a:lnTo>
                        <a:lnTo>
                          <a:pt x="269" y="27"/>
                        </a:lnTo>
                        <a:lnTo>
                          <a:pt x="270" y="26"/>
                        </a:lnTo>
                        <a:lnTo>
                          <a:pt x="271" y="25"/>
                        </a:lnTo>
                        <a:lnTo>
                          <a:pt x="272" y="24"/>
                        </a:lnTo>
                        <a:lnTo>
                          <a:pt x="272" y="22"/>
                        </a:lnTo>
                        <a:lnTo>
                          <a:pt x="273" y="22"/>
                        </a:lnTo>
                        <a:lnTo>
                          <a:pt x="274" y="20"/>
                        </a:lnTo>
                        <a:lnTo>
                          <a:pt x="274" y="18"/>
                        </a:lnTo>
                        <a:lnTo>
                          <a:pt x="274" y="16"/>
                        </a:lnTo>
                        <a:lnTo>
                          <a:pt x="274" y="15"/>
                        </a:lnTo>
                        <a:lnTo>
                          <a:pt x="274" y="14"/>
                        </a:lnTo>
                        <a:lnTo>
                          <a:pt x="274" y="13"/>
                        </a:lnTo>
                        <a:lnTo>
                          <a:pt x="273" y="13"/>
                        </a:lnTo>
                        <a:lnTo>
                          <a:pt x="272" y="13"/>
                        </a:lnTo>
                        <a:lnTo>
                          <a:pt x="272" y="12"/>
                        </a:lnTo>
                        <a:lnTo>
                          <a:pt x="271" y="12"/>
                        </a:lnTo>
                        <a:lnTo>
                          <a:pt x="270" y="12"/>
                        </a:lnTo>
                        <a:lnTo>
                          <a:pt x="269" y="12"/>
                        </a:lnTo>
                        <a:lnTo>
                          <a:pt x="268" y="12"/>
                        </a:lnTo>
                        <a:lnTo>
                          <a:pt x="267" y="13"/>
                        </a:lnTo>
                        <a:lnTo>
                          <a:pt x="266" y="13"/>
                        </a:lnTo>
                        <a:lnTo>
                          <a:pt x="265" y="13"/>
                        </a:lnTo>
                        <a:lnTo>
                          <a:pt x="264" y="13"/>
                        </a:lnTo>
                        <a:lnTo>
                          <a:pt x="263" y="13"/>
                        </a:lnTo>
                        <a:lnTo>
                          <a:pt x="262" y="14"/>
                        </a:lnTo>
                        <a:lnTo>
                          <a:pt x="261" y="14"/>
                        </a:lnTo>
                        <a:lnTo>
                          <a:pt x="260" y="14"/>
                        </a:lnTo>
                        <a:lnTo>
                          <a:pt x="258" y="14"/>
                        </a:lnTo>
                        <a:lnTo>
                          <a:pt x="256" y="14"/>
                        </a:lnTo>
                        <a:lnTo>
                          <a:pt x="254" y="14"/>
                        </a:lnTo>
                        <a:lnTo>
                          <a:pt x="254" y="15"/>
                        </a:lnTo>
                        <a:lnTo>
                          <a:pt x="252" y="15"/>
                        </a:lnTo>
                      </a:path>
                    </a:pathLst>
                  </a:custGeom>
                  <a:solidFill>
                    <a:srgbClr val="FFFF00"/>
                  </a:solidFill>
                  <a:ln w="2159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" name="Oval 12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080" y="967"/>
                    <a:ext cx="69" cy="28"/>
                  </a:xfrm>
                  <a:prstGeom prst="ellipse">
                    <a:avLst/>
                  </a:prstGeom>
                  <a:noFill/>
                  <a:ln w="2159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u-HU">
                      <a:latin typeface="Franklin Gothic Book" pitchFamily="34" charset="0"/>
                    </a:endParaRPr>
                  </a:p>
                </p:txBody>
              </p:sp>
              <p:sp>
                <p:nvSpPr>
                  <p:cNvPr id="33" name="Oval 12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88" y="1032"/>
                    <a:ext cx="69" cy="53"/>
                  </a:xfrm>
                  <a:prstGeom prst="ellipse">
                    <a:avLst/>
                  </a:prstGeom>
                  <a:noFill/>
                  <a:ln w="2159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u-HU">
                      <a:latin typeface="Franklin Gothic Book" pitchFamily="34" charset="0"/>
                    </a:endParaRPr>
                  </a:p>
                </p:txBody>
              </p:sp>
              <p:sp>
                <p:nvSpPr>
                  <p:cNvPr id="34" name="Oval 13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162" y="1073"/>
                    <a:ext cx="70" cy="29"/>
                  </a:xfrm>
                  <a:prstGeom prst="ellipse">
                    <a:avLst/>
                  </a:prstGeom>
                  <a:noFill/>
                  <a:ln w="2159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u-HU">
                      <a:latin typeface="Franklin Gothic Book" pitchFamily="34" charset="0"/>
                    </a:endParaRPr>
                  </a:p>
                </p:txBody>
              </p:sp>
              <p:sp>
                <p:nvSpPr>
                  <p:cNvPr id="35" name="Oval 13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129" y="1229"/>
                    <a:ext cx="69" cy="28"/>
                  </a:xfrm>
                  <a:prstGeom prst="ellipse">
                    <a:avLst/>
                  </a:prstGeom>
                  <a:noFill/>
                  <a:ln w="2159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u-HU">
                      <a:latin typeface="Franklin Gothic Book" pitchFamily="34" charset="0"/>
                    </a:endParaRPr>
                  </a:p>
                </p:txBody>
              </p:sp>
              <p:sp>
                <p:nvSpPr>
                  <p:cNvPr id="36" name="Oval 13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268" y="985"/>
                    <a:ext cx="70" cy="14"/>
                  </a:xfrm>
                  <a:prstGeom prst="ellipse">
                    <a:avLst/>
                  </a:prstGeom>
                  <a:noFill/>
                  <a:ln w="2159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u-HU">
                      <a:latin typeface="Franklin Gothic Book" pitchFamily="34" charset="0"/>
                    </a:endParaRPr>
                  </a:p>
                </p:txBody>
              </p:sp>
              <p:sp>
                <p:nvSpPr>
                  <p:cNvPr id="37" name="Oval 13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287" y="1224"/>
                    <a:ext cx="69" cy="29"/>
                  </a:xfrm>
                  <a:prstGeom prst="ellipse">
                    <a:avLst/>
                  </a:prstGeom>
                  <a:noFill/>
                  <a:ln w="2159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u-HU">
                      <a:latin typeface="Franklin Gothic Book" pitchFamily="34" charset="0"/>
                    </a:endParaRPr>
                  </a:p>
                </p:txBody>
              </p:sp>
            </p:grpSp>
            <p:sp>
              <p:nvSpPr>
                <p:cNvPr id="19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4535" y="2556"/>
                  <a:ext cx="127" cy="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b="1">
                    <a:solidFill>
                      <a:srgbClr val="FF99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961" y="2820"/>
                  <a:ext cx="275" cy="132"/>
                </a:xfrm>
                <a:prstGeom prst="line">
                  <a:avLst/>
                </a:prstGeom>
                <a:noFill/>
                <a:ln w="57150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1" name="Line 137"/>
                <p:cNvSpPr>
                  <a:spLocks noChangeShapeType="1"/>
                </p:cNvSpPr>
                <p:nvPr/>
              </p:nvSpPr>
              <p:spPr bwMode="auto">
                <a:xfrm>
                  <a:off x="891" y="2337"/>
                  <a:ext cx="329" cy="296"/>
                </a:xfrm>
                <a:prstGeom prst="line">
                  <a:avLst/>
                </a:prstGeom>
                <a:noFill/>
                <a:ln w="57150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2" name="Line 138"/>
                <p:cNvSpPr>
                  <a:spLocks noChangeShapeType="1"/>
                </p:cNvSpPr>
                <p:nvPr/>
              </p:nvSpPr>
              <p:spPr bwMode="auto">
                <a:xfrm>
                  <a:off x="1922" y="2601"/>
                  <a:ext cx="779" cy="0"/>
                </a:xfrm>
                <a:prstGeom prst="line">
                  <a:avLst/>
                </a:prstGeom>
                <a:noFill/>
                <a:ln w="57150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3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2655" y="2776"/>
                  <a:ext cx="137" cy="176"/>
                </a:xfrm>
                <a:prstGeom prst="line">
                  <a:avLst/>
                </a:prstGeom>
                <a:noFill/>
                <a:ln w="57150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" name="Line 140"/>
                <p:cNvSpPr>
                  <a:spLocks noChangeShapeType="1"/>
                </p:cNvSpPr>
                <p:nvPr/>
              </p:nvSpPr>
              <p:spPr bwMode="auto">
                <a:xfrm>
                  <a:off x="1876" y="2776"/>
                  <a:ext cx="275" cy="176"/>
                </a:xfrm>
                <a:prstGeom prst="line">
                  <a:avLst/>
                </a:prstGeom>
                <a:noFill/>
                <a:ln w="57150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5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3287" y="2337"/>
                  <a:ext cx="553" cy="18"/>
                </a:xfrm>
                <a:prstGeom prst="line">
                  <a:avLst/>
                </a:prstGeom>
                <a:noFill/>
                <a:ln w="57150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6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499" y="2583"/>
                  <a:ext cx="1272" cy="387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2800" dirty="0" err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+mn-lt"/>
                      <a:cs typeface="+mn-cs"/>
                    </a:rPr>
                    <a:t>makrofág</a:t>
                  </a:r>
                  <a:endParaRPr lang="en-GB" sz="28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2896" y="2706"/>
                  <a:ext cx="1405" cy="387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2800" dirty="0" err="1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+mn-lt"/>
                      <a:cs typeface="+mn-cs"/>
                    </a:rPr>
                    <a:t>Eozinofil</a:t>
                  </a:r>
                  <a:r>
                    <a:rPr lang="hu-HU" sz="2800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+mn-lt"/>
                      <a:cs typeface="+mn-cs"/>
                    </a:rPr>
                    <a:t> sejt</a:t>
                  </a:r>
                  <a:endParaRPr lang="en-GB" sz="28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8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1771" y="1907"/>
                  <a:ext cx="1810" cy="343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2400" dirty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+mn-lt"/>
                      <a:cs typeface="+mn-cs"/>
                    </a:rPr>
                    <a:t>T-</a:t>
                  </a:r>
                  <a:r>
                    <a:rPr lang="en-GB" sz="2400" dirty="0" err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+mn-lt"/>
                      <a:cs typeface="+mn-cs"/>
                    </a:rPr>
                    <a:t>lymphocyt</a:t>
                  </a:r>
                  <a:r>
                    <a:rPr lang="hu-HU" sz="2400" dirty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+mn-lt"/>
                      <a:cs typeface="+mn-cs"/>
                    </a:rPr>
                    <a:t>a</a:t>
                  </a:r>
                  <a:endParaRPr lang="en-GB" sz="2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endParaRPr>
                </a:p>
              </p:txBody>
            </p:sp>
            <p:pic>
              <p:nvPicPr>
                <p:cNvPr id="29" name="Picture 145" descr="bcellanimation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113" y="1231"/>
                  <a:ext cx="768" cy="6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2" name="Line 149"/>
              <p:cNvSpPr>
                <a:spLocks noChangeShapeType="1"/>
              </p:cNvSpPr>
              <p:nvPr/>
            </p:nvSpPr>
            <p:spPr bwMode="auto">
              <a:xfrm>
                <a:off x="722492" y="1554248"/>
                <a:ext cx="354849" cy="185989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" name="Line 150"/>
              <p:cNvSpPr>
                <a:spLocks noChangeShapeType="1"/>
              </p:cNvSpPr>
              <p:nvPr/>
            </p:nvSpPr>
            <p:spPr bwMode="auto">
              <a:xfrm>
                <a:off x="2283829" y="4034111"/>
                <a:ext cx="227103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" name="Text Box 151"/>
              <p:cNvSpPr txBox="1">
                <a:spLocks noChangeArrowheads="1"/>
              </p:cNvSpPr>
              <p:nvPr/>
            </p:nvSpPr>
            <p:spPr bwMode="auto">
              <a:xfrm>
                <a:off x="6612985" y="3414145"/>
                <a:ext cx="2058124" cy="1026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u-HU" sz="2400" b="1" dirty="0" smtClean="0">
                    <a:latin typeface="Franklin Gothic Book" pitchFamily="34" charset="0"/>
                  </a:rPr>
                  <a:t>légúti</a:t>
                </a:r>
                <a:endParaRPr lang="hu-HU" sz="2400" b="1" dirty="0">
                  <a:latin typeface="Franklin Gothic Book" pitchFamily="34" charset="0"/>
                </a:endParaRPr>
              </a:p>
              <a:p>
                <a:pPr algn="ctr"/>
                <a:r>
                  <a:rPr lang="hu-HU" sz="2400" b="1" dirty="0" err="1">
                    <a:latin typeface="Franklin Gothic Book" pitchFamily="34" charset="0"/>
                  </a:rPr>
                  <a:t>hiperreaktivitás</a:t>
                </a:r>
                <a:endParaRPr lang="hu-HU" sz="2400" b="1" dirty="0">
                  <a:latin typeface="Franklin Gothic Book" pitchFamily="34" charset="0"/>
                </a:endParaRPr>
              </a:p>
            </p:txBody>
          </p:sp>
          <p:sp>
            <p:nvSpPr>
              <p:cNvPr id="15" name="Line 152"/>
              <p:cNvSpPr>
                <a:spLocks noChangeShapeType="1"/>
              </p:cNvSpPr>
              <p:nvPr/>
            </p:nvSpPr>
            <p:spPr bwMode="auto">
              <a:xfrm>
                <a:off x="5974257" y="3930783"/>
                <a:ext cx="85163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7" name="Téglalap 6"/>
            <p:cNvSpPr/>
            <p:nvPr/>
          </p:nvSpPr>
          <p:spPr>
            <a:xfrm>
              <a:off x="144249" y="451522"/>
              <a:ext cx="1370888" cy="5232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Antigén</a:t>
              </a:r>
            </a:p>
          </p:txBody>
        </p:sp>
      </p:grpSp>
      <p:sp>
        <p:nvSpPr>
          <p:cNvPr id="79" name="Szövegdoboz 78"/>
          <p:cNvSpPr txBox="1"/>
          <p:nvPr/>
        </p:nvSpPr>
        <p:spPr>
          <a:xfrm>
            <a:off x="3886200" y="2667000"/>
            <a:ext cx="1219200" cy="5355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ICS</a:t>
            </a:r>
            <a:endParaRPr lang="hu-H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04800" y="142852"/>
            <a:ext cx="8686800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Fenntartó kezelés szerei:</a:t>
            </a:r>
            <a:br>
              <a:rPr kumimoji="0" lang="hu-HU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Inhalációs </a:t>
            </a:r>
            <a:r>
              <a:rPr kumimoji="0" lang="hu-HU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kortikoszteroidok</a:t>
            </a:r>
            <a:r>
              <a:rPr kumimoji="0" lang="hu-HU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(ICS)</a:t>
            </a:r>
            <a:endParaRPr kumimoji="0" lang="hu-HU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285750" y="1714500"/>
            <a:ext cx="8686800" cy="3929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Beclomethasone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dipropionat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CLENIL 50, 250µg túlnyomásos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inhal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hu-HU" sz="2400" kern="0" noProof="0" dirty="0" smtClean="0">
                <a:solidFill>
                  <a:schemeClr val="bg1"/>
                </a:solidFill>
                <a:latin typeface="+mn-lt"/>
              </a:rPr>
              <a:t>o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ldat)</a:t>
            </a:r>
          </a:p>
          <a:p>
            <a:pPr marL="514350" lvl="0" indent="-5143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defRPr/>
            </a:pP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Budesonid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(FDA-B)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(AEROX, BUDESONIDE EASYHALER 200,400</a:t>
            </a:r>
            <a:r>
              <a:rPr lang="hu-HU" sz="2400" kern="0" dirty="0" err="1" smtClean="0">
                <a:solidFill>
                  <a:schemeClr val="bg1"/>
                </a:solidFill>
              </a:rPr>
              <a:t>µg</a:t>
            </a:r>
            <a:r>
              <a:rPr lang="hu-HU" sz="2400" kern="0" dirty="0" smtClean="0">
                <a:solidFill>
                  <a:schemeClr val="bg1"/>
                </a:solidFill>
              </a:rPr>
              <a:t>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MIFLONIDE, PULMAX, PULMICORT TBH)</a:t>
            </a:r>
          </a:p>
          <a:p>
            <a:pPr marL="514350" marR="0" lvl="0" indent="-5143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Ciclesonid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(ALVESCO túlnyom.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inhal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oldat 40, 80, 160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µg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514350" marR="0" lvl="0" indent="-5143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Fluticason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(FLIXOTIDE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aer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.,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FLOTICAN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14282" y="142852"/>
            <a:ext cx="8777318" cy="107157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ICS ekvivalens napi adagjai, mellékhatások</a:t>
            </a:r>
            <a:endParaRPr kumimoji="0" lang="hu-HU" sz="3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rtalom helye 3"/>
          <p:cNvGraphicFramePr>
            <a:graphicFrameLocks/>
          </p:cNvGraphicFramePr>
          <p:nvPr/>
        </p:nvGraphicFramePr>
        <p:xfrm>
          <a:off x="304800" y="1554163"/>
          <a:ext cx="8686800" cy="2392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Hatóanyag</a:t>
                      </a:r>
                      <a:endParaRPr lang="hu-H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Alacsony </a:t>
                      </a:r>
                    </a:p>
                    <a:p>
                      <a:pPr algn="ctr"/>
                      <a:r>
                        <a:rPr lang="hu-HU" dirty="0" smtClean="0"/>
                        <a:t>(</a:t>
                      </a:r>
                      <a:r>
                        <a:rPr lang="hu-HU" dirty="0" err="1" smtClean="0"/>
                        <a:t>µg</a:t>
                      </a:r>
                      <a:r>
                        <a:rPr lang="hu-HU" dirty="0" smtClean="0"/>
                        <a:t>/nap)</a:t>
                      </a:r>
                      <a:endParaRPr lang="hu-H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Közepes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(</a:t>
                      </a:r>
                      <a:r>
                        <a:rPr lang="hu-HU" dirty="0" err="1" smtClean="0"/>
                        <a:t>µg</a:t>
                      </a:r>
                      <a:r>
                        <a:rPr lang="hu-HU" dirty="0" smtClean="0"/>
                        <a:t>/nap)</a:t>
                      </a:r>
                      <a:endParaRPr lang="hu-H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Magas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 (</a:t>
                      </a:r>
                      <a:r>
                        <a:rPr lang="hu-HU" dirty="0" err="1" smtClean="0"/>
                        <a:t>µg</a:t>
                      </a:r>
                      <a:r>
                        <a:rPr lang="hu-HU" dirty="0" smtClean="0"/>
                        <a:t>/nap)</a:t>
                      </a:r>
                      <a:endParaRPr lang="hu-H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Beclomethasone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dipropionate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200-500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&gt;500-1000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&gt;1000-2000</a:t>
                      </a:r>
                    </a:p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Budesonide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200-400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&gt;400-800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&gt;800-1600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Ciclesonide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80-160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&gt;160-320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&gt;320-1280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Fluticasone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100-250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&gt;250-500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&gt;500-1000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142875" y="4214813"/>
            <a:ext cx="885825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0850" indent="-450850" fontAlgn="auto"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defRPr/>
            </a:pPr>
            <a:r>
              <a:rPr lang="hu-HU" sz="2400" b="1" u="sng" dirty="0">
                <a:latin typeface="+mn-lt"/>
                <a:cs typeface="+mn-cs"/>
              </a:rPr>
              <a:t>Lokális mellékhatás: </a:t>
            </a:r>
            <a:r>
              <a:rPr lang="hu-HU" sz="2400" b="1" dirty="0" err="1">
                <a:solidFill>
                  <a:schemeClr val="bg1"/>
                </a:solidFill>
                <a:latin typeface="+mn-lt"/>
                <a:cs typeface="+mn-cs"/>
              </a:rPr>
              <a:t>oropharyngealis</a:t>
            </a:r>
            <a:r>
              <a:rPr lang="hu-HU" sz="2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hu-HU" sz="2400" b="1" dirty="0" err="1">
                <a:solidFill>
                  <a:schemeClr val="bg1"/>
                </a:solidFill>
                <a:latin typeface="+mn-lt"/>
                <a:cs typeface="+mn-cs"/>
              </a:rPr>
              <a:t>candidiasis</a:t>
            </a:r>
            <a:r>
              <a:rPr lang="hu-HU" sz="2400" b="1" dirty="0">
                <a:solidFill>
                  <a:schemeClr val="bg1"/>
                </a:solidFill>
                <a:latin typeface="+mn-lt"/>
                <a:cs typeface="+mn-cs"/>
              </a:rPr>
              <a:t> (szájöblítés!)</a:t>
            </a:r>
          </a:p>
          <a:p>
            <a:pPr marL="450850" indent="-450850" fontAlgn="auto"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defRPr/>
            </a:pPr>
            <a:r>
              <a:rPr lang="hu-HU" sz="2400" b="1" dirty="0">
                <a:solidFill>
                  <a:schemeClr val="bg1"/>
                </a:solidFill>
                <a:latin typeface="+mn-lt"/>
                <a:cs typeface="+mn-cs"/>
              </a:rPr>
              <a:t>                                          rekedtség (hangszalag </a:t>
            </a:r>
            <a:r>
              <a:rPr lang="hu-HU" sz="2400" b="1" dirty="0" err="1">
                <a:solidFill>
                  <a:schemeClr val="bg1"/>
                </a:solidFill>
                <a:latin typeface="+mn-lt"/>
                <a:cs typeface="+mn-cs"/>
              </a:rPr>
              <a:t>myopathia</a:t>
            </a:r>
            <a:r>
              <a:rPr lang="hu-HU" sz="2400" b="1" dirty="0">
                <a:solidFill>
                  <a:schemeClr val="bg1"/>
                </a:solidFill>
                <a:latin typeface="+mn-lt"/>
                <a:cs typeface="+mn-cs"/>
              </a:rPr>
              <a:t>) </a:t>
            </a:r>
          </a:p>
          <a:p>
            <a:pPr marL="450850" indent="-450850" algn="ctr" fontAlgn="auto"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defRPr/>
            </a:pPr>
            <a:r>
              <a:rPr lang="hu-HU" sz="2400" b="1" dirty="0">
                <a:solidFill>
                  <a:schemeClr val="bg1"/>
                </a:solidFill>
                <a:latin typeface="+mn-lt"/>
                <a:cs typeface="+mn-cs"/>
              </a:rPr>
              <a:t>(</a:t>
            </a:r>
            <a:r>
              <a:rPr lang="hu-HU" sz="2400" b="1" u="sng" dirty="0" err="1">
                <a:latin typeface="+mn-lt"/>
                <a:cs typeface="+mn-cs"/>
              </a:rPr>
              <a:t>prodrug</a:t>
            </a:r>
            <a:r>
              <a:rPr lang="hu-HU" sz="2400" b="1" dirty="0">
                <a:solidFill>
                  <a:schemeClr val="bg1"/>
                </a:solidFill>
                <a:latin typeface="+mn-lt"/>
                <a:cs typeface="+mn-cs"/>
              </a:rPr>
              <a:t> pl.: </a:t>
            </a:r>
            <a:r>
              <a:rPr lang="hu-HU" sz="2400" b="1" dirty="0" err="1">
                <a:solidFill>
                  <a:schemeClr val="bg1"/>
                </a:solidFill>
                <a:latin typeface="+mn-lt"/>
                <a:cs typeface="+mn-cs"/>
              </a:rPr>
              <a:t>ciclesonid</a:t>
            </a:r>
            <a:r>
              <a:rPr lang="hu-HU" sz="2400" b="1" dirty="0">
                <a:solidFill>
                  <a:schemeClr val="bg1"/>
                </a:solidFill>
                <a:latin typeface="+mn-lt"/>
                <a:cs typeface="+mn-cs"/>
              </a:rPr>
              <a:t> esetén </a:t>
            </a:r>
            <a:r>
              <a:rPr lang="hu-HU" sz="2400" b="1" dirty="0" err="1">
                <a:solidFill>
                  <a:schemeClr val="bg1"/>
                </a:solidFill>
                <a:latin typeface="+mn-lt"/>
                <a:cs typeface="+mn-cs"/>
              </a:rPr>
              <a:t>minimalis</a:t>
            </a:r>
            <a:r>
              <a:rPr lang="hu-HU" sz="2400" b="1" dirty="0">
                <a:solidFill>
                  <a:schemeClr val="bg1"/>
                </a:solidFill>
                <a:latin typeface="+mn-lt"/>
                <a:cs typeface="+mn-cs"/>
              </a:rPr>
              <a:t> a lokális mellékhatás)</a:t>
            </a:r>
          </a:p>
          <a:p>
            <a:pPr marL="450850" indent="-450850" fontAlgn="auto"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defRPr/>
            </a:pPr>
            <a:r>
              <a:rPr lang="hu-HU" sz="2400" b="1" dirty="0">
                <a:solidFill>
                  <a:schemeClr val="bg1"/>
                </a:solidFill>
                <a:latin typeface="+mn-lt"/>
                <a:cs typeface="+mn-cs"/>
              </a:rPr>
              <a:t>Szisztémás mellékhatással csak tartós ideig, nagydózisú ICS mellett lehet számolni.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artalom helye 15" descr="DSC08099.JPG"/>
          <p:cNvPicPr>
            <a:picLocks noChangeAspect="1"/>
          </p:cNvPicPr>
          <p:nvPr/>
        </p:nvPicPr>
        <p:blipFill>
          <a:blip r:embed="rId3" cstate="print"/>
          <a:srcRect l="43975" t="9315" r="27567" b="21453"/>
          <a:stretch>
            <a:fillRect/>
          </a:stretch>
        </p:blipFill>
        <p:spPr>
          <a:xfrm>
            <a:off x="8168165" y="0"/>
            <a:ext cx="975835" cy="1582654"/>
          </a:xfrm>
          <a:prstGeom prst="rect">
            <a:avLst/>
          </a:prstGeom>
        </p:spPr>
      </p:pic>
      <p:sp>
        <p:nvSpPr>
          <p:cNvPr id="2" name="Cím 1"/>
          <p:cNvSpPr txBox="1">
            <a:spLocks/>
          </p:cNvSpPr>
          <p:nvPr/>
        </p:nvSpPr>
        <p:spPr>
          <a:xfrm>
            <a:off x="304800" y="285750"/>
            <a:ext cx="8686800" cy="785813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hu-HU" sz="6000" kern="0" dirty="0">
                <a:solidFill>
                  <a:srgbClr val="FF9900"/>
                </a:solidFill>
                <a:latin typeface="Arial Black" pitchFamily="34" charset="0"/>
                <a:ea typeface="+mj-ea"/>
                <a:cs typeface="+mj-cs"/>
              </a:rPr>
              <a:t>Az inhalációs eszközök </a:t>
            </a:r>
            <a:r>
              <a:rPr lang="hu-HU" sz="6000" kern="0" dirty="0" err="1">
                <a:solidFill>
                  <a:srgbClr val="FF9900"/>
                </a:solidFill>
                <a:latin typeface="Arial Black" pitchFamily="34" charset="0"/>
                <a:ea typeface="+mj-ea"/>
                <a:cs typeface="+mj-cs"/>
              </a:rPr>
              <a:t>tìpusai</a:t>
            </a:r>
            <a:r>
              <a:rPr lang="hu-HU" sz="4400" kern="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hu-HU" sz="4400" kern="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hu-HU" sz="4400" kern="0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142875" y="1554162"/>
            <a:ext cx="7786688" cy="499903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514350" indent="-51435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defRPr/>
            </a:pPr>
            <a:r>
              <a:rPr lang="hu-HU" sz="2800" kern="0" dirty="0">
                <a:latin typeface="+mn-lt"/>
              </a:rPr>
              <a:t>adagolószelepes inhalációs készülékek </a:t>
            </a:r>
            <a:r>
              <a:rPr lang="hu-HU" sz="2800" kern="0" dirty="0">
                <a:solidFill>
                  <a:schemeClr val="bg1"/>
                </a:solidFill>
                <a:latin typeface="+mn-lt"/>
              </a:rPr>
              <a:t>(</a:t>
            </a:r>
            <a:r>
              <a:rPr lang="hu-HU" sz="2800" kern="0" dirty="0" err="1" smtClean="0">
                <a:solidFill>
                  <a:schemeClr val="bg1"/>
                </a:solidFill>
                <a:latin typeface="+mn-lt"/>
              </a:rPr>
              <a:t>pMDI</a:t>
            </a:r>
            <a:r>
              <a:rPr lang="hu-HU" sz="2800" kern="0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900113" indent="-36830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v"/>
              <a:defRPr/>
            </a:pPr>
            <a:r>
              <a:rPr lang="hu-HU" sz="2800" kern="0" dirty="0" err="1" smtClean="0">
                <a:solidFill>
                  <a:schemeClr val="bg1"/>
                </a:solidFill>
                <a:latin typeface="+mn-lt"/>
              </a:rPr>
              <a:t>HFA-szuszpenziós</a:t>
            </a:r>
            <a:r>
              <a:rPr lang="hu-HU" sz="2800" kern="0" dirty="0" smtClean="0">
                <a:solidFill>
                  <a:schemeClr val="bg1"/>
                </a:solidFill>
                <a:latin typeface="+mn-lt"/>
              </a:rPr>
              <a:t> készítmények</a:t>
            </a:r>
          </a:p>
          <a:p>
            <a:pPr marL="900113" indent="-36830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v"/>
              <a:defRPr/>
            </a:pPr>
            <a:r>
              <a:rPr lang="hu-HU" sz="2800" kern="0" dirty="0" smtClean="0">
                <a:solidFill>
                  <a:schemeClr val="bg1"/>
                </a:solidFill>
                <a:latin typeface="+mn-lt"/>
              </a:rPr>
              <a:t>HFA </a:t>
            </a:r>
            <a:r>
              <a:rPr lang="hu-HU" sz="2800" kern="0" dirty="0" err="1" smtClean="0">
                <a:solidFill>
                  <a:schemeClr val="bg1"/>
                </a:solidFill>
                <a:latin typeface="+mn-lt"/>
              </a:rPr>
              <a:t>hajtógázas</a:t>
            </a:r>
            <a:r>
              <a:rPr lang="hu-HU" sz="2800" kern="0" dirty="0" smtClean="0">
                <a:solidFill>
                  <a:schemeClr val="bg1"/>
                </a:solidFill>
                <a:latin typeface="+mn-lt"/>
              </a:rPr>
              <a:t> oldat</a:t>
            </a:r>
          </a:p>
          <a:p>
            <a:pPr marL="900113" indent="-36830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v"/>
              <a:defRPr/>
            </a:pPr>
            <a:r>
              <a:rPr lang="hu-HU" sz="2800" kern="0" dirty="0" smtClean="0">
                <a:solidFill>
                  <a:schemeClr val="bg1"/>
                </a:solidFill>
                <a:latin typeface="+mn-lt"/>
              </a:rPr>
              <a:t>speciális HFA</a:t>
            </a:r>
            <a:r>
              <a:rPr lang="hu-HU" sz="2800" kern="0" dirty="0" smtClean="0">
                <a:solidFill>
                  <a:prstClr val="white"/>
                </a:solidFill>
                <a:latin typeface="Times New Roman"/>
              </a:rPr>
              <a:t> </a:t>
            </a:r>
            <a:r>
              <a:rPr lang="hu-HU" sz="2800" kern="0" dirty="0" err="1" smtClean="0">
                <a:solidFill>
                  <a:prstClr val="white"/>
                </a:solidFill>
                <a:latin typeface="Times New Roman"/>
              </a:rPr>
              <a:t>hajtógázas</a:t>
            </a:r>
            <a:r>
              <a:rPr lang="hu-HU" sz="2800" kern="0" dirty="0" smtClean="0">
                <a:solidFill>
                  <a:prstClr val="white"/>
                </a:solidFill>
                <a:latin typeface="Times New Roman"/>
              </a:rPr>
              <a:t> oldat (</a:t>
            </a:r>
            <a:r>
              <a:rPr lang="hu-HU" sz="2800" kern="0" dirty="0" err="1" smtClean="0">
                <a:solidFill>
                  <a:prstClr val="white"/>
                </a:solidFill>
                <a:latin typeface="Times New Roman"/>
              </a:rPr>
              <a:t>Modulite</a:t>
            </a:r>
            <a:r>
              <a:rPr lang="hu-HU" sz="2800" kern="0" dirty="0" smtClean="0">
                <a:solidFill>
                  <a:prstClr val="white"/>
                </a:solidFill>
                <a:latin typeface="Times New Roman"/>
              </a:rPr>
              <a:t>®)</a:t>
            </a:r>
            <a:endParaRPr lang="hu-HU" sz="2800" kern="0" dirty="0">
              <a:solidFill>
                <a:schemeClr val="bg1"/>
              </a:solidFill>
              <a:latin typeface="+mn-lt"/>
            </a:endParaRPr>
          </a:p>
          <a:p>
            <a:pPr marL="514350" indent="-51435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 startAt="2"/>
              <a:defRPr/>
            </a:pPr>
            <a:r>
              <a:rPr lang="hu-HU" sz="2800" kern="0" dirty="0">
                <a:latin typeface="+mn-lt"/>
              </a:rPr>
              <a:t>porinhaláló készülékek </a:t>
            </a:r>
            <a:r>
              <a:rPr lang="hu-HU" sz="2800" kern="0" dirty="0">
                <a:solidFill>
                  <a:schemeClr val="bg1"/>
                </a:solidFill>
                <a:latin typeface="+mn-lt"/>
              </a:rPr>
              <a:t>(DPI):</a:t>
            </a:r>
          </a:p>
          <a:p>
            <a:pPr marL="900113" indent="-36830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v"/>
              <a:defRPr/>
            </a:pPr>
            <a:r>
              <a:rPr lang="hu-HU" sz="2800" kern="0" dirty="0">
                <a:latin typeface="+mn-lt"/>
              </a:rPr>
              <a:t>Egy adagos </a:t>
            </a:r>
            <a:r>
              <a:rPr lang="hu-HU" sz="2800" b="0" kern="0" dirty="0">
                <a:solidFill>
                  <a:schemeClr val="bg1"/>
                </a:solidFill>
                <a:latin typeface="+mn-lt"/>
              </a:rPr>
              <a:t>(</a:t>
            </a:r>
            <a:r>
              <a:rPr lang="hu-HU" sz="2800" b="0" kern="0" dirty="0" err="1">
                <a:solidFill>
                  <a:schemeClr val="bg1"/>
                </a:solidFill>
                <a:latin typeface="+mn-lt"/>
              </a:rPr>
              <a:t>single</a:t>
            </a:r>
            <a:r>
              <a:rPr lang="hu-HU" sz="2800" b="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2800" b="0" kern="0" dirty="0" err="1">
                <a:solidFill>
                  <a:schemeClr val="bg1"/>
                </a:solidFill>
                <a:latin typeface="+mn-lt"/>
              </a:rPr>
              <a:t>dose</a:t>
            </a:r>
            <a:r>
              <a:rPr lang="hu-HU" sz="2800" b="0" kern="0" dirty="0">
                <a:solidFill>
                  <a:schemeClr val="bg1"/>
                </a:solidFill>
                <a:latin typeface="+mn-lt"/>
              </a:rPr>
              <a:t>) </a:t>
            </a:r>
            <a:r>
              <a:rPr lang="hu-HU" sz="2800" kern="0" dirty="0">
                <a:solidFill>
                  <a:schemeClr val="bg1"/>
                </a:solidFill>
                <a:latin typeface="+mn-lt"/>
              </a:rPr>
              <a:t>inhalátorok (</a:t>
            </a:r>
            <a:r>
              <a:rPr lang="hu-HU" sz="2800" kern="0" dirty="0" err="1" smtClean="0">
                <a:solidFill>
                  <a:schemeClr val="bg1"/>
                </a:solidFill>
                <a:latin typeface="+mn-lt"/>
              </a:rPr>
              <a:t>Aeroliser</a:t>
            </a:r>
            <a:r>
              <a:rPr lang="hu-HU" sz="2800" kern="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hu-HU" sz="2800" u="sng" kern="0" dirty="0" err="1" smtClean="0">
                <a:solidFill>
                  <a:schemeClr val="bg1"/>
                </a:solidFill>
                <a:latin typeface="+mn-lt"/>
              </a:rPr>
              <a:t>handihaler</a:t>
            </a:r>
            <a:r>
              <a:rPr lang="hu-HU" sz="2800" kern="0" dirty="0" smtClean="0">
                <a:solidFill>
                  <a:schemeClr val="bg1"/>
                </a:solidFill>
                <a:latin typeface="+mn-lt"/>
              </a:rPr>
              <a:t>)</a:t>
            </a:r>
            <a:endParaRPr lang="hu-HU" sz="2800" kern="0" dirty="0">
              <a:solidFill>
                <a:schemeClr val="bg1"/>
              </a:solidFill>
              <a:latin typeface="+mn-lt"/>
            </a:endParaRPr>
          </a:p>
          <a:p>
            <a:pPr marL="900113" indent="-36830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v"/>
              <a:defRPr/>
            </a:pPr>
            <a:r>
              <a:rPr lang="hu-HU" sz="2800" kern="0" dirty="0">
                <a:latin typeface="+mn-lt"/>
              </a:rPr>
              <a:t>Több adagos </a:t>
            </a:r>
            <a:r>
              <a:rPr lang="hu-HU" sz="2800" kern="0" dirty="0">
                <a:solidFill>
                  <a:schemeClr val="bg1"/>
                </a:solidFill>
                <a:latin typeface="+mn-lt"/>
              </a:rPr>
              <a:t>(</a:t>
            </a:r>
            <a:r>
              <a:rPr lang="hu-HU" sz="2800" kern="0" dirty="0" err="1">
                <a:solidFill>
                  <a:schemeClr val="bg1"/>
                </a:solidFill>
                <a:latin typeface="+mn-lt"/>
              </a:rPr>
              <a:t>multidose</a:t>
            </a:r>
            <a:r>
              <a:rPr lang="hu-HU" sz="2800" kern="0" dirty="0">
                <a:solidFill>
                  <a:schemeClr val="bg1"/>
                </a:solidFill>
                <a:latin typeface="+mn-lt"/>
              </a:rPr>
              <a:t>) inhalátorok </a:t>
            </a:r>
            <a:r>
              <a:rPr lang="hu-HU" sz="2800" kern="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hu-HU" sz="2800" kern="0" dirty="0" err="1" smtClean="0">
                <a:solidFill>
                  <a:schemeClr val="bg1"/>
                </a:solidFill>
                <a:latin typeface="+mn-lt"/>
              </a:rPr>
              <a:t>Turbuhaler</a:t>
            </a:r>
            <a:r>
              <a:rPr lang="hu-HU" sz="2800" kern="0" dirty="0">
                <a:solidFill>
                  <a:schemeClr val="bg1"/>
                </a:solidFill>
                <a:latin typeface="+mn-lt"/>
              </a:rPr>
              <a:t>, </a:t>
            </a:r>
            <a:r>
              <a:rPr lang="hu-HU" sz="2800" kern="0" dirty="0" err="1" smtClean="0">
                <a:solidFill>
                  <a:schemeClr val="bg1"/>
                </a:solidFill>
                <a:latin typeface="+mn-lt"/>
              </a:rPr>
              <a:t>Diskus</a:t>
            </a:r>
            <a:r>
              <a:rPr lang="hu-HU" sz="2800" kern="0" dirty="0" smtClean="0">
                <a:solidFill>
                  <a:schemeClr val="bg1"/>
                </a:solidFill>
                <a:latin typeface="+mn-lt"/>
              </a:rPr>
              <a:t>)</a:t>
            </a:r>
            <a:endParaRPr lang="hu-HU" sz="2800" kern="0" dirty="0">
              <a:solidFill>
                <a:schemeClr val="bg1"/>
              </a:solidFill>
              <a:latin typeface="+mn-lt"/>
            </a:endParaRPr>
          </a:p>
          <a:p>
            <a:pPr marL="514350" indent="-51435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 startAt="3"/>
              <a:defRPr/>
            </a:pPr>
            <a:r>
              <a:rPr lang="hu-HU" sz="2800" kern="0" dirty="0" err="1" smtClean="0">
                <a:latin typeface="+mn-lt"/>
              </a:rPr>
              <a:t>Soft</a:t>
            </a:r>
            <a:r>
              <a:rPr lang="hu-HU" sz="2800" kern="0" dirty="0" smtClean="0">
                <a:latin typeface="+mn-lt"/>
              </a:rPr>
              <a:t> Mist </a:t>
            </a:r>
            <a:r>
              <a:rPr lang="hu-HU" sz="2800" kern="0" dirty="0" err="1" smtClean="0">
                <a:latin typeface="+mn-lt"/>
              </a:rPr>
              <a:t>Inhaler</a:t>
            </a:r>
            <a:r>
              <a:rPr lang="hu-HU" sz="2800" kern="0" baseline="30000" dirty="0" err="1" smtClean="0">
                <a:latin typeface="+mn-lt"/>
              </a:rPr>
              <a:t>TM</a:t>
            </a:r>
            <a:r>
              <a:rPr lang="hu-HU" sz="2800" kern="0" baseline="30000" dirty="0" smtClean="0">
                <a:latin typeface="+mn-lt"/>
              </a:rPr>
              <a:t>  </a:t>
            </a:r>
            <a:r>
              <a:rPr lang="hu-HU" sz="2800" kern="0" dirty="0" err="1" smtClean="0">
                <a:solidFill>
                  <a:schemeClr val="bg1"/>
                </a:solidFill>
                <a:latin typeface="+mn-lt"/>
              </a:rPr>
              <a:t>Respimat</a:t>
            </a:r>
            <a:endParaRPr lang="hu-HU" sz="2800" kern="0" dirty="0" smtClean="0">
              <a:solidFill>
                <a:schemeClr val="bg1"/>
              </a:solidFill>
              <a:latin typeface="+mn-lt"/>
            </a:endParaRPr>
          </a:p>
          <a:p>
            <a:pPr marL="514350" indent="-51435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 startAt="3"/>
              <a:defRPr/>
            </a:pPr>
            <a:r>
              <a:rPr lang="hu-HU" sz="2800" kern="0" dirty="0" smtClean="0">
                <a:latin typeface="+mn-lt"/>
              </a:rPr>
              <a:t>gépi </a:t>
            </a:r>
            <a:r>
              <a:rPr lang="hu-HU" sz="2800" kern="0" dirty="0">
                <a:latin typeface="+mn-lt"/>
              </a:rPr>
              <a:t>porlasztó készülékek</a:t>
            </a:r>
          </a:p>
          <a:p>
            <a:pPr marL="900113" indent="-36830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v"/>
              <a:defRPr/>
            </a:pPr>
            <a:r>
              <a:rPr lang="hu-HU" sz="2800" kern="0" dirty="0">
                <a:solidFill>
                  <a:schemeClr val="bg1"/>
                </a:solidFill>
                <a:latin typeface="+mn-lt"/>
              </a:rPr>
              <a:t>ultrahangos</a:t>
            </a:r>
          </a:p>
          <a:p>
            <a:pPr marL="900113" indent="-36830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v"/>
              <a:defRPr/>
            </a:pPr>
            <a:r>
              <a:rPr lang="hu-HU" sz="2800" kern="0" dirty="0" err="1">
                <a:solidFill>
                  <a:schemeClr val="bg1"/>
                </a:solidFill>
                <a:latin typeface="+mn-lt"/>
              </a:rPr>
              <a:t>sűrìtett</a:t>
            </a:r>
            <a:r>
              <a:rPr lang="hu-HU" sz="2800" kern="0" dirty="0">
                <a:solidFill>
                  <a:schemeClr val="bg1"/>
                </a:solidFill>
                <a:latin typeface="+mn-lt"/>
              </a:rPr>
              <a:t> levegővel </a:t>
            </a:r>
            <a:r>
              <a:rPr lang="hu-HU" sz="2800" kern="0" dirty="0" smtClean="0">
                <a:solidFill>
                  <a:schemeClr val="bg1"/>
                </a:solidFill>
                <a:latin typeface="+mn-lt"/>
              </a:rPr>
              <a:t>működő</a:t>
            </a:r>
          </a:p>
          <a:p>
            <a:pPr marL="531813" indent="-531813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 startAt="4"/>
              <a:defRPr/>
            </a:pPr>
            <a:endParaRPr lang="hu-HU" sz="2800" kern="0" dirty="0" smtClean="0">
              <a:solidFill>
                <a:schemeClr val="bg1"/>
              </a:solidFill>
              <a:latin typeface="+mn-lt"/>
            </a:endParaRPr>
          </a:p>
          <a:p>
            <a:pPr marL="900113" indent="-36830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v"/>
              <a:defRPr/>
            </a:pPr>
            <a:endParaRPr lang="hu-HU" sz="2400" kern="0" dirty="0">
              <a:solidFill>
                <a:schemeClr val="bg1"/>
              </a:solidFill>
              <a:latin typeface="+mn-lt"/>
            </a:endParaRPr>
          </a:p>
          <a:p>
            <a:pPr marL="342900" indent="-3429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endParaRPr lang="hu-HU" b="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2" descr="C:\Users\Ani\AppData\Local\Microsoft\Windows\Temporary Internet Files\Content.IE5\T6O01GBL\MPj03211210000[1].jpg"/>
          <p:cNvPicPr>
            <a:picLocks noChangeAspect="1" noChangeArrowheads="1"/>
          </p:cNvPicPr>
          <p:nvPr/>
        </p:nvPicPr>
        <p:blipFill>
          <a:blip r:embed="rId4" cstate="print"/>
          <a:srcRect l="12384" t="9766" r="5475" b="10156"/>
          <a:stretch>
            <a:fillRect/>
          </a:stretch>
        </p:blipFill>
        <p:spPr bwMode="auto">
          <a:xfrm>
            <a:off x="0" y="0"/>
            <a:ext cx="1143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ni\Desktop\Anikó\pulmonologiaivizsgalatokkepekben\aerolis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1000125"/>
            <a:ext cx="21431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Ani\Desktop\Anikó\pulmonologiaivizsgalatokkepekben\turbuhal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25" y="4214813"/>
            <a:ext cx="319405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ni\Desktop\Anikó\pulmonologiaivizsgalatokkepekben\disc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5150" y="4681538"/>
            <a:ext cx="349885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inhalato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3441700"/>
            <a:ext cx="2643187" cy="34163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0" name="Picture 6" descr="DSC00273"/>
          <p:cNvPicPr>
            <a:picLocks noChangeAspect="1" noChangeArrowheads="1"/>
          </p:cNvPicPr>
          <p:nvPr/>
        </p:nvPicPr>
        <p:blipFill>
          <a:blip r:embed="rId9" cstate="print"/>
          <a:srcRect l="5428" t="12793" r="32895"/>
          <a:stretch>
            <a:fillRect/>
          </a:stretch>
        </p:blipFill>
        <p:spPr bwMode="auto">
          <a:xfrm>
            <a:off x="7358062" y="1143000"/>
            <a:ext cx="1785938" cy="1893887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4278335" y="5029200"/>
            <a:ext cx="1131865" cy="1828800"/>
            <a:chOff x="576" y="768"/>
            <a:chExt cx="1296" cy="2736"/>
          </a:xfrm>
        </p:grpSpPr>
        <p:pic>
          <p:nvPicPr>
            <p:cNvPr id="12" name="Picture 14" descr="bottl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6" y="768"/>
              <a:ext cx="1288" cy="2736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576" y="768"/>
              <a:ext cx="1296" cy="2736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hu-HU" sz="2300" b="1"/>
            </a:p>
          </p:txBody>
        </p:sp>
      </p:grpSp>
      <p:pic>
        <p:nvPicPr>
          <p:cNvPr id="15" name="Kép 14" descr="Alvesco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67400" y="1447800"/>
            <a:ext cx="1162050" cy="1162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962" t="5940" r="4236" b="5409"/>
          <a:stretch>
            <a:fillRect/>
          </a:stretch>
        </p:blipFill>
        <p:spPr>
          <a:xfrm>
            <a:off x="1357313" y="1814513"/>
            <a:ext cx="6286500" cy="4614862"/>
          </a:xfrm>
          <a:prstGeom prst="rect">
            <a:avLst/>
          </a:prstGeom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304800" y="0"/>
            <a:ext cx="8686800" cy="171448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Fenntartó kezelés szerei: </a:t>
            </a:r>
            <a:b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Anti-leukotriének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hu-H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5-lipoxigenáz enzim inhibitora</a:t>
            </a:r>
            <a:br>
              <a:rPr kumimoji="0" lang="hu-H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- </a:t>
            </a:r>
            <a:r>
              <a:rPr kumimoji="0" lang="hu-H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Ciszteinil-leukotrién</a:t>
            </a:r>
            <a:r>
              <a:rPr kumimoji="0" lang="hu-H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 receptor </a:t>
            </a:r>
            <a:r>
              <a:rPr kumimoji="0" lang="hu-H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antagonistái</a:t>
            </a:r>
            <a:endParaRPr kumimoji="0" lang="hu-HU" sz="27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églalap 4"/>
          <p:cNvSpPr>
            <a:spLocks noChangeArrowheads="1"/>
          </p:cNvSpPr>
          <p:nvPr/>
        </p:nvSpPr>
        <p:spPr bwMode="auto">
          <a:xfrm>
            <a:off x="142875" y="6488113"/>
            <a:ext cx="900112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 b="1" dirty="0" err="1">
                <a:solidFill>
                  <a:schemeClr val="bg1"/>
                </a:solidFill>
                <a:latin typeface="Franklin Gothic Book" pitchFamily="34" charset="0"/>
              </a:rPr>
              <a:t>Peters-Golden</a:t>
            </a:r>
            <a:r>
              <a:rPr lang="hu-HU" sz="1800" b="1" dirty="0">
                <a:solidFill>
                  <a:schemeClr val="bg1"/>
                </a:solidFill>
                <a:latin typeface="Franklin Gothic Book" pitchFamily="34" charset="0"/>
              </a:rPr>
              <a:t> M and Henderson W. N </a:t>
            </a:r>
            <a:r>
              <a:rPr lang="hu-HU" sz="1800" b="1" dirty="0" err="1">
                <a:solidFill>
                  <a:schemeClr val="bg1"/>
                </a:solidFill>
                <a:latin typeface="Franklin Gothic Book" pitchFamily="34" charset="0"/>
              </a:rPr>
              <a:t>Engl</a:t>
            </a:r>
            <a:r>
              <a:rPr lang="hu-HU" sz="1800" b="1" dirty="0">
                <a:solidFill>
                  <a:schemeClr val="bg1"/>
                </a:solidFill>
                <a:latin typeface="Franklin Gothic Book" pitchFamily="34" charset="0"/>
              </a:rPr>
              <a:t> J </a:t>
            </a:r>
            <a:r>
              <a:rPr lang="hu-HU" sz="1800" b="1" dirty="0" err="1">
                <a:solidFill>
                  <a:schemeClr val="bg1"/>
                </a:solidFill>
                <a:latin typeface="Franklin Gothic Book" pitchFamily="34" charset="0"/>
              </a:rPr>
              <a:t>Med</a:t>
            </a:r>
            <a:r>
              <a:rPr lang="hu-HU" sz="1800" b="1" dirty="0">
                <a:solidFill>
                  <a:schemeClr val="bg1"/>
                </a:solidFill>
                <a:latin typeface="Franklin Gothic Book" pitchFamily="34" charset="0"/>
              </a:rPr>
              <a:t> 2007;357:1841-1854</a:t>
            </a:r>
            <a:endParaRPr lang="hu-HU" sz="1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304800" y="0"/>
            <a:ext cx="8686800" cy="9286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Anti-leukotriének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52400" y="1219200"/>
            <a:ext cx="8777287" cy="5143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2"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KEDVEZŐ HATÁSUK: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Csökkentik az asztmás légúti gyulladást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Javítják a tüdőfunkciót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Mérséklik az asztma tüneteket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Csökkentik az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exacerbatiok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számát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Preventív a terhelés és az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aspirin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indukálta asztmában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2"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HELYÜK A TERÁPIÁBAN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:: 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Enyhe,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perzisztáló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asztmában ICS alternatívája lehet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Kiegészítő gyulladáscsökkentőként adva: csökkentheti az ICS dózisát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Az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exacerbatiok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preventiójában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az ICS+LABA kombináció hatékonyabb, mint az ICS+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leukotrién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antagonista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0"/>
            <a:ext cx="9144000" cy="12144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Fenntartó kezelés szerei: </a:t>
            </a:r>
            <a:br>
              <a:rPr kumimoji="0" lang="hu-HU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3. Hosszú hatású inhalált 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</a:t>
            </a:r>
            <a:r>
              <a:rPr kumimoji="0" lang="hu-HU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hu-HU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-agonisták (LABA)</a:t>
            </a:r>
            <a:br>
              <a:rPr kumimoji="0" lang="hu-HU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u-HU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304800" y="1554163"/>
            <a:ext cx="86868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Monoterápiában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asztmában NEM adható!</a:t>
            </a:r>
          </a:p>
          <a:p>
            <a:pPr marL="514350" marR="0" lvl="0" indent="-5143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Formoterol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(gyors hatáskezdetű)</a:t>
            </a:r>
          </a:p>
          <a:p>
            <a:pPr marL="514350" marR="0" lvl="0" indent="-5143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Salmeterol</a:t>
            </a:r>
            <a:endParaRPr kumimoji="0" lang="hu-HU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Indikációjuk: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közepes dózisú </a:t>
            </a: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ICS-el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nem kontrollált asztmában ICS+LABA a preferált az ICS dózisemelés helyett. </a:t>
            </a:r>
          </a:p>
          <a:p>
            <a:pPr marL="514350" marR="0" lvl="0" indent="-5143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Terhelés indukálta asztmában preventív </a:t>
            </a:r>
          </a:p>
          <a:p>
            <a:pPr marL="514350" marR="0" lvl="0" indent="-5143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Mellékhatásuk: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tachycardia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tremor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izgatottság, részleges tolerancia </a:t>
            </a:r>
            <a:endParaRPr kumimoji="0" lang="hu-HU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Jobb oldali kapcsos zárójel 3"/>
          <p:cNvSpPr/>
          <p:nvPr/>
        </p:nvSpPr>
        <p:spPr>
          <a:xfrm>
            <a:off x="5500688" y="2214563"/>
            <a:ext cx="285750" cy="78581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43625" y="2286000"/>
            <a:ext cx="2143125" cy="642938"/>
          </a:xfrm>
          <a:prstGeom prst="rect">
            <a:avLst/>
          </a:prstGeom>
          <a:solidFill>
            <a:srgbClr val="FFBD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/>
              <a:t>12 órás </a:t>
            </a:r>
            <a:r>
              <a:rPr lang="hu-HU" sz="2000" b="1" dirty="0" err="1"/>
              <a:t>hatásttartam</a:t>
            </a:r>
            <a:endParaRPr lang="hu-HU" sz="2000" b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04800" y="0"/>
            <a:ext cx="8686800" cy="9286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ICS+</a:t>
            </a:r>
            <a:r>
              <a:rPr lang="hu-HU" kern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LABA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fix kombinációkban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304800" y="1071563"/>
            <a:ext cx="8686800" cy="414337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budesonid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formoterol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(SYMBICORT TBH</a:t>
            </a:r>
            <a:r>
              <a:rPr kumimoji="0" lang="hu-HU" sz="24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®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fluticasone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salmeterol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(SERETIDE</a:t>
            </a:r>
            <a:r>
              <a:rPr lang="hu-HU" sz="2400" kern="0" baseline="30000" dirty="0" smtClean="0">
                <a:solidFill>
                  <a:schemeClr val="bg1"/>
                </a:solidFill>
              </a:rPr>
              <a:t>®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THOREUS </a:t>
            </a:r>
            <a:r>
              <a:rPr lang="hu-HU" sz="2400" kern="0" baseline="30000" dirty="0" smtClean="0">
                <a:solidFill>
                  <a:schemeClr val="bg1"/>
                </a:solidFill>
              </a:rPr>
              <a:t>®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beclomethasone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formoterol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(FOSTER</a:t>
            </a:r>
            <a:r>
              <a:rPr lang="hu-HU" sz="2400" kern="0" baseline="30000" dirty="0" smtClean="0">
                <a:solidFill>
                  <a:schemeClr val="bg1"/>
                </a:solidFill>
              </a:rPr>
              <a:t>®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FORMODUAL</a:t>
            </a:r>
            <a:r>
              <a:rPr lang="hu-HU" sz="2400" kern="0" baseline="30000" dirty="0" smtClean="0">
                <a:solidFill>
                  <a:schemeClr val="bg1"/>
                </a:solidFill>
              </a:rPr>
              <a:t>®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ELŐNYÜK: kényelmesebb használat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jobb beteg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complience</a:t>
            </a: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nem fordul elő, hogy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LABA-t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mono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th.-ként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használják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SMART technika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Symbicort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Megelőző és Akut Rohamoldó Terápia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Kp súlyos asztmában csökkenti a súlyos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exacerbatiok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gyakoriságát és javította az asztma kontrollját.</a:t>
            </a:r>
            <a:r>
              <a:rPr kumimoji="0" lang="hu-HU" sz="24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 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"/>
              <a:tabLst/>
              <a:defRPr/>
            </a:pPr>
            <a:endParaRPr kumimoji="0" lang="hu-H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"/>
              <a:tabLst/>
              <a:defRPr/>
            </a:pP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285750" y="6072188"/>
            <a:ext cx="6357938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 baseline="30000" dirty="0">
                <a:solidFill>
                  <a:schemeClr val="bg1"/>
                </a:solidFill>
                <a:latin typeface="Franklin Gothic Book" pitchFamily="34" charset="0"/>
              </a:rPr>
              <a:t>1</a:t>
            </a:r>
            <a:r>
              <a:rPr lang="hu-HU" sz="1800" dirty="0">
                <a:solidFill>
                  <a:schemeClr val="bg1"/>
                </a:solidFill>
                <a:latin typeface="Franklin Gothic Book" pitchFamily="34" charset="0"/>
              </a:rPr>
              <a:t>Louis R.: </a:t>
            </a:r>
            <a:r>
              <a:rPr lang="en-US" sz="1800" dirty="0" err="1">
                <a:solidFill>
                  <a:schemeClr val="bg1"/>
                </a:solidFill>
                <a:latin typeface="Franklin Gothic Book" pitchFamily="34" charset="0"/>
              </a:rPr>
              <a:t>Int</a:t>
            </a:r>
            <a:r>
              <a:rPr lang="en-US" sz="1800" dirty="0">
                <a:solidFill>
                  <a:schemeClr val="bg1"/>
                </a:solidFill>
                <a:latin typeface="Franklin Gothic Book" pitchFamily="34" charset="0"/>
              </a:rPr>
              <a:t> J </a:t>
            </a:r>
            <a:r>
              <a:rPr lang="en-US" sz="1800" dirty="0" err="1">
                <a:solidFill>
                  <a:schemeClr val="bg1"/>
                </a:solidFill>
                <a:latin typeface="Franklin Gothic Book" pitchFamily="34" charset="0"/>
              </a:rPr>
              <a:t>Clin</a:t>
            </a:r>
            <a:r>
              <a:rPr lang="en-US" sz="1800" dirty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 pitchFamily="34" charset="0"/>
              </a:rPr>
              <a:t>Pract</a:t>
            </a:r>
            <a:r>
              <a:rPr lang="en-US" sz="1800" dirty="0">
                <a:solidFill>
                  <a:schemeClr val="bg1"/>
                </a:solidFill>
                <a:latin typeface="Franklin Gothic Book" pitchFamily="34" charset="0"/>
              </a:rPr>
              <a:t>. 2009;63:1479-88</a:t>
            </a:r>
            <a:endParaRPr lang="hu-HU" sz="1800" dirty="0">
              <a:solidFill>
                <a:schemeClr val="bg1"/>
              </a:solidFill>
              <a:latin typeface="Franklin Gothic Book" pitchFamily="34" charset="0"/>
            </a:endParaRPr>
          </a:p>
          <a:p>
            <a:r>
              <a:rPr lang="hu-HU" sz="1800" baseline="30000" dirty="0">
                <a:solidFill>
                  <a:schemeClr val="bg1"/>
                </a:solidFill>
                <a:latin typeface="Franklin Gothic Book" pitchFamily="34" charset="0"/>
              </a:rPr>
              <a:t>2</a:t>
            </a:r>
            <a:r>
              <a:rPr lang="hu-HU" sz="1800" dirty="0">
                <a:solidFill>
                  <a:schemeClr val="bg1"/>
                </a:solidFill>
                <a:latin typeface="Franklin Gothic Book" pitchFamily="34" charset="0"/>
              </a:rPr>
              <a:t>Kuna et </a:t>
            </a:r>
            <a:r>
              <a:rPr lang="hu-HU" sz="1800" dirty="0" err="1">
                <a:solidFill>
                  <a:schemeClr val="bg1"/>
                </a:solidFill>
                <a:latin typeface="Franklin Gothic Book" pitchFamily="34" charset="0"/>
              </a:rPr>
              <a:t>al</a:t>
            </a:r>
            <a:r>
              <a:rPr lang="hu-HU" sz="1800" dirty="0">
                <a:solidFill>
                  <a:schemeClr val="bg1"/>
                </a:solidFill>
                <a:latin typeface="Franklin Gothic Book" pitchFamily="34" charset="0"/>
              </a:rPr>
              <a:t>.: ERJ 2006; 28:205s</a:t>
            </a:r>
          </a:p>
        </p:txBody>
      </p:sp>
      <p:pic>
        <p:nvPicPr>
          <p:cNvPr id="5" name="Kép 5" descr="ICSLABA.jpg"/>
          <p:cNvPicPr>
            <a:picLocks noChangeAspect="1"/>
          </p:cNvPicPr>
          <p:nvPr/>
        </p:nvPicPr>
        <p:blipFill>
          <a:blip r:embed="rId2" cstate="print"/>
          <a:srcRect l="1346" r="6380" b="34564"/>
          <a:stretch>
            <a:fillRect/>
          </a:stretch>
        </p:blipFill>
        <p:spPr bwMode="auto">
          <a:xfrm>
            <a:off x="5000625" y="4941888"/>
            <a:ext cx="41433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04800" y="142852"/>
            <a:ext cx="8686800" cy="100013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Fenntartó kezelés szerei: </a:t>
            </a:r>
            <a:br>
              <a:rPr kumimoji="0" lang="hu-H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4. </a:t>
            </a:r>
            <a:r>
              <a:rPr kumimoji="0" lang="hu-H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Theophyllin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304800" y="1428750"/>
            <a:ext cx="8686800" cy="4651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hu-HU" sz="28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Másodvonalbeli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kombinációs szerei az </a:t>
            </a: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ICS-nek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az ICS+LABA hatékonyabb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Légúti hatások: 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simaizom relaxáció ( 10-12ug/ml )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gyulladáscsökkentő hatás (5-10ug/ml)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Feltételezett molekuláris hatások:</a:t>
            </a:r>
          </a:p>
          <a:p>
            <a:pPr marL="342900" marR="0" lvl="0" indent="557213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PDE gátlás :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cAMP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cGMP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szint növekedés</a:t>
            </a:r>
          </a:p>
          <a:p>
            <a:pPr marL="342900" marR="0" lvl="0" indent="557213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Adenosin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receptor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antagonismus</a:t>
            </a: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557213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Katecholamin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felszabadulás</a:t>
            </a:r>
          </a:p>
          <a:p>
            <a:pPr marL="342900" marR="0" lvl="0" indent="557213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Mediátorok gátlása (PG, TNF-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α)</a:t>
            </a:r>
          </a:p>
          <a:p>
            <a:pPr marL="342900" marR="0" lvl="0" indent="557213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intracelluláris calcium felvétel gátlása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0" y="1285875"/>
            <a:ext cx="571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6600" b="1">
                <a:solidFill>
                  <a:srgbClr val="FF0000"/>
                </a:solidFill>
                <a:latin typeface="Franklin Gothic Book" pitchFamily="34" charset="0"/>
              </a:rPr>
              <a:t>!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04800" y="142852"/>
            <a:ext cx="8686800" cy="7858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theophyllin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farmakokinetikája</a:t>
            </a: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304800" y="1554163"/>
            <a:ext cx="86868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Nő a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theophyllin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clearance</a:t>
            </a: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5713" marR="0" lvl="0" indent="-2730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enzim induktorok (pl.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rifampicin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255713" marR="0" lvl="0" indent="-2730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dohányzás</a:t>
            </a:r>
          </a:p>
          <a:p>
            <a:pPr marL="1255713" marR="0" lvl="0" indent="-2730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Gyermekkor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Csökken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theophyllin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clearance,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nő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szérum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szint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5713" marR="0" lvl="0" indent="-2730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enzim gátlók (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cimetidin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ciprofloxacin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erythromycin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255713" marR="0" lvl="0" indent="-2730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congestív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szívbetegség</a:t>
            </a:r>
          </a:p>
          <a:p>
            <a:pPr marL="1255713" marR="0" lvl="0" indent="-2730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májbetegségek</a:t>
            </a:r>
          </a:p>
          <a:p>
            <a:pPr marL="1255713" marR="0" lvl="0" indent="-2730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vírus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infectiók</a:t>
            </a: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5713" marR="0" lvl="0" indent="-2730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idős kor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01752" y="142852"/>
            <a:ext cx="8686800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Fenntartó kezelés szerei: </a:t>
            </a:r>
            <a:b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Anti </a:t>
            </a: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Ig-E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kezelés( </a:t>
            </a: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omalizumab-xolair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®)</a:t>
            </a:r>
            <a:endParaRPr kumimoji="0" lang="hu-HU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928813"/>
            <a:ext cx="81915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357188" y="1071563"/>
            <a:ext cx="857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>
                <a:latin typeface="Franklin Gothic Book" pitchFamily="34" charset="0"/>
              </a:rPr>
              <a:t>Recombináns DNS-ből származó human monoklonalis antitest </a:t>
            </a: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428875" y="2857500"/>
            <a:ext cx="164306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>
                <a:solidFill>
                  <a:srgbClr val="FF0000"/>
                </a:solidFill>
                <a:latin typeface="Franklin Gothic Book" pitchFamily="34" charset="0"/>
              </a:rPr>
              <a:t>Szabad IgE-hez kötődik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2143125" y="5715000"/>
            <a:ext cx="3000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>
                <a:solidFill>
                  <a:srgbClr val="FF0000"/>
                </a:solidFill>
                <a:latin typeface="Franklin Gothic Book" pitchFamily="34" charset="0"/>
              </a:rPr>
              <a:t>Gátolja az IgE kötődést a nagy affinitású receptorához</a:t>
            </a:r>
          </a:p>
        </p:txBody>
      </p:sp>
      <p:cxnSp>
        <p:nvCxnSpPr>
          <p:cNvPr id="7" name="Egyenes összekötő nyíllal 6"/>
          <p:cNvCxnSpPr>
            <a:stCxn id="6" idx="0"/>
          </p:cNvCxnSpPr>
          <p:nvPr/>
        </p:nvCxnSpPr>
        <p:spPr>
          <a:xfrm rot="5400000" flipH="1" flipV="1">
            <a:off x="3821907" y="4607719"/>
            <a:ext cx="928687" cy="1285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8"/>
          <p:cNvSpPr txBox="1">
            <a:spLocks noChangeArrowheads="1"/>
          </p:cNvSpPr>
          <p:nvPr/>
        </p:nvSpPr>
        <p:spPr bwMode="auto">
          <a:xfrm>
            <a:off x="4071938" y="2786063"/>
            <a:ext cx="1500187" cy="1477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 dirty="0">
                <a:solidFill>
                  <a:srgbClr val="FF0000"/>
                </a:solidFill>
                <a:latin typeface="Franklin Gothic Book" pitchFamily="34" charset="0"/>
              </a:rPr>
              <a:t>Nagy affinitású receptor down regulációja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04800" y="214290"/>
            <a:ext cx="8686800" cy="9286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Anti-Ig-E</a:t>
            </a: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kezelés 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304800" y="1357313"/>
            <a:ext cx="8686800" cy="47228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Javul az életminőség, kevesebb tünet és asztma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exacerbáció</a:t>
            </a: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Csökken a légúti gyulladás és a BHR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Általában jól tolerált, de anaphylaxia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előfordulhat (0,2%)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Asztma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lépcsőjén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javasolt, súlyos asztmában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3429000"/>
            <a:ext cx="5929312" cy="292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00375" y="6357938"/>
            <a:ext cx="4319588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b="1" dirty="0" err="1">
                <a:solidFill>
                  <a:schemeClr val="bg1"/>
                </a:solidFill>
                <a:ea typeface="msgothic"/>
                <a:cs typeface="msgothic"/>
              </a:rPr>
              <a:t>Hanania</a:t>
            </a:r>
            <a:r>
              <a:rPr lang="en-GB" sz="1200" b="1" dirty="0">
                <a:solidFill>
                  <a:schemeClr val="bg1"/>
                </a:solidFill>
                <a:ea typeface="msgothic"/>
                <a:cs typeface="msgothic"/>
              </a:rPr>
              <a:t> N A Chest 2008;133:989-998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228600"/>
            <a:ext cx="91440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Anti-Ig-E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omalizumab-</a:t>
            </a:r>
            <a:r>
              <a:rPr kumimoji="0" lang="hu-HU" sz="3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Xolair</a:t>
            </a:r>
            <a:r>
              <a:rPr kumimoji="0" lang="hu-HU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inj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.) rendelhetőség</a:t>
            </a:r>
            <a:endParaRPr kumimoji="0" lang="hu-HU" sz="36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304800" y="1554163"/>
            <a:ext cx="8686800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hu-HU" sz="2400" b="1" i="0" u="sng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Eü</a:t>
            </a:r>
            <a:r>
              <a:rPr kumimoji="0" lang="hu-HU" sz="24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100 támogatási kategória 28</a:t>
            </a:r>
            <a:r>
              <a:rPr kumimoji="0" lang="hu-H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idősebb életkor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IgE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szintjük &gt;76 IU/ml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nagy dózisú ICS+LABA terápia ellenére nem kontrollált súlyos asztma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gyakoriak (dokumentáltan legalább 4/év) a súlyos, szisztémás szteroid kezelésre szoruló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exacerbációik</a:t>
            </a: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Szakorvosi javaslat: 4 hónap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04800" y="0"/>
            <a:ext cx="8686800" cy="1071546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Fenntartó kezelés szerei:</a:t>
            </a:r>
            <a:br>
              <a:rPr kumimoji="0" lang="hu-H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szisztémás szteroidok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304800" y="1554163"/>
            <a:ext cx="86868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lépcsőn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nehezen kezelhető, súlyos asztmában és </a:t>
            </a:r>
            <a:r>
              <a:rPr kumimoji="0" lang="hu-H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akut </a:t>
            </a:r>
            <a:r>
              <a:rPr kumimoji="0" lang="hu-HU" sz="24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exacerbatioban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javasolt adásuk.</a:t>
            </a:r>
          </a:p>
          <a:p>
            <a:pPr marL="342900" marR="0" lvl="0" indent="-342900" algn="l" defTabSz="914400" rtl="0" eaLnBrk="0" fontAlgn="auto" latinLnBrk="0" hangingPunct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Lehető legkisebb dózisban</a:t>
            </a:r>
          </a:p>
          <a:p>
            <a:pPr marL="342900" marR="0" lvl="0" indent="-342900" algn="l" defTabSz="914400" rtl="0" eaLnBrk="0" fontAlgn="auto" latinLnBrk="0" hangingPunct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Anti-IgE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kiegészítő kezeléssel csökkenthető a szteroid dózisa</a:t>
            </a:r>
          </a:p>
          <a:p>
            <a:pPr marL="342900" marR="0" lvl="0" indent="-342900" algn="l" defTabSz="914400" rtl="0" eaLnBrk="0" fontAlgn="auto" latinLnBrk="0" hangingPunct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Osteodenzitometria</a:t>
            </a:r>
            <a:r>
              <a:rPr kumimoji="0" lang="hu-H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javasolt: 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 napi 7,5mg (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postmenopausás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aszthmásokban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5mg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per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szteroidot szedtek legalább 6 hónapig.  Azon asztmások akik gyakran szorulnak rövid idejű, de nagy dózisú per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szteroidra.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304800" y="228600"/>
            <a:ext cx="8643937" cy="914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hu-HU" kern="0" dirty="0">
                <a:solidFill>
                  <a:srgbClr val="FF9900"/>
                </a:solidFill>
                <a:latin typeface="Arial Black" pitchFamily="34" charset="0"/>
                <a:ea typeface="+mj-ea"/>
                <a:cs typeface="+mj-cs"/>
              </a:rPr>
              <a:t>Inhalációs kezelés előnyei</a:t>
            </a:r>
            <a:r>
              <a:rPr lang="hu-HU" sz="3600" kern="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/>
            </a:r>
            <a:br>
              <a:rPr lang="hu-HU" sz="3600" kern="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</a:br>
            <a:endParaRPr lang="hu-HU" sz="3600" b="0" kern="0" dirty="0">
              <a:solidFill>
                <a:srgbClr val="FF99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0" y="1066800"/>
            <a:ext cx="8991600" cy="4937125"/>
          </a:xfrm>
          <a:prstGeom prst="rect">
            <a:avLst/>
          </a:prstGeom>
        </p:spPr>
        <p:txBody>
          <a:bodyPr/>
          <a:lstStyle/>
          <a:p>
            <a:pPr marL="342900" indent="-342900" algn="ctr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u-HU" sz="2800" kern="0" dirty="0">
                <a:latin typeface="+mn-lt"/>
              </a:rPr>
              <a:t>A gyógyszer közvetlenül a célszervbe </a:t>
            </a:r>
            <a:r>
              <a:rPr lang="hu-HU" sz="2800" kern="0" dirty="0" smtClean="0">
                <a:latin typeface="+mn-lt"/>
              </a:rPr>
              <a:t>jut</a:t>
            </a:r>
          </a:p>
          <a:p>
            <a:pPr marL="342900" indent="-342900" algn="ctr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endParaRPr lang="hu-HU" sz="2800" kern="0" dirty="0" smtClean="0">
              <a:latin typeface="+mn-lt"/>
            </a:endParaRPr>
          </a:p>
          <a:p>
            <a:pPr marL="514350" indent="-51435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defRPr/>
            </a:pPr>
            <a:r>
              <a:rPr lang="hu-HU" sz="2400" kern="0" dirty="0" smtClean="0">
                <a:latin typeface="+mn-lt"/>
              </a:rPr>
              <a:t>Hatékony:</a:t>
            </a:r>
            <a:r>
              <a:rPr lang="hu-HU" sz="2400" kern="0" dirty="0" smtClean="0">
                <a:solidFill>
                  <a:schemeClr val="bg1"/>
                </a:solidFill>
                <a:latin typeface="+mn-lt"/>
              </a:rPr>
              <a:t> kis dózisok elegendőek </a:t>
            </a:r>
          </a:p>
          <a:p>
            <a:pPr marL="514350" indent="-51435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defRPr/>
            </a:pPr>
            <a:r>
              <a:rPr lang="hu-HU" sz="2400" kern="0" dirty="0" smtClean="0">
                <a:latin typeface="+mn-lt"/>
              </a:rPr>
              <a:t>Gyorshatás</a:t>
            </a:r>
            <a:r>
              <a:rPr lang="hu-HU" sz="2400" kern="0" dirty="0">
                <a:latin typeface="+mn-lt"/>
              </a:rPr>
              <a:t>: </a:t>
            </a:r>
            <a:r>
              <a:rPr lang="hu-HU" sz="2400" kern="0" dirty="0">
                <a:solidFill>
                  <a:schemeClr val="bg1"/>
                </a:solidFill>
                <a:latin typeface="+mn-lt"/>
              </a:rPr>
              <a:t>hörgőtágításnál a gyógyszer </a:t>
            </a:r>
            <a:r>
              <a:rPr lang="hu-HU" sz="2400" u="sng" kern="0" dirty="0">
                <a:solidFill>
                  <a:schemeClr val="bg1"/>
                </a:solidFill>
                <a:latin typeface="+mn-lt"/>
              </a:rPr>
              <a:t>egyenesen a receptorához</a:t>
            </a:r>
            <a:r>
              <a:rPr lang="hu-HU" sz="2400" kern="0" dirty="0">
                <a:solidFill>
                  <a:schemeClr val="bg1"/>
                </a:solidFill>
                <a:latin typeface="+mn-lt"/>
              </a:rPr>
              <a:t> jut</a:t>
            </a:r>
          </a:p>
          <a:p>
            <a:pPr marL="514350" indent="-51435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defRPr/>
            </a:pPr>
            <a:r>
              <a:rPr lang="hu-HU" sz="2400" kern="0" dirty="0" smtClean="0">
                <a:latin typeface="+mn-lt"/>
              </a:rPr>
              <a:t>Biztonságos: </a:t>
            </a:r>
            <a:r>
              <a:rPr lang="hu-HU" sz="2400" kern="0" dirty="0" smtClean="0">
                <a:solidFill>
                  <a:schemeClr val="bg1"/>
                </a:solidFill>
                <a:latin typeface="+mn-lt"/>
              </a:rPr>
              <a:t>rendszeres gyakorlással a beteg </a:t>
            </a:r>
            <a:r>
              <a:rPr lang="hu-HU" sz="2400" kern="0" dirty="0" err="1" smtClean="0">
                <a:solidFill>
                  <a:schemeClr val="bg1"/>
                </a:solidFill>
                <a:latin typeface="+mn-lt"/>
              </a:rPr>
              <a:t>exacerbatio</a:t>
            </a:r>
            <a:r>
              <a:rPr lang="hu-HU" sz="2400" kern="0" dirty="0" smtClean="0">
                <a:solidFill>
                  <a:schemeClr val="bg1"/>
                </a:solidFill>
                <a:latin typeface="+mn-lt"/>
              </a:rPr>
              <a:t> esetén is biztonsággal tudja használni rohamoldásra</a:t>
            </a:r>
          </a:p>
          <a:p>
            <a:pPr marL="514350" indent="-51435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+mj-lt"/>
              <a:buAutoNum type="arabicPeriod"/>
              <a:defRPr/>
            </a:pPr>
            <a:r>
              <a:rPr lang="hu-HU" sz="2400" kern="0" dirty="0" smtClean="0">
                <a:latin typeface="+mn-lt"/>
              </a:rPr>
              <a:t>Biztonságos</a:t>
            </a:r>
            <a:r>
              <a:rPr lang="hu-HU" sz="2400" kern="0" dirty="0">
                <a:latin typeface="+mn-lt"/>
              </a:rPr>
              <a:t>:</a:t>
            </a:r>
            <a:r>
              <a:rPr lang="hu-HU" sz="2400" kern="0" dirty="0">
                <a:solidFill>
                  <a:schemeClr val="bg1"/>
                </a:solidFill>
                <a:latin typeface="+mn-lt"/>
              </a:rPr>
              <a:t> kevés </a:t>
            </a:r>
            <a:r>
              <a:rPr lang="hu-HU" sz="2400" kern="0" dirty="0" smtClean="0">
                <a:solidFill>
                  <a:schemeClr val="bg1"/>
                </a:solidFill>
                <a:latin typeface="+mn-lt"/>
              </a:rPr>
              <a:t>mellékhatás</a:t>
            </a:r>
            <a:endParaRPr lang="hu-HU" sz="24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3" descr="copd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041117"/>
            <a:ext cx="3505200" cy="281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Az asztmás betegek ellátása során az alábbi lépéseket kell követni (ATM)*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572000"/>
          </a:xfrm>
          <a:prstGeom prst="rect">
            <a:avLst/>
          </a:prstGeom>
        </p:spPr>
        <p:txBody>
          <a:bodyPr/>
          <a:lstStyle/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Asztma kontroll fokának felmérése („ASSESS”)</a:t>
            </a:r>
          </a:p>
          <a:p>
            <a:pPr marL="914400" marR="0" lvl="1" indent="-457200" algn="just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</a:rPr>
              <a:t>Az új betegek döntő többségénél a kezdő terápia a 2. lépcső:</a:t>
            </a:r>
          </a:p>
          <a:p>
            <a:pPr marL="1295400" marR="0" lvl="2" indent="-381000" algn="just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</a:rPr>
              <a:t>Kontrollált és parciálisan kontrollált betegség esetén lehetőség szerint kisdózisú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</a:rPr>
              <a:t>ICS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</a:rPr>
              <a:t>vezetendő be.</a:t>
            </a: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</a:endParaRPr>
          </a:p>
          <a:p>
            <a:pPr marL="914400" marR="0" lvl="1" indent="-457200" algn="just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</a:rPr>
              <a:t>Új, nem kontrollált betegnél a kezdés a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</a:rPr>
              <a:t>3. lépcső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</a:rPr>
              <a:t>.</a:t>
            </a:r>
          </a:p>
          <a:p>
            <a:pPr marL="914400" marR="0" lvl="1" indent="-457200" algn="just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</a:rPr>
              <a:t>Ismert betegnél a kontrollált betegség szintjének eléréséig emelhető a fenntartó kezelés (5. lépcsőnél a biztonságosság és hozzáférhetőség figyelembe vétele mellett).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924800" y="6248400"/>
            <a:ext cx="92332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hu-H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*</a:t>
            </a:r>
            <a:r>
              <a:rPr 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GINA</a:t>
            </a:r>
            <a:endParaRPr 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1066800"/>
            <a:ext cx="7772400" cy="50292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arenR" startAt="2"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Kezelés a kontrollált betegség szintjének eléréséig („TREAT”)</a:t>
            </a:r>
          </a:p>
          <a:p>
            <a:pPr marL="6096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0" cap="none" spc="0" normalizeH="0" baseline="0" noProof="0" dirty="0" smtClean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rabicParenR" startAt="3"/>
              <a:tabLst/>
              <a:defRPr/>
            </a:pP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kontroll szintjének nyomon követése („MONITOR”)</a:t>
            </a:r>
          </a:p>
          <a:p>
            <a:pPr marL="990600" marR="0" lvl="1" indent="-533400" algn="just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</a:rPr>
              <a:t>A kezelést módosítani kell, ha a beteg nem kontrollált („</a:t>
            </a:r>
            <a:r>
              <a:rPr kumimoji="0" lang="hu-H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</a:rPr>
              <a:t>step-up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</a:rPr>
              <a:t>”)</a:t>
            </a:r>
          </a:p>
          <a:p>
            <a:pPr marL="990600" marR="0" lvl="1" indent="-533400" algn="just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</a:rPr>
              <a:t>Ha elérte a kontrollált szintet, 3 hónap után „</a:t>
            </a:r>
            <a:r>
              <a:rPr kumimoji="0" lang="hu-H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</a:rPr>
              <a:t>step-down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</a:rPr>
              <a:t>” mérlegelhető.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http://t3.gstatic.com/images?q=tbn:ANd9GcQKhw1GVkHRTAHY1NbPdhvklpIVlyH1jSd68C_StmdSTj-hhT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81200"/>
            <a:ext cx="5334000" cy="3660976"/>
          </a:xfrm>
          <a:prstGeom prst="rect">
            <a:avLst/>
          </a:prstGeom>
          <a:noFill/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r>
              <a:rPr lang="hu-HU" dirty="0" smtClean="0">
                <a:solidFill>
                  <a:srgbClr val="FFC000"/>
                </a:solidFill>
              </a:rPr>
              <a:t>Fontos asztmásaink életminőségének megőrzése!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90600" y="5867400"/>
            <a:ext cx="7239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514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>
                <a:solidFill>
                  <a:srgbClr val="FFC000"/>
                </a:solidFill>
              </a:rPr>
              <a:t>III. COPD gyógyszeres kezelése</a:t>
            </a:r>
            <a:br>
              <a:rPr lang="hu-HU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GOLD</a:t>
            </a:r>
            <a:r>
              <a:rPr lang="hu-HU" sz="3200" dirty="0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, 2011</a:t>
            </a:r>
            <a:r>
              <a:rPr lang="en-US" sz="3600" dirty="0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3600" dirty="0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</a:br>
            <a:endParaRPr lang="hu-HU" dirty="0">
              <a:solidFill>
                <a:srgbClr val="FFC000"/>
              </a:solidFill>
            </a:endParaRPr>
          </a:p>
        </p:txBody>
      </p:sp>
      <p:pic>
        <p:nvPicPr>
          <p:cNvPr id="5" name="Tartalom helye 6" descr="bluebloa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71800"/>
            <a:ext cx="1905000" cy="269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artalom helye 7" descr="pinkpuff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14800"/>
            <a:ext cx="194245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GOLD2-v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600200"/>
            <a:ext cx="1600200" cy="159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81000" y="228600"/>
            <a:ext cx="8353425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Irodalmi források</a:t>
            </a:r>
            <a:endParaRPr kumimoji="0" lang="hu-HU" sz="36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381000" y="1752600"/>
            <a:ext cx="8324850" cy="3810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ts val="80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GOLD 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 </a:t>
            </a: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guideline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www.goldcopd.org</a:t>
            </a:r>
            <a:endParaRPr kumimoji="0" lang="hu-HU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ts val="80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Magyar tüdőgyógyász társaság honlapja </a:t>
            </a: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www.tudogyogyasz.hu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szakmaiiranyelvek</a:t>
            </a:r>
            <a:endParaRPr kumimoji="0" lang="hu-HU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Országos Egészségbiztosítási pénztár </a:t>
            </a:r>
            <a:r>
              <a:rPr kumimoji="0" lang="hu-H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www.oep.hu</a:t>
            </a:r>
            <a:endParaRPr kumimoji="0" lang="hu-HU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143000" y="1"/>
            <a:ext cx="7642225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hu-HU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A </a:t>
            </a:r>
            <a:r>
              <a:rPr kumimoji="0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COPD</a:t>
            </a:r>
            <a:r>
              <a:rPr kumimoji="0" lang="hu-HU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globális jelentősége</a:t>
            </a:r>
            <a:endParaRPr kumimoji="0" lang="hu-HU" sz="36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66800" y="0"/>
            <a:ext cx="9144000" cy="135731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527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4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6578600"/>
            <a:ext cx="9216642" cy="257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63984" tIns="31431" rIns="63984" bIns="31431">
            <a:spAutoFit/>
          </a:bodyPr>
          <a:lstStyle/>
          <a:p>
            <a:pPr defTabSz="646113"/>
            <a:r>
              <a:rPr lang="hu-HU" sz="1400" b="1" dirty="0">
                <a:solidFill>
                  <a:srgbClr val="FFC000"/>
                </a:solidFill>
              </a:rPr>
              <a:t>Az életkorral korrigált halálozási arányok százalékos változása az Egyesült Államokban</a:t>
            </a:r>
            <a:r>
              <a:rPr lang="en-GB" sz="1400" b="1" dirty="0">
                <a:solidFill>
                  <a:srgbClr val="FFC000"/>
                </a:solidFill>
              </a:rPr>
              <a:t>1965 </a:t>
            </a:r>
            <a:r>
              <a:rPr lang="hu-HU" sz="1400" b="1" dirty="0">
                <a:solidFill>
                  <a:srgbClr val="FFC000"/>
                </a:solidFill>
              </a:rPr>
              <a:t>és </a:t>
            </a:r>
            <a:r>
              <a:rPr lang="en-GB" sz="1400" b="1" dirty="0">
                <a:solidFill>
                  <a:srgbClr val="FFC000"/>
                </a:solidFill>
              </a:rPr>
              <a:t>1998</a:t>
            </a:r>
            <a:r>
              <a:rPr lang="hu-HU" sz="1400" b="1" dirty="0">
                <a:solidFill>
                  <a:srgbClr val="FFC000"/>
                </a:solidFill>
              </a:rPr>
              <a:t> között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46" name="Téglalap 45"/>
          <p:cNvSpPr/>
          <p:nvPr/>
        </p:nvSpPr>
        <p:spPr>
          <a:xfrm>
            <a:off x="0" y="1295400"/>
            <a:ext cx="91440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eaLnBrk="1" hangingPunct="1">
              <a:lnSpc>
                <a:spcPct val="120000"/>
              </a:lnSpc>
              <a:spcBef>
                <a:spcPts val="0"/>
              </a:spcBef>
              <a:buClr>
                <a:srgbClr val="00FFFF"/>
              </a:buClr>
              <a:buSzPct val="80000"/>
              <a:buFont typeface="Wingdings" pitchFamily="2" charset="2"/>
              <a:buChar char="Ø"/>
              <a:tabLst>
                <a:tab pos="914400" algn="l"/>
              </a:tabLst>
              <a:defRPr/>
            </a:pPr>
            <a:r>
              <a:rPr lang="hu-HU" altLang="ja-JP" sz="2400" b="1" dirty="0" smtClean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Világszerte </a:t>
            </a:r>
            <a:r>
              <a:rPr lang="hu-HU" altLang="ja-JP" sz="2400" b="1" u="sng" dirty="0" smtClean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nagy morbiditású és mortalitású </a:t>
            </a:r>
            <a:r>
              <a:rPr lang="hu-HU" altLang="ja-JP" sz="2400" b="1" dirty="0" smtClean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betegség.</a:t>
            </a:r>
          </a:p>
          <a:p>
            <a:pPr marL="450850" indent="-450850" eaLnBrk="1" hangingPunct="1">
              <a:lnSpc>
                <a:spcPct val="120000"/>
              </a:lnSpc>
              <a:spcBef>
                <a:spcPts val="0"/>
              </a:spcBef>
              <a:buClr>
                <a:srgbClr val="00FFFF"/>
              </a:buClr>
              <a:buSzPct val="80000"/>
              <a:buFont typeface="Wingdings" pitchFamily="2" charset="2"/>
              <a:buChar char="Ø"/>
              <a:tabLst>
                <a:tab pos="914400" algn="l"/>
              </a:tabLst>
              <a:defRPr/>
            </a:pPr>
            <a:r>
              <a:rPr lang="hu-HU" altLang="ja-JP" sz="2400" b="1" dirty="0" smtClean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Hazánkban </a:t>
            </a:r>
            <a:r>
              <a:rPr lang="hu-HU" altLang="ja-JP" sz="2400" b="1" dirty="0" smtClean="0">
                <a:solidFill>
                  <a:schemeClr val="bg1"/>
                </a:solidFill>
                <a:latin typeface="Times New Roman"/>
                <a:ea typeface="ＭＳ Ｐゴシック" pitchFamily="34" charset="-128"/>
                <a:cs typeface="Times New Roman"/>
              </a:rPr>
              <a:t>~ 500.000 beteg</a:t>
            </a:r>
            <a:r>
              <a:rPr lang="hu-HU" altLang="ja-JP" sz="2400" b="1" dirty="0" smtClean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  </a:t>
            </a:r>
            <a:endParaRPr lang="en-US" altLang="ja-JP" sz="2400" b="1" dirty="0" smtClean="0">
              <a:solidFill>
                <a:schemeClr val="bg1"/>
              </a:solidFill>
              <a:latin typeface="Tahoma" pitchFamily="34" charset="0"/>
              <a:ea typeface="ＭＳ Ｐゴシック" pitchFamily="34" charset="-128"/>
            </a:endParaRPr>
          </a:p>
          <a:p>
            <a:pPr marL="450850" indent="-450850" eaLnBrk="1" hangingPunct="1">
              <a:lnSpc>
                <a:spcPct val="120000"/>
              </a:lnSpc>
              <a:spcBef>
                <a:spcPts val="0"/>
              </a:spcBef>
              <a:buClr>
                <a:srgbClr val="00FFFF"/>
              </a:buClr>
              <a:buSzPct val="80000"/>
              <a:buFont typeface="Wingdings" pitchFamily="2" charset="2"/>
              <a:buChar char="Ø"/>
              <a:tabLst>
                <a:tab pos="914400" algn="l"/>
              </a:tabLst>
              <a:defRPr/>
            </a:pPr>
            <a:r>
              <a:rPr lang="hu-HU" altLang="ja-JP" sz="2400" b="1" dirty="0" smtClean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A COPD halálozása növekszik (2020-ra várhatóan a 3., leggyakoribb halálok)</a:t>
            </a:r>
            <a:endParaRPr lang="hu-HU" sz="2400" b="1" dirty="0">
              <a:solidFill>
                <a:schemeClr val="bg1"/>
              </a:solidFill>
            </a:endParaRPr>
          </a:p>
        </p:txBody>
      </p:sp>
      <p:grpSp>
        <p:nvGrpSpPr>
          <p:cNvPr id="53" name="Csoportba foglalás 52"/>
          <p:cNvGrpSpPr/>
          <p:nvPr/>
        </p:nvGrpSpPr>
        <p:grpSpPr>
          <a:xfrm>
            <a:off x="762000" y="3124200"/>
            <a:ext cx="7543800" cy="3505200"/>
            <a:chOff x="0" y="1701800"/>
            <a:chExt cx="9144000" cy="5156200"/>
          </a:xfrm>
        </p:grpSpPr>
        <p:sp>
          <p:nvSpPr>
            <p:cNvPr id="54" name="Rectangle 43"/>
            <p:cNvSpPr>
              <a:spLocks noChangeArrowheads="1"/>
            </p:cNvSpPr>
            <p:nvPr/>
          </p:nvSpPr>
          <p:spPr bwMode="auto">
            <a:xfrm>
              <a:off x="0" y="1701800"/>
              <a:ext cx="9144000" cy="5156200"/>
            </a:xfrm>
            <a:prstGeom prst="rect">
              <a:avLst/>
            </a:prstGeom>
            <a:solidFill>
              <a:srgbClr val="CCFF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8373" tIns="39187" rIns="78373" bIns="39187" anchor="ctr"/>
            <a:lstStyle/>
            <a:p>
              <a:endParaRPr lang="hu-HU"/>
            </a:p>
          </p:txBody>
        </p:sp>
        <p:sp>
          <p:nvSpPr>
            <p:cNvPr id="55" name="Rectangle 3"/>
            <p:cNvSpPr>
              <a:spLocks noChangeArrowheads="1"/>
            </p:cNvSpPr>
            <p:nvPr/>
          </p:nvSpPr>
          <p:spPr bwMode="auto">
            <a:xfrm>
              <a:off x="460375" y="2459038"/>
              <a:ext cx="465138" cy="2936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984" tIns="31431" rIns="63984" bIns="31431">
              <a:spAutoFit/>
            </a:bodyPr>
            <a:lstStyle/>
            <a:p>
              <a:pPr algn="r" defTabSz="646113"/>
              <a:r>
                <a:rPr lang="en-US" altLang="en-US" sz="1500" dirty="0">
                  <a:solidFill>
                    <a:schemeClr val="tx1"/>
                  </a:solidFill>
                </a:rPr>
                <a:t>3.0</a:t>
              </a:r>
            </a:p>
          </p:txBody>
        </p:sp>
        <p:sp>
          <p:nvSpPr>
            <p:cNvPr id="56" name="Freeform 4"/>
            <p:cNvSpPr>
              <a:spLocks/>
            </p:cNvSpPr>
            <p:nvPr/>
          </p:nvSpPr>
          <p:spPr bwMode="auto">
            <a:xfrm>
              <a:off x="985838" y="4778375"/>
              <a:ext cx="1490662" cy="647700"/>
            </a:xfrm>
            <a:custGeom>
              <a:avLst/>
              <a:gdLst>
                <a:gd name="T0" fmla="*/ 0 w 107"/>
                <a:gd name="T1" fmla="*/ 2147483647 h 69"/>
                <a:gd name="T2" fmla="*/ 2147483647 w 107"/>
                <a:gd name="T3" fmla="*/ 2147483647 h 69"/>
                <a:gd name="T4" fmla="*/ 2147483647 w 107"/>
                <a:gd name="T5" fmla="*/ 2147483647 h 69"/>
                <a:gd name="T6" fmla="*/ 2147483647 w 107"/>
                <a:gd name="T7" fmla="*/ 0 h 69"/>
                <a:gd name="T8" fmla="*/ 2147483647 w 107"/>
                <a:gd name="T9" fmla="*/ 2147483647 h 69"/>
                <a:gd name="T10" fmla="*/ 2147483647 w 107"/>
                <a:gd name="T11" fmla="*/ 2147483647 h 69"/>
                <a:gd name="T12" fmla="*/ 2147483647 w 107"/>
                <a:gd name="T13" fmla="*/ 2147483647 h 69"/>
                <a:gd name="T14" fmla="*/ 2147483647 w 107"/>
                <a:gd name="T15" fmla="*/ 2147483647 h 69"/>
                <a:gd name="T16" fmla="*/ 2147483647 w 107"/>
                <a:gd name="T17" fmla="*/ 2147483647 h 69"/>
                <a:gd name="T18" fmla="*/ 2147483647 w 107"/>
                <a:gd name="T19" fmla="*/ 2147483647 h 69"/>
                <a:gd name="T20" fmla="*/ 2147483647 w 107"/>
                <a:gd name="T21" fmla="*/ 2147483647 h 69"/>
                <a:gd name="T22" fmla="*/ 2147483647 w 107"/>
                <a:gd name="T23" fmla="*/ 2147483647 h 69"/>
                <a:gd name="T24" fmla="*/ 2147483647 w 107"/>
                <a:gd name="T25" fmla="*/ 2147483647 h 69"/>
                <a:gd name="T26" fmla="*/ 2147483647 w 107"/>
                <a:gd name="T27" fmla="*/ 2147483647 h 69"/>
                <a:gd name="T28" fmla="*/ 2147483647 w 107"/>
                <a:gd name="T29" fmla="*/ 2147483647 h 69"/>
                <a:gd name="T30" fmla="*/ 2147483647 w 107"/>
                <a:gd name="T31" fmla="*/ 2147483647 h 69"/>
                <a:gd name="T32" fmla="*/ 2147483647 w 107"/>
                <a:gd name="T33" fmla="*/ 2147483647 h 69"/>
                <a:gd name="T34" fmla="*/ 2147483647 w 107"/>
                <a:gd name="T35" fmla="*/ 2147483647 h 69"/>
                <a:gd name="T36" fmla="*/ 2147483647 w 107"/>
                <a:gd name="T37" fmla="*/ 2147483647 h 69"/>
                <a:gd name="T38" fmla="*/ 2147483647 w 107"/>
                <a:gd name="T39" fmla="*/ 2147483647 h 69"/>
                <a:gd name="T40" fmla="*/ 2147483647 w 107"/>
                <a:gd name="T41" fmla="*/ 2147483647 h 69"/>
                <a:gd name="T42" fmla="*/ 2147483647 w 107"/>
                <a:gd name="T43" fmla="*/ 2147483647 h 69"/>
                <a:gd name="T44" fmla="*/ 2147483647 w 107"/>
                <a:gd name="T45" fmla="*/ 2147483647 h 69"/>
                <a:gd name="T46" fmla="*/ 2147483647 w 107"/>
                <a:gd name="T47" fmla="*/ 2147483647 h 69"/>
                <a:gd name="T48" fmla="*/ 2147483647 w 107"/>
                <a:gd name="T49" fmla="*/ 2147483647 h 69"/>
                <a:gd name="T50" fmla="*/ 2147483647 w 107"/>
                <a:gd name="T51" fmla="*/ 2147483647 h 69"/>
                <a:gd name="T52" fmla="*/ 2147483647 w 107"/>
                <a:gd name="T53" fmla="*/ 2147483647 h 69"/>
                <a:gd name="T54" fmla="*/ 2147483647 w 107"/>
                <a:gd name="T55" fmla="*/ 2147483647 h 69"/>
                <a:gd name="T56" fmla="*/ 2147483647 w 107"/>
                <a:gd name="T57" fmla="*/ 2147483647 h 69"/>
                <a:gd name="T58" fmla="*/ 2147483647 w 107"/>
                <a:gd name="T59" fmla="*/ 2147483647 h 69"/>
                <a:gd name="T60" fmla="*/ 2147483647 w 107"/>
                <a:gd name="T61" fmla="*/ 2147483647 h 69"/>
                <a:gd name="T62" fmla="*/ 2147483647 w 107"/>
                <a:gd name="T63" fmla="*/ 2147483647 h 69"/>
                <a:gd name="T64" fmla="*/ 2147483647 w 107"/>
                <a:gd name="T65" fmla="*/ 2147483647 h 69"/>
                <a:gd name="T66" fmla="*/ 2147483647 w 107"/>
                <a:gd name="T67" fmla="*/ 2147483647 h 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69"/>
                <a:gd name="T104" fmla="*/ 107 w 107"/>
                <a:gd name="T105" fmla="*/ 69 h 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69">
                  <a:moveTo>
                    <a:pt x="0" y="1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9" y="0"/>
                  </a:lnTo>
                  <a:lnTo>
                    <a:pt x="13" y="3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2" y="9"/>
                  </a:lnTo>
                  <a:lnTo>
                    <a:pt x="26" y="11"/>
                  </a:lnTo>
                  <a:lnTo>
                    <a:pt x="29" y="17"/>
                  </a:lnTo>
                  <a:lnTo>
                    <a:pt x="32" y="23"/>
                  </a:lnTo>
                  <a:lnTo>
                    <a:pt x="35" y="24"/>
                  </a:lnTo>
                  <a:lnTo>
                    <a:pt x="39" y="27"/>
                  </a:lnTo>
                  <a:lnTo>
                    <a:pt x="42" y="28"/>
                  </a:lnTo>
                  <a:lnTo>
                    <a:pt x="45" y="33"/>
                  </a:lnTo>
                  <a:lnTo>
                    <a:pt x="48" y="32"/>
                  </a:lnTo>
                  <a:lnTo>
                    <a:pt x="52" y="36"/>
                  </a:lnTo>
                  <a:lnTo>
                    <a:pt x="55" y="39"/>
                  </a:lnTo>
                  <a:lnTo>
                    <a:pt x="58" y="40"/>
                  </a:lnTo>
                  <a:lnTo>
                    <a:pt x="61" y="42"/>
                  </a:lnTo>
                  <a:lnTo>
                    <a:pt x="65" y="44"/>
                  </a:lnTo>
                  <a:lnTo>
                    <a:pt x="68" y="48"/>
                  </a:lnTo>
                  <a:lnTo>
                    <a:pt x="71" y="50"/>
                  </a:lnTo>
                  <a:lnTo>
                    <a:pt x="75" y="51"/>
                  </a:lnTo>
                  <a:lnTo>
                    <a:pt x="78" y="55"/>
                  </a:lnTo>
                  <a:lnTo>
                    <a:pt x="81" y="56"/>
                  </a:lnTo>
                  <a:lnTo>
                    <a:pt x="84" y="58"/>
                  </a:lnTo>
                  <a:lnTo>
                    <a:pt x="88" y="59"/>
                  </a:lnTo>
                  <a:lnTo>
                    <a:pt x="91" y="61"/>
                  </a:lnTo>
                  <a:lnTo>
                    <a:pt x="94" y="62"/>
                  </a:lnTo>
                  <a:lnTo>
                    <a:pt x="97" y="63"/>
                  </a:lnTo>
                  <a:lnTo>
                    <a:pt x="101" y="65"/>
                  </a:lnTo>
                  <a:lnTo>
                    <a:pt x="104" y="66"/>
                  </a:lnTo>
                  <a:lnTo>
                    <a:pt x="107" y="69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78373" tIns="39187" rIns="78373" bIns="39187"/>
            <a:lstStyle/>
            <a:p>
              <a:endParaRPr lang="hu-HU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2490788" y="4778375"/>
              <a:ext cx="1449387" cy="693738"/>
            </a:xfrm>
            <a:custGeom>
              <a:avLst/>
              <a:gdLst>
                <a:gd name="T0" fmla="*/ 0 w 104"/>
                <a:gd name="T1" fmla="*/ 2147483647 h 74"/>
                <a:gd name="T2" fmla="*/ 2147483647 w 104"/>
                <a:gd name="T3" fmla="*/ 0 h 74"/>
                <a:gd name="T4" fmla="*/ 2147483647 w 104"/>
                <a:gd name="T5" fmla="*/ 2147483647 h 74"/>
                <a:gd name="T6" fmla="*/ 2147483647 w 104"/>
                <a:gd name="T7" fmla="*/ 2147483647 h 74"/>
                <a:gd name="T8" fmla="*/ 2147483647 w 104"/>
                <a:gd name="T9" fmla="*/ 2147483647 h 74"/>
                <a:gd name="T10" fmla="*/ 2147483647 w 104"/>
                <a:gd name="T11" fmla="*/ 2147483647 h 74"/>
                <a:gd name="T12" fmla="*/ 2147483647 w 104"/>
                <a:gd name="T13" fmla="*/ 2147483647 h 74"/>
                <a:gd name="T14" fmla="*/ 2147483647 w 104"/>
                <a:gd name="T15" fmla="*/ 2147483647 h 74"/>
                <a:gd name="T16" fmla="*/ 2147483647 w 104"/>
                <a:gd name="T17" fmla="*/ 2147483647 h 74"/>
                <a:gd name="T18" fmla="*/ 2147483647 w 104"/>
                <a:gd name="T19" fmla="*/ 2147483647 h 74"/>
                <a:gd name="T20" fmla="*/ 2147483647 w 104"/>
                <a:gd name="T21" fmla="*/ 2147483647 h 74"/>
                <a:gd name="T22" fmla="*/ 2147483647 w 104"/>
                <a:gd name="T23" fmla="*/ 2147483647 h 74"/>
                <a:gd name="T24" fmla="*/ 2147483647 w 104"/>
                <a:gd name="T25" fmla="*/ 2147483647 h 74"/>
                <a:gd name="T26" fmla="*/ 2147483647 w 104"/>
                <a:gd name="T27" fmla="*/ 2147483647 h 74"/>
                <a:gd name="T28" fmla="*/ 2147483647 w 104"/>
                <a:gd name="T29" fmla="*/ 2147483647 h 74"/>
                <a:gd name="T30" fmla="*/ 2147483647 w 104"/>
                <a:gd name="T31" fmla="*/ 2147483647 h 74"/>
                <a:gd name="T32" fmla="*/ 2147483647 w 104"/>
                <a:gd name="T33" fmla="*/ 2147483647 h 74"/>
                <a:gd name="T34" fmla="*/ 2147483647 w 104"/>
                <a:gd name="T35" fmla="*/ 2147483647 h 74"/>
                <a:gd name="T36" fmla="*/ 2147483647 w 104"/>
                <a:gd name="T37" fmla="*/ 2147483647 h 74"/>
                <a:gd name="T38" fmla="*/ 2147483647 w 104"/>
                <a:gd name="T39" fmla="*/ 2147483647 h 74"/>
                <a:gd name="T40" fmla="*/ 2147483647 w 104"/>
                <a:gd name="T41" fmla="*/ 2147483647 h 74"/>
                <a:gd name="T42" fmla="*/ 2147483647 w 104"/>
                <a:gd name="T43" fmla="*/ 2147483647 h 74"/>
                <a:gd name="T44" fmla="*/ 2147483647 w 104"/>
                <a:gd name="T45" fmla="*/ 2147483647 h 74"/>
                <a:gd name="T46" fmla="*/ 2147483647 w 104"/>
                <a:gd name="T47" fmla="*/ 2147483647 h 74"/>
                <a:gd name="T48" fmla="*/ 2147483647 w 104"/>
                <a:gd name="T49" fmla="*/ 2147483647 h 74"/>
                <a:gd name="T50" fmla="*/ 2147483647 w 104"/>
                <a:gd name="T51" fmla="*/ 2147483647 h 74"/>
                <a:gd name="T52" fmla="*/ 2147483647 w 104"/>
                <a:gd name="T53" fmla="*/ 2147483647 h 74"/>
                <a:gd name="T54" fmla="*/ 2147483647 w 104"/>
                <a:gd name="T55" fmla="*/ 2147483647 h 74"/>
                <a:gd name="T56" fmla="*/ 2147483647 w 104"/>
                <a:gd name="T57" fmla="*/ 2147483647 h 74"/>
                <a:gd name="T58" fmla="*/ 2147483647 w 104"/>
                <a:gd name="T59" fmla="*/ 2147483647 h 74"/>
                <a:gd name="T60" fmla="*/ 2147483647 w 104"/>
                <a:gd name="T61" fmla="*/ 2147483647 h 74"/>
                <a:gd name="T62" fmla="*/ 2147483647 w 104"/>
                <a:gd name="T63" fmla="*/ 2147483647 h 74"/>
                <a:gd name="T64" fmla="*/ 2147483647 w 104"/>
                <a:gd name="T65" fmla="*/ 2147483647 h 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74"/>
                <a:gd name="T101" fmla="*/ 104 w 104"/>
                <a:gd name="T102" fmla="*/ 74 h 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74">
                  <a:moveTo>
                    <a:pt x="0" y="1"/>
                  </a:moveTo>
                  <a:lnTo>
                    <a:pt x="3" y="0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3" y="9"/>
                  </a:lnTo>
                  <a:lnTo>
                    <a:pt x="16" y="13"/>
                  </a:lnTo>
                  <a:lnTo>
                    <a:pt x="20" y="13"/>
                  </a:lnTo>
                  <a:lnTo>
                    <a:pt x="23" y="13"/>
                  </a:lnTo>
                  <a:lnTo>
                    <a:pt x="26" y="16"/>
                  </a:lnTo>
                  <a:lnTo>
                    <a:pt x="29" y="21"/>
                  </a:lnTo>
                  <a:lnTo>
                    <a:pt x="33" y="31"/>
                  </a:lnTo>
                  <a:lnTo>
                    <a:pt x="36" y="34"/>
                  </a:lnTo>
                  <a:lnTo>
                    <a:pt x="39" y="40"/>
                  </a:lnTo>
                  <a:lnTo>
                    <a:pt x="42" y="44"/>
                  </a:lnTo>
                  <a:lnTo>
                    <a:pt x="46" y="48"/>
                  </a:lnTo>
                  <a:lnTo>
                    <a:pt x="49" y="49"/>
                  </a:lnTo>
                  <a:lnTo>
                    <a:pt x="52" y="54"/>
                  </a:lnTo>
                  <a:lnTo>
                    <a:pt x="55" y="57"/>
                  </a:lnTo>
                  <a:lnTo>
                    <a:pt x="59" y="59"/>
                  </a:lnTo>
                  <a:lnTo>
                    <a:pt x="62" y="61"/>
                  </a:lnTo>
                  <a:lnTo>
                    <a:pt x="65" y="63"/>
                  </a:lnTo>
                  <a:lnTo>
                    <a:pt x="68" y="65"/>
                  </a:lnTo>
                  <a:lnTo>
                    <a:pt x="72" y="66"/>
                  </a:lnTo>
                  <a:lnTo>
                    <a:pt x="75" y="70"/>
                  </a:lnTo>
                  <a:lnTo>
                    <a:pt x="78" y="71"/>
                  </a:lnTo>
                  <a:lnTo>
                    <a:pt x="81" y="72"/>
                  </a:lnTo>
                  <a:lnTo>
                    <a:pt x="85" y="73"/>
                  </a:lnTo>
                  <a:lnTo>
                    <a:pt x="88" y="72"/>
                  </a:lnTo>
                  <a:lnTo>
                    <a:pt x="91" y="72"/>
                  </a:lnTo>
                  <a:lnTo>
                    <a:pt x="95" y="72"/>
                  </a:lnTo>
                  <a:lnTo>
                    <a:pt x="98" y="72"/>
                  </a:lnTo>
                  <a:lnTo>
                    <a:pt x="101" y="73"/>
                  </a:lnTo>
                  <a:lnTo>
                    <a:pt x="104" y="74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78373" tIns="39187" rIns="78373" bIns="39187"/>
            <a:lstStyle/>
            <a:p>
              <a:endParaRPr lang="hu-HU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3951288" y="4786313"/>
              <a:ext cx="1449387" cy="376237"/>
            </a:xfrm>
            <a:custGeom>
              <a:avLst/>
              <a:gdLst>
                <a:gd name="T0" fmla="*/ 0 w 104"/>
                <a:gd name="T1" fmla="*/ 0 h 40"/>
                <a:gd name="T2" fmla="*/ 2147483647 w 104"/>
                <a:gd name="T3" fmla="*/ 2147483647 h 40"/>
                <a:gd name="T4" fmla="*/ 2147483647 w 104"/>
                <a:gd name="T5" fmla="*/ 2147483647 h 40"/>
                <a:gd name="T6" fmla="*/ 2147483647 w 104"/>
                <a:gd name="T7" fmla="*/ 2147483647 h 40"/>
                <a:gd name="T8" fmla="*/ 2147483647 w 104"/>
                <a:gd name="T9" fmla="*/ 2147483647 h 40"/>
                <a:gd name="T10" fmla="*/ 2147483647 w 104"/>
                <a:gd name="T11" fmla="*/ 2147483647 h 40"/>
                <a:gd name="T12" fmla="*/ 2147483647 w 104"/>
                <a:gd name="T13" fmla="*/ 2147483647 h 40"/>
                <a:gd name="T14" fmla="*/ 2147483647 w 104"/>
                <a:gd name="T15" fmla="*/ 2147483647 h 40"/>
                <a:gd name="T16" fmla="*/ 2147483647 w 104"/>
                <a:gd name="T17" fmla="*/ 2147483647 h 40"/>
                <a:gd name="T18" fmla="*/ 2147483647 w 104"/>
                <a:gd name="T19" fmla="*/ 2147483647 h 40"/>
                <a:gd name="T20" fmla="*/ 2147483647 w 104"/>
                <a:gd name="T21" fmla="*/ 2147483647 h 40"/>
                <a:gd name="T22" fmla="*/ 2147483647 w 104"/>
                <a:gd name="T23" fmla="*/ 2147483647 h 40"/>
                <a:gd name="T24" fmla="*/ 2147483647 w 104"/>
                <a:gd name="T25" fmla="*/ 2147483647 h 40"/>
                <a:gd name="T26" fmla="*/ 2147483647 w 104"/>
                <a:gd name="T27" fmla="*/ 2147483647 h 40"/>
                <a:gd name="T28" fmla="*/ 2147483647 w 104"/>
                <a:gd name="T29" fmla="*/ 2147483647 h 40"/>
                <a:gd name="T30" fmla="*/ 2147483647 w 104"/>
                <a:gd name="T31" fmla="*/ 2147483647 h 40"/>
                <a:gd name="T32" fmla="*/ 2147483647 w 104"/>
                <a:gd name="T33" fmla="*/ 2147483647 h 40"/>
                <a:gd name="T34" fmla="*/ 2147483647 w 104"/>
                <a:gd name="T35" fmla="*/ 2147483647 h 40"/>
                <a:gd name="T36" fmla="*/ 2147483647 w 104"/>
                <a:gd name="T37" fmla="*/ 2147483647 h 40"/>
                <a:gd name="T38" fmla="*/ 2147483647 w 104"/>
                <a:gd name="T39" fmla="*/ 2147483647 h 40"/>
                <a:gd name="T40" fmla="*/ 2147483647 w 104"/>
                <a:gd name="T41" fmla="*/ 2147483647 h 40"/>
                <a:gd name="T42" fmla="*/ 2147483647 w 104"/>
                <a:gd name="T43" fmla="*/ 2147483647 h 40"/>
                <a:gd name="T44" fmla="*/ 2147483647 w 104"/>
                <a:gd name="T45" fmla="*/ 2147483647 h 40"/>
                <a:gd name="T46" fmla="*/ 2147483647 w 104"/>
                <a:gd name="T47" fmla="*/ 2147483647 h 40"/>
                <a:gd name="T48" fmla="*/ 2147483647 w 104"/>
                <a:gd name="T49" fmla="*/ 2147483647 h 40"/>
                <a:gd name="T50" fmla="*/ 2147483647 w 104"/>
                <a:gd name="T51" fmla="*/ 2147483647 h 40"/>
                <a:gd name="T52" fmla="*/ 2147483647 w 104"/>
                <a:gd name="T53" fmla="*/ 2147483647 h 40"/>
                <a:gd name="T54" fmla="*/ 2147483647 w 104"/>
                <a:gd name="T55" fmla="*/ 2147483647 h 40"/>
                <a:gd name="T56" fmla="*/ 2147483647 w 104"/>
                <a:gd name="T57" fmla="*/ 2147483647 h 40"/>
                <a:gd name="T58" fmla="*/ 2147483647 w 104"/>
                <a:gd name="T59" fmla="*/ 2147483647 h 40"/>
                <a:gd name="T60" fmla="*/ 2147483647 w 104"/>
                <a:gd name="T61" fmla="*/ 2147483647 h 40"/>
                <a:gd name="T62" fmla="*/ 2147483647 w 104"/>
                <a:gd name="T63" fmla="*/ 2147483647 h 40"/>
                <a:gd name="T64" fmla="*/ 2147483647 w 104"/>
                <a:gd name="T65" fmla="*/ 2147483647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40"/>
                <a:gd name="T101" fmla="*/ 104 w 104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40">
                  <a:moveTo>
                    <a:pt x="0" y="0"/>
                  </a:moveTo>
                  <a:lnTo>
                    <a:pt x="4" y="2"/>
                  </a:lnTo>
                  <a:lnTo>
                    <a:pt x="7" y="7"/>
                  </a:lnTo>
                  <a:lnTo>
                    <a:pt x="10" y="9"/>
                  </a:lnTo>
                  <a:lnTo>
                    <a:pt x="13" y="12"/>
                  </a:lnTo>
                  <a:lnTo>
                    <a:pt x="17" y="18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20"/>
                  </a:lnTo>
                  <a:lnTo>
                    <a:pt x="30" y="24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9" y="31"/>
                  </a:lnTo>
                  <a:lnTo>
                    <a:pt x="43" y="32"/>
                  </a:lnTo>
                  <a:lnTo>
                    <a:pt x="46" y="29"/>
                  </a:lnTo>
                  <a:lnTo>
                    <a:pt x="49" y="31"/>
                  </a:lnTo>
                  <a:lnTo>
                    <a:pt x="52" y="32"/>
                  </a:lnTo>
                  <a:lnTo>
                    <a:pt x="56" y="31"/>
                  </a:lnTo>
                  <a:lnTo>
                    <a:pt x="59" y="30"/>
                  </a:lnTo>
                  <a:lnTo>
                    <a:pt x="62" y="29"/>
                  </a:lnTo>
                  <a:lnTo>
                    <a:pt x="65" y="27"/>
                  </a:lnTo>
                  <a:lnTo>
                    <a:pt x="69" y="29"/>
                  </a:lnTo>
                  <a:lnTo>
                    <a:pt x="72" y="29"/>
                  </a:lnTo>
                  <a:lnTo>
                    <a:pt x="75" y="37"/>
                  </a:lnTo>
                  <a:lnTo>
                    <a:pt x="78" y="37"/>
                  </a:lnTo>
                  <a:lnTo>
                    <a:pt x="82" y="37"/>
                  </a:lnTo>
                  <a:lnTo>
                    <a:pt x="85" y="38"/>
                  </a:lnTo>
                  <a:lnTo>
                    <a:pt x="88" y="35"/>
                  </a:lnTo>
                  <a:lnTo>
                    <a:pt x="91" y="38"/>
                  </a:lnTo>
                  <a:lnTo>
                    <a:pt x="95" y="38"/>
                  </a:lnTo>
                  <a:lnTo>
                    <a:pt x="98" y="38"/>
                  </a:lnTo>
                  <a:lnTo>
                    <a:pt x="101" y="39"/>
                  </a:lnTo>
                  <a:lnTo>
                    <a:pt x="104" y="40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78373" tIns="39187" rIns="78373" bIns="39187"/>
            <a:lstStyle/>
            <a:p>
              <a:endParaRPr lang="hu-HU"/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5426075" y="3035300"/>
              <a:ext cx="1438275" cy="1751013"/>
            </a:xfrm>
            <a:custGeom>
              <a:avLst/>
              <a:gdLst>
                <a:gd name="T0" fmla="*/ 0 w 108"/>
                <a:gd name="T1" fmla="*/ 2147483647 h 187"/>
                <a:gd name="T2" fmla="*/ 2147483647 w 108"/>
                <a:gd name="T3" fmla="*/ 2147483647 h 187"/>
                <a:gd name="T4" fmla="*/ 2147483647 w 108"/>
                <a:gd name="T5" fmla="*/ 2147483647 h 187"/>
                <a:gd name="T6" fmla="*/ 2147483647 w 108"/>
                <a:gd name="T7" fmla="*/ 2147483647 h 187"/>
                <a:gd name="T8" fmla="*/ 2147483647 w 108"/>
                <a:gd name="T9" fmla="*/ 2147483647 h 187"/>
                <a:gd name="T10" fmla="*/ 2147483647 w 108"/>
                <a:gd name="T11" fmla="*/ 2147483647 h 187"/>
                <a:gd name="T12" fmla="*/ 2147483647 w 108"/>
                <a:gd name="T13" fmla="*/ 2147483647 h 187"/>
                <a:gd name="T14" fmla="*/ 2147483647 w 108"/>
                <a:gd name="T15" fmla="*/ 2147483647 h 187"/>
                <a:gd name="T16" fmla="*/ 2147483647 w 108"/>
                <a:gd name="T17" fmla="*/ 2147483647 h 187"/>
                <a:gd name="T18" fmla="*/ 2147483647 w 108"/>
                <a:gd name="T19" fmla="*/ 2147483647 h 187"/>
                <a:gd name="T20" fmla="*/ 2147483647 w 108"/>
                <a:gd name="T21" fmla="*/ 2147483647 h 187"/>
                <a:gd name="T22" fmla="*/ 2147483647 w 108"/>
                <a:gd name="T23" fmla="*/ 2147483647 h 187"/>
                <a:gd name="T24" fmla="*/ 2147483647 w 108"/>
                <a:gd name="T25" fmla="*/ 2147483647 h 187"/>
                <a:gd name="T26" fmla="*/ 2147483647 w 108"/>
                <a:gd name="T27" fmla="*/ 2147483647 h 187"/>
                <a:gd name="T28" fmla="*/ 2147483647 w 108"/>
                <a:gd name="T29" fmla="*/ 2147483647 h 187"/>
                <a:gd name="T30" fmla="*/ 2147483647 w 108"/>
                <a:gd name="T31" fmla="*/ 2147483647 h 187"/>
                <a:gd name="T32" fmla="*/ 2147483647 w 108"/>
                <a:gd name="T33" fmla="*/ 2147483647 h 187"/>
                <a:gd name="T34" fmla="*/ 2147483647 w 108"/>
                <a:gd name="T35" fmla="*/ 2147483647 h 187"/>
                <a:gd name="T36" fmla="*/ 2147483647 w 108"/>
                <a:gd name="T37" fmla="*/ 2147483647 h 187"/>
                <a:gd name="T38" fmla="*/ 2147483647 w 108"/>
                <a:gd name="T39" fmla="*/ 2147483647 h 187"/>
                <a:gd name="T40" fmla="*/ 2147483647 w 108"/>
                <a:gd name="T41" fmla="*/ 2147483647 h 187"/>
                <a:gd name="T42" fmla="*/ 2147483647 w 108"/>
                <a:gd name="T43" fmla="*/ 2147483647 h 187"/>
                <a:gd name="T44" fmla="*/ 2147483647 w 108"/>
                <a:gd name="T45" fmla="*/ 2147483647 h 187"/>
                <a:gd name="T46" fmla="*/ 2147483647 w 108"/>
                <a:gd name="T47" fmla="*/ 2147483647 h 187"/>
                <a:gd name="T48" fmla="*/ 2147483647 w 108"/>
                <a:gd name="T49" fmla="*/ 2147483647 h 187"/>
                <a:gd name="T50" fmla="*/ 2147483647 w 108"/>
                <a:gd name="T51" fmla="*/ 2147483647 h 187"/>
                <a:gd name="T52" fmla="*/ 2147483647 w 108"/>
                <a:gd name="T53" fmla="*/ 2147483647 h 187"/>
                <a:gd name="T54" fmla="*/ 2147483647 w 108"/>
                <a:gd name="T55" fmla="*/ 2147483647 h 187"/>
                <a:gd name="T56" fmla="*/ 2147483647 w 108"/>
                <a:gd name="T57" fmla="*/ 2147483647 h 187"/>
                <a:gd name="T58" fmla="*/ 2147483647 w 108"/>
                <a:gd name="T59" fmla="*/ 2147483647 h 187"/>
                <a:gd name="T60" fmla="*/ 2147483647 w 108"/>
                <a:gd name="T61" fmla="*/ 2147483647 h 187"/>
                <a:gd name="T62" fmla="*/ 2147483647 w 108"/>
                <a:gd name="T63" fmla="*/ 2147483647 h 187"/>
                <a:gd name="T64" fmla="*/ 2147483647 w 108"/>
                <a:gd name="T65" fmla="*/ 2147483647 h 187"/>
                <a:gd name="T66" fmla="*/ 2147483647 w 108"/>
                <a:gd name="T67" fmla="*/ 0 h 1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"/>
                <a:gd name="T103" fmla="*/ 0 h 187"/>
                <a:gd name="T104" fmla="*/ 108 w 108"/>
                <a:gd name="T105" fmla="*/ 187 h 1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" h="187">
                  <a:moveTo>
                    <a:pt x="0" y="187"/>
                  </a:moveTo>
                  <a:lnTo>
                    <a:pt x="4" y="179"/>
                  </a:lnTo>
                  <a:lnTo>
                    <a:pt x="7" y="177"/>
                  </a:lnTo>
                  <a:lnTo>
                    <a:pt x="10" y="160"/>
                  </a:lnTo>
                  <a:lnTo>
                    <a:pt x="13" y="157"/>
                  </a:lnTo>
                  <a:lnTo>
                    <a:pt x="17" y="153"/>
                  </a:lnTo>
                  <a:lnTo>
                    <a:pt x="20" y="150"/>
                  </a:lnTo>
                  <a:lnTo>
                    <a:pt x="23" y="143"/>
                  </a:lnTo>
                  <a:lnTo>
                    <a:pt x="27" y="135"/>
                  </a:lnTo>
                  <a:lnTo>
                    <a:pt x="30" y="137"/>
                  </a:lnTo>
                  <a:lnTo>
                    <a:pt x="33" y="134"/>
                  </a:lnTo>
                  <a:lnTo>
                    <a:pt x="36" y="124"/>
                  </a:lnTo>
                  <a:lnTo>
                    <a:pt x="40" y="126"/>
                  </a:lnTo>
                  <a:lnTo>
                    <a:pt x="43" y="113"/>
                  </a:lnTo>
                  <a:lnTo>
                    <a:pt x="46" y="122"/>
                  </a:lnTo>
                  <a:lnTo>
                    <a:pt x="49" y="102"/>
                  </a:lnTo>
                  <a:lnTo>
                    <a:pt x="53" y="98"/>
                  </a:lnTo>
                  <a:lnTo>
                    <a:pt x="56" y="98"/>
                  </a:lnTo>
                  <a:lnTo>
                    <a:pt x="59" y="81"/>
                  </a:lnTo>
                  <a:lnTo>
                    <a:pt x="62" y="74"/>
                  </a:lnTo>
                  <a:lnTo>
                    <a:pt x="66" y="60"/>
                  </a:lnTo>
                  <a:lnTo>
                    <a:pt x="69" y="57"/>
                  </a:lnTo>
                  <a:lnTo>
                    <a:pt x="72" y="57"/>
                  </a:lnTo>
                  <a:lnTo>
                    <a:pt x="75" y="48"/>
                  </a:lnTo>
                  <a:lnTo>
                    <a:pt x="79" y="48"/>
                  </a:lnTo>
                  <a:lnTo>
                    <a:pt x="82" y="41"/>
                  </a:lnTo>
                  <a:lnTo>
                    <a:pt x="85" y="36"/>
                  </a:lnTo>
                  <a:lnTo>
                    <a:pt x="88" y="36"/>
                  </a:lnTo>
                  <a:lnTo>
                    <a:pt x="92" y="14"/>
                  </a:lnTo>
                  <a:lnTo>
                    <a:pt x="95" y="22"/>
                  </a:lnTo>
                  <a:lnTo>
                    <a:pt x="98" y="17"/>
                  </a:lnTo>
                  <a:lnTo>
                    <a:pt x="101" y="14"/>
                  </a:lnTo>
                  <a:lnTo>
                    <a:pt x="105" y="9"/>
                  </a:lnTo>
                  <a:lnTo>
                    <a:pt x="108" y="0"/>
                  </a:lnTo>
                </a:path>
              </a:pathLst>
            </a:custGeom>
            <a:noFill/>
            <a:ln w="53975" cap="flat" cmpd="sng">
              <a:solidFill>
                <a:srgbClr val="CC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8373" tIns="39187" rIns="78373" bIns="39187"/>
            <a:lstStyle/>
            <a:p>
              <a:endParaRPr lang="hu-HU"/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6905625" y="4759325"/>
              <a:ext cx="1489075" cy="160338"/>
            </a:xfrm>
            <a:custGeom>
              <a:avLst/>
              <a:gdLst>
                <a:gd name="T0" fmla="*/ 0 w 107"/>
                <a:gd name="T1" fmla="*/ 2147483647 h 17"/>
                <a:gd name="T2" fmla="*/ 2147483647 w 107"/>
                <a:gd name="T3" fmla="*/ 2147483647 h 17"/>
                <a:gd name="T4" fmla="*/ 2147483647 w 107"/>
                <a:gd name="T5" fmla="*/ 2147483647 h 17"/>
                <a:gd name="T6" fmla="*/ 2147483647 w 107"/>
                <a:gd name="T7" fmla="*/ 0 h 17"/>
                <a:gd name="T8" fmla="*/ 2147483647 w 107"/>
                <a:gd name="T9" fmla="*/ 2147483647 h 17"/>
                <a:gd name="T10" fmla="*/ 2147483647 w 107"/>
                <a:gd name="T11" fmla="*/ 2147483647 h 17"/>
                <a:gd name="T12" fmla="*/ 2147483647 w 107"/>
                <a:gd name="T13" fmla="*/ 2147483647 h 17"/>
                <a:gd name="T14" fmla="*/ 2147483647 w 107"/>
                <a:gd name="T15" fmla="*/ 2147483647 h 17"/>
                <a:gd name="T16" fmla="*/ 2147483647 w 107"/>
                <a:gd name="T17" fmla="*/ 2147483647 h 17"/>
                <a:gd name="T18" fmla="*/ 2147483647 w 107"/>
                <a:gd name="T19" fmla="*/ 2147483647 h 17"/>
                <a:gd name="T20" fmla="*/ 2147483647 w 107"/>
                <a:gd name="T21" fmla="*/ 2147483647 h 17"/>
                <a:gd name="T22" fmla="*/ 2147483647 w 107"/>
                <a:gd name="T23" fmla="*/ 2147483647 h 17"/>
                <a:gd name="T24" fmla="*/ 2147483647 w 107"/>
                <a:gd name="T25" fmla="*/ 2147483647 h 17"/>
                <a:gd name="T26" fmla="*/ 2147483647 w 107"/>
                <a:gd name="T27" fmla="*/ 2147483647 h 17"/>
                <a:gd name="T28" fmla="*/ 2147483647 w 107"/>
                <a:gd name="T29" fmla="*/ 2147483647 h 17"/>
                <a:gd name="T30" fmla="*/ 2147483647 w 107"/>
                <a:gd name="T31" fmla="*/ 2147483647 h 17"/>
                <a:gd name="T32" fmla="*/ 2147483647 w 107"/>
                <a:gd name="T33" fmla="*/ 2147483647 h 17"/>
                <a:gd name="T34" fmla="*/ 2147483647 w 107"/>
                <a:gd name="T35" fmla="*/ 2147483647 h 17"/>
                <a:gd name="T36" fmla="*/ 2147483647 w 107"/>
                <a:gd name="T37" fmla="*/ 2147483647 h 17"/>
                <a:gd name="T38" fmla="*/ 2147483647 w 107"/>
                <a:gd name="T39" fmla="*/ 2147483647 h 17"/>
                <a:gd name="T40" fmla="*/ 2147483647 w 107"/>
                <a:gd name="T41" fmla="*/ 2147483647 h 17"/>
                <a:gd name="T42" fmla="*/ 2147483647 w 107"/>
                <a:gd name="T43" fmla="*/ 2147483647 h 17"/>
                <a:gd name="T44" fmla="*/ 2147483647 w 107"/>
                <a:gd name="T45" fmla="*/ 2147483647 h 17"/>
                <a:gd name="T46" fmla="*/ 2147483647 w 107"/>
                <a:gd name="T47" fmla="*/ 2147483647 h 17"/>
                <a:gd name="T48" fmla="*/ 2147483647 w 107"/>
                <a:gd name="T49" fmla="*/ 2147483647 h 17"/>
                <a:gd name="T50" fmla="*/ 2147483647 w 107"/>
                <a:gd name="T51" fmla="*/ 2147483647 h 17"/>
                <a:gd name="T52" fmla="*/ 2147483647 w 107"/>
                <a:gd name="T53" fmla="*/ 2147483647 h 17"/>
                <a:gd name="T54" fmla="*/ 2147483647 w 107"/>
                <a:gd name="T55" fmla="*/ 2147483647 h 17"/>
                <a:gd name="T56" fmla="*/ 2147483647 w 107"/>
                <a:gd name="T57" fmla="*/ 2147483647 h 17"/>
                <a:gd name="T58" fmla="*/ 2147483647 w 107"/>
                <a:gd name="T59" fmla="*/ 2147483647 h 17"/>
                <a:gd name="T60" fmla="*/ 2147483647 w 107"/>
                <a:gd name="T61" fmla="*/ 2147483647 h 17"/>
                <a:gd name="T62" fmla="*/ 2147483647 w 107"/>
                <a:gd name="T63" fmla="*/ 2147483647 h 17"/>
                <a:gd name="T64" fmla="*/ 2147483647 w 107"/>
                <a:gd name="T65" fmla="*/ 2147483647 h 17"/>
                <a:gd name="T66" fmla="*/ 2147483647 w 107"/>
                <a:gd name="T67" fmla="*/ 2147483647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7"/>
                <a:gd name="T104" fmla="*/ 107 w 107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7">
                  <a:moveTo>
                    <a:pt x="0" y="3"/>
                  </a:moveTo>
                  <a:lnTo>
                    <a:pt x="3" y="2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3" y="6"/>
                  </a:lnTo>
                  <a:lnTo>
                    <a:pt x="26" y="7"/>
                  </a:lnTo>
                  <a:lnTo>
                    <a:pt x="29" y="11"/>
                  </a:lnTo>
                  <a:lnTo>
                    <a:pt x="32" y="13"/>
                  </a:lnTo>
                  <a:lnTo>
                    <a:pt x="36" y="13"/>
                  </a:lnTo>
                  <a:lnTo>
                    <a:pt x="39" y="15"/>
                  </a:lnTo>
                  <a:lnTo>
                    <a:pt x="42" y="15"/>
                  </a:lnTo>
                  <a:lnTo>
                    <a:pt x="46" y="17"/>
                  </a:lnTo>
                  <a:lnTo>
                    <a:pt x="49" y="13"/>
                  </a:lnTo>
                  <a:lnTo>
                    <a:pt x="52" y="15"/>
                  </a:lnTo>
                  <a:lnTo>
                    <a:pt x="55" y="17"/>
                  </a:lnTo>
                  <a:lnTo>
                    <a:pt x="59" y="14"/>
                  </a:lnTo>
                  <a:lnTo>
                    <a:pt x="62" y="14"/>
                  </a:lnTo>
                  <a:lnTo>
                    <a:pt x="65" y="11"/>
                  </a:lnTo>
                  <a:lnTo>
                    <a:pt x="68" y="11"/>
                  </a:lnTo>
                  <a:lnTo>
                    <a:pt x="72" y="10"/>
                  </a:lnTo>
                  <a:lnTo>
                    <a:pt x="75" y="7"/>
                  </a:lnTo>
                  <a:lnTo>
                    <a:pt x="78" y="7"/>
                  </a:lnTo>
                  <a:lnTo>
                    <a:pt x="81" y="8"/>
                  </a:lnTo>
                  <a:lnTo>
                    <a:pt x="85" y="8"/>
                  </a:lnTo>
                  <a:lnTo>
                    <a:pt x="88" y="10"/>
                  </a:lnTo>
                  <a:lnTo>
                    <a:pt x="91" y="7"/>
                  </a:lnTo>
                  <a:lnTo>
                    <a:pt x="94" y="7"/>
                  </a:lnTo>
                  <a:lnTo>
                    <a:pt x="98" y="7"/>
                  </a:lnTo>
                  <a:lnTo>
                    <a:pt x="101" y="8"/>
                  </a:lnTo>
                  <a:lnTo>
                    <a:pt x="104" y="11"/>
                  </a:lnTo>
                  <a:lnTo>
                    <a:pt x="107" y="11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78373" tIns="39187" rIns="78373" bIns="39187"/>
            <a:lstStyle/>
            <a:p>
              <a:endParaRPr lang="hu-HU"/>
            </a:p>
          </p:txBody>
        </p:sp>
        <p:sp>
          <p:nvSpPr>
            <p:cNvPr id="61" name="Rectangle 9"/>
            <p:cNvSpPr>
              <a:spLocks noChangeArrowheads="1"/>
            </p:cNvSpPr>
            <p:nvPr/>
          </p:nvSpPr>
          <p:spPr bwMode="auto">
            <a:xfrm>
              <a:off x="985838" y="2624138"/>
              <a:ext cx="7437437" cy="3240087"/>
            </a:xfrm>
            <a:prstGeom prst="rect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78373" tIns="39187" rIns="78373" bIns="39187"/>
            <a:lstStyle/>
            <a:p>
              <a:endParaRPr lang="hu-HU"/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985838" y="2619375"/>
              <a:ext cx="1587" cy="3246438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/>
            </a:ln>
          </p:spPr>
          <p:txBody>
            <a:bodyPr lIns="78373" tIns="39187" rIns="78373" bIns="39187"/>
            <a:lstStyle/>
            <a:p>
              <a:endParaRPr lang="hu-HU"/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912813" y="4783138"/>
              <a:ext cx="73025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78373" tIns="39187" rIns="78373" bIns="39187"/>
            <a:lstStyle/>
            <a:p>
              <a:endParaRPr lang="hu-HU"/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>
              <a:off x="912813" y="3698875"/>
              <a:ext cx="73025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78373" tIns="39187" rIns="78373" bIns="39187"/>
            <a:lstStyle/>
            <a:p>
              <a:endParaRPr lang="hu-HU"/>
            </a:p>
          </p:txBody>
        </p:sp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912813" y="2622550"/>
              <a:ext cx="73025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78373" tIns="39187" rIns="78373" bIns="39187"/>
            <a:lstStyle/>
            <a:p>
              <a:endParaRPr lang="hu-HU"/>
            </a:p>
          </p:txBody>
        </p:sp>
        <p:sp>
          <p:nvSpPr>
            <p:cNvPr id="66" name="Rectangle 15"/>
            <p:cNvSpPr>
              <a:spLocks noChangeArrowheads="1"/>
            </p:cNvSpPr>
            <p:nvPr/>
          </p:nvSpPr>
          <p:spPr bwMode="auto">
            <a:xfrm>
              <a:off x="441325" y="4619625"/>
              <a:ext cx="465138" cy="293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984" tIns="31431" rIns="63984" bIns="31431">
              <a:spAutoFit/>
            </a:bodyPr>
            <a:lstStyle/>
            <a:p>
              <a:pPr algn="r" defTabSz="646113"/>
              <a:r>
                <a:rPr lang="en-GB" sz="1500">
                  <a:solidFill>
                    <a:schemeClr val="tx1"/>
                  </a:solidFill>
                </a:rPr>
                <a:t>1.0</a:t>
              </a:r>
            </a:p>
          </p:txBody>
        </p:sp>
        <p:sp>
          <p:nvSpPr>
            <p:cNvPr id="67" name="Rectangle 16"/>
            <p:cNvSpPr>
              <a:spLocks noChangeArrowheads="1"/>
            </p:cNvSpPr>
            <p:nvPr/>
          </p:nvSpPr>
          <p:spPr bwMode="auto">
            <a:xfrm>
              <a:off x="441325" y="3538538"/>
              <a:ext cx="465138" cy="295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984" tIns="31431" rIns="63984" bIns="31431">
              <a:spAutoFit/>
            </a:bodyPr>
            <a:lstStyle/>
            <a:p>
              <a:pPr algn="r" defTabSz="646113"/>
              <a:r>
                <a:rPr lang="en-GB" sz="1500" dirty="0">
                  <a:solidFill>
                    <a:schemeClr val="tx1"/>
                  </a:solidFill>
                </a:rPr>
                <a:t>2.0</a:t>
              </a: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627063" y="5705475"/>
              <a:ext cx="303212" cy="293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984" tIns="31431" rIns="63984" bIns="31431">
              <a:spAutoFit/>
            </a:bodyPr>
            <a:lstStyle/>
            <a:p>
              <a:pPr algn="r" defTabSz="646113"/>
              <a:r>
                <a:rPr lang="en-GB" sz="15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9" name="Line 18"/>
            <p:cNvSpPr>
              <a:spLocks noChangeShapeType="1"/>
            </p:cNvSpPr>
            <p:nvPr/>
          </p:nvSpPr>
          <p:spPr bwMode="auto">
            <a:xfrm>
              <a:off x="922338" y="5864225"/>
              <a:ext cx="75120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8373" tIns="39187" rIns="78373" bIns="39187" anchor="ctr"/>
            <a:lstStyle/>
            <a:p>
              <a:endParaRPr lang="hu-HU"/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188536" y="1821712"/>
              <a:ext cx="2652713" cy="58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4703" tIns="57353" rIns="114703" bIns="57353" anchor="b"/>
            <a:lstStyle/>
            <a:p>
              <a:pPr defTabSz="808038"/>
              <a:r>
                <a:rPr lang="hu-HU" sz="1400" b="1" dirty="0">
                  <a:solidFill>
                    <a:schemeClr val="tx1"/>
                  </a:solidFill>
                </a:rPr>
                <a:t>Az 1965-ös rátához </a:t>
              </a:r>
              <a:br>
                <a:rPr lang="hu-HU" sz="1400" b="1" dirty="0">
                  <a:solidFill>
                    <a:schemeClr val="tx1"/>
                  </a:solidFill>
                </a:rPr>
              </a:br>
              <a:r>
                <a:rPr lang="hu-HU" sz="1400" b="1" dirty="0">
                  <a:solidFill>
                    <a:schemeClr val="tx1"/>
                  </a:solidFill>
                </a:rPr>
                <a:t>viszonyított arány</a:t>
              </a:r>
              <a:endParaRPr lang="en-GB" sz="31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Line 20"/>
            <p:cNvSpPr>
              <a:spLocks noChangeShapeType="1"/>
            </p:cNvSpPr>
            <p:nvPr/>
          </p:nvSpPr>
          <p:spPr bwMode="auto">
            <a:xfrm>
              <a:off x="912813" y="3186113"/>
              <a:ext cx="73025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78373" tIns="39187" rIns="78373" bIns="39187"/>
            <a:lstStyle/>
            <a:p>
              <a:endParaRPr lang="hu-HU"/>
            </a:p>
          </p:txBody>
        </p:sp>
        <p:sp>
          <p:nvSpPr>
            <p:cNvPr id="72" name="Rectangle 21"/>
            <p:cNvSpPr>
              <a:spLocks noChangeArrowheads="1"/>
            </p:cNvSpPr>
            <p:nvPr/>
          </p:nvSpPr>
          <p:spPr bwMode="auto">
            <a:xfrm>
              <a:off x="460375" y="3019425"/>
              <a:ext cx="465138" cy="293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984" tIns="31431" rIns="63984" bIns="31431">
              <a:spAutoFit/>
            </a:bodyPr>
            <a:lstStyle/>
            <a:p>
              <a:pPr algn="r" defTabSz="646113"/>
              <a:r>
                <a:rPr lang="en-US" altLang="en-US" sz="1500">
                  <a:solidFill>
                    <a:schemeClr val="tx1"/>
                  </a:solidFill>
                </a:rPr>
                <a:t>2.5</a:t>
              </a:r>
            </a:p>
          </p:txBody>
        </p:sp>
        <p:sp>
          <p:nvSpPr>
            <p:cNvPr id="73" name="Line 22"/>
            <p:cNvSpPr>
              <a:spLocks noChangeShapeType="1"/>
            </p:cNvSpPr>
            <p:nvPr/>
          </p:nvSpPr>
          <p:spPr bwMode="auto">
            <a:xfrm>
              <a:off x="912813" y="4257675"/>
              <a:ext cx="73025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78373" tIns="39187" rIns="78373" bIns="39187"/>
            <a:lstStyle/>
            <a:p>
              <a:endParaRPr lang="hu-HU"/>
            </a:p>
          </p:txBody>
        </p:sp>
        <p:sp>
          <p:nvSpPr>
            <p:cNvPr id="74" name="Rectangle 23"/>
            <p:cNvSpPr>
              <a:spLocks noChangeArrowheads="1"/>
            </p:cNvSpPr>
            <p:nvPr/>
          </p:nvSpPr>
          <p:spPr bwMode="auto">
            <a:xfrm>
              <a:off x="441325" y="4095750"/>
              <a:ext cx="465138" cy="293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984" tIns="31431" rIns="63984" bIns="31431">
              <a:spAutoFit/>
            </a:bodyPr>
            <a:lstStyle/>
            <a:p>
              <a:pPr algn="r" defTabSz="646113"/>
              <a:r>
                <a:rPr lang="en-GB" sz="1500">
                  <a:solidFill>
                    <a:schemeClr val="tx1"/>
                  </a:solidFill>
                </a:rPr>
                <a:t>1.5</a:t>
              </a:r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>
              <a:off x="912813" y="5329238"/>
              <a:ext cx="73025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78373" tIns="39187" rIns="78373" bIns="39187"/>
            <a:lstStyle/>
            <a:p>
              <a:endParaRPr lang="hu-HU"/>
            </a:p>
          </p:txBody>
        </p:sp>
        <p:sp>
          <p:nvSpPr>
            <p:cNvPr id="76" name="Rectangle 25"/>
            <p:cNvSpPr>
              <a:spLocks noChangeArrowheads="1"/>
            </p:cNvSpPr>
            <p:nvPr/>
          </p:nvSpPr>
          <p:spPr bwMode="auto">
            <a:xfrm>
              <a:off x="441325" y="5165725"/>
              <a:ext cx="465138" cy="293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984" tIns="31431" rIns="63984" bIns="31431">
              <a:spAutoFit/>
            </a:bodyPr>
            <a:lstStyle/>
            <a:p>
              <a:pPr algn="r" defTabSz="646113"/>
              <a:r>
                <a:rPr lang="en-GB" sz="1500">
                  <a:solidFill>
                    <a:schemeClr val="tx1"/>
                  </a:solidFill>
                </a:rPr>
                <a:t>0.5</a:t>
              </a:r>
            </a:p>
          </p:txBody>
        </p:sp>
        <p:sp>
          <p:nvSpPr>
            <p:cNvPr id="77" name="Rectangle 26"/>
            <p:cNvSpPr>
              <a:spLocks noChangeArrowheads="1"/>
            </p:cNvSpPr>
            <p:nvPr/>
          </p:nvSpPr>
          <p:spPr bwMode="auto">
            <a:xfrm>
              <a:off x="985838" y="2624138"/>
              <a:ext cx="7437437" cy="3240087"/>
            </a:xfrm>
            <a:prstGeom prst="rect">
              <a:avLst/>
            </a:prstGeom>
            <a:noFill/>
            <a:ln w="28575">
              <a:solidFill>
                <a:srgbClr val="FFFF99"/>
              </a:solidFill>
              <a:miter lim="800000"/>
              <a:headEnd/>
              <a:tailEnd/>
            </a:ln>
          </p:spPr>
          <p:txBody>
            <a:bodyPr lIns="78373" tIns="39187" rIns="78373" bIns="39187"/>
            <a:lstStyle/>
            <a:p>
              <a:endParaRPr lang="hu-HU"/>
            </a:p>
          </p:txBody>
        </p:sp>
        <p:sp>
          <p:nvSpPr>
            <p:cNvPr id="78" name="Line 27"/>
            <p:cNvSpPr>
              <a:spLocks noChangeShapeType="1"/>
            </p:cNvSpPr>
            <p:nvPr/>
          </p:nvSpPr>
          <p:spPr bwMode="auto">
            <a:xfrm flipV="1">
              <a:off x="3965575" y="2624138"/>
              <a:ext cx="0" cy="3240087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 lIns="78373" tIns="39187" rIns="78373" bIns="39187"/>
            <a:lstStyle/>
            <a:p>
              <a:endParaRPr lang="hu-HU"/>
            </a:p>
          </p:txBody>
        </p:sp>
        <p:sp>
          <p:nvSpPr>
            <p:cNvPr id="79" name="Rectangle 28"/>
            <p:cNvSpPr>
              <a:spLocks noChangeArrowheads="1"/>
            </p:cNvSpPr>
            <p:nvPr/>
          </p:nvSpPr>
          <p:spPr bwMode="auto">
            <a:xfrm>
              <a:off x="1249363" y="2967038"/>
              <a:ext cx="1008062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141413"/>
              <a:r>
                <a:rPr lang="hu-HU" sz="1400" b="1" dirty="0">
                  <a:solidFill>
                    <a:schemeClr val="tx1"/>
                  </a:solidFill>
                </a:rPr>
                <a:t>Koszorúér-</a:t>
              </a:r>
            </a:p>
            <a:p>
              <a:pPr defTabSz="1141413"/>
              <a:r>
                <a:rPr lang="hu-HU" sz="1400" b="1" dirty="0">
                  <a:solidFill>
                    <a:schemeClr val="tx1"/>
                  </a:solidFill>
                </a:rPr>
                <a:t>betegség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29"/>
            <p:cNvSpPr>
              <a:spLocks noChangeArrowheads="1"/>
            </p:cNvSpPr>
            <p:nvPr/>
          </p:nvSpPr>
          <p:spPr bwMode="auto">
            <a:xfrm>
              <a:off x="2930525" y="2967038"/>
              <a:ext cx="62071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141413"/>
              <a:r>
                <a:rPr lang="en-GB" sz="1400" b="1">
                  <a:solidFill>
                    <a:schemeClr val="tx1"/>
                  </a:solidFill>
                </a:rPr>
                <a:t>Stroke</a:t>
              </a:r>
            </a:p>
          </p:txBody>
        </p:sp>
        <p:sp>
          <p:nvSpPr>
            <p:cNvPr id="81" name="Rectangle 30"/>
            <p:cNvSpPr>
              <a:spLocks noChangeArrowheads="1"/>
            </p:cNvSpPr>
            <p:nvPr/>
          </p:nvSpPr>
          <p:spPr bwMode="auto">
            <a:xfrm>
              <a:off x="4060825" y="2967038"/>
              <a:ext cx="1365250" cy="123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141413"/>
              <a:r>
                <a:rPr lang="hu-HU" sz="1400" b="1">
                  <a:solidFill>
                    <a:schemeClr val="tx1"/>
                  </a:solidFill>
                </a:rPr>
                <a:t>Egyéb cerebro-</a:t>
              </a:r>
            </a:p>
            <a:p>
              <a:pPr defTabSz="1141413"/>
              <a:r>
                <a:rPr lang="hu-HU" sz="1400" b="1">
                  <a:solidFill>
                    <a:schemeClr val="tx1"/>
                  </a:solidFill>
                </a:rPr>
                <a:t>vascularis </a:t>
              </a:r>
            </a:p>
            <a:p>
              <a:pPr defTabSz="1141413"/>
              <a:r>
                <a:rPr lang="hu-HU" sz="1400" b="1">
                  <a:solidFill>
                    <a:schemeClr val="tx1"/>
                  </a:solidFill>
                </a:rPr>
                <a:t>betegségek</a:t>
              </a:r>
              <a:endParaRPr lang="en-GB" sz="1400" b="1">
                <a:solidFill>
                  <a:schemeClr val="tx1"/>
                </a:solidFill>
              </a:endParaRPr>
            </a:p>
            <a:p>
              <a:pPr defTabSz="1141413"/>
              <a:endParaRPr lang="en-GB" sz="1400" b="1">
                <a:solidFill>
                  <a:schemeClr val="tx1"/>
                </a:solidFill>
              </a:endParaRPr>
            </a:p>
          </p:txBody>
        </p:sp>
        <p:sp>
          <p:nvSpPr>
            <p:cNvPr id="82" name="Rectangle 31"/>
            <p:cNvSpPr>
              <a:spLocks noChangeArrowheads="1"/>
            </p:cNvSpPr>
            <p:nvPr/>
          </p:nvSpPr>
          <p:spPr bwMode="auto">
            <a:xfrm>
              <a:off x="5897563" y="2967038"/>
              <a:ext cx="58102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141413"/>
              <a:r>
                <a:rPr lang="en-GB" sz="1400" b="1">
                  <a:solidFill>
                    <a:srgbClr val="CC3399"/>
                  </a:solidFill>
                </a:rPr>
                <a:t>COPD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7273925" y="2967038"/>
              <a:ext cx="836613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141413"/>
              <a:r>
                <a:rPr lang="hu-HU" sz="1400" b="1">
                  <a:solidFill>
                    <a:schemeClr val="tx1"/>
                  </a:solidFill>
                </a:rPr>
                <a:t>Minden </a:t>
              </a:r>
            </a:p>
            <a:p>
              <a:pPr defTabSz="1141413"/>
              <a:r>
                <a:rPr lang="hu-HU" sz="1400" b="1">
                  <a:solidFill>
                    <a:schemeClr val="tx1"/>
                  </a:solidFill>
                </a:rPr>
                <a:t>egyéb ok</a:t>
              </a:r>
              <a:endParaRPr lang="en-GB" sz="1400" b="1">
                <a:solidFill>
                  <a:schemeClr val="tx1"/>
                </a:solidFill>
              </a:endParaRPr>
            </a:p>
          </p:txBody>
        </p:sp>
        <p:sp>
          <p:nvSpPr>
            <p:cNvPr id="84" name="Rectangle 33"/>
            <p:cNvSpPr>
              <a:spLocks noChangeArrowheads="1"/>
            </p:cNvSpPr>
            <p:nvPr/>
          </p:nvSpPr>
          <p:spPr bwMode="auto">
            <a:xfrm>
              <a:off x="1333500" y="5508625"/>
              <a:ext cx="560388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141413"/>
              <a:r>
                <a:rPr lang="en-GB" sz="1500">
                  <a:solidFill>
                    <a:schemeClr val="tx1"/>
                  </a:solidFill>
                </a:rPr>
                <a:t>–59%</a:t>
              </a:r>
            </a:p>
          </p:txBody>
        </p:sp>
        <p:sp>
          <p:nvSpPr>
            <p:cNvPr id="85" name="Rectangle 34"/>
            <p:cNvSpPr>
              <a:spLocks noChangeArrowheads="1"/>
            </p:cNvSpPr>
            <p:nvPr/>
          </p:nvSpPr>
          <p:spPr bwMode="auto">
            <a:xfrm>
              <a:off x="2916238" y="5508625"/>
              <a:ext cx="561975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141413"/>
              <a:r>
                <a:rPr lang="en-GB" sz="1500">
                  <a:solidFill>
                    <a:schemeClr val="tx1"/>
                  </a:solidFill>
                </a:rPr>
                <a:t>–64%</a:t>
              </a:r>
            </a:p>
          </p:txBody>
        </p:sp>
        <p:sp>
          <p:nvSpPr>
            <p:cNvPr id="86" name="Rectangle 35"/>
            <p:cNvSpPr>
              <a:spLocks noChangeArrowheads="1"/>
            </p:cNvSpPr>
            <p:nvPr/>
          </p:nvSpPr>
          <p:spPr bwMode="auto">
            <a:xfrm>
              <a:off x="4375150" y="5508625"/>
              <a:ext cx="561975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141413"/>
              <a:r>
                <a:rPr lang="en-GB" sz="1500">
                  <a:solidFill>
                    <a:schemeClr val="tx1"/>
                  </a:solidFill>
                </a:rPr>
                <a:t>–35%</a:t>
              </a:r>
            </a:p>
          </p:txBody>
        </p:sp>
        <p:sp>
          <p:nvSpPr>
            <p:cNvPr id="87" name="Rectangle 36"/>
            <p:cNvSpPr>
              <a:spLocks noChangeArrowheads="1"/>
            </p:cNvSpPr>
            <p:nvPr/>
          </p:nvSpPr>
          <p:spPr bwMode="auto">
            <a:xfrm>
              <a:off x="5853113" y="5508625"/>
              <a:ext cx="674687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141413"/>
              <a:r>
                <a:rPr lang="en-GB" sz="1500">
                  <a:solidFill>
                    <a:schemeClr val="tx1"/>
                  </a:solidFill>
                </a:rPr>
                <a:t>+163%</a:t>
              </a:r>
            </a:p>
          </p:txBody>
        </p:sp>
        <p:sp>
          <p:nvSpPr>
            <p:cNvPr id="88" name="Rectangle 37"/>
            <p:cNvSpPr>
              <a:spLocks noChangeArrowheads="1"/>
            </p:cNvSpPr>
            <p:nvPr/>
          </p:nvSpPr>
          <p:spPr bwMode="auto">
            <a:xfrm>
              <a:off x="7392988" y="5508625"/>
              <a:ext cx="452437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141413"/>
              <a:r>
                <a:rPr lang="en-GB" sz="1500">
                  <a:solidFill>
                    <a:schemeClr val="tx1"/>
                  </a:solidFill>
                </a:rPr>
                <a:t>–7%</a:t>
              </a:r>
            </a:p>
          </p:txBody>
        </p:sp>
        <p:sp>
          <p:nvSpPr>
            <p:cNvPr id="89" name="Line 38"/>
            <p:cNvSpPr>
              <a:spLocks noChangeShapeType="1"/>
            </p:cNvSpPr>
            <p:nvPr/>
          </p:nvSpPr>
          <p:spPr bwMode="auto">
            <a:xfrm flipV="1">
              <a:off x="2484438" y="2624138"/>
              <a:ext cx="0" cy="3240087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 lIns="78373" tIns="39187" rIns="78373" bIns="39187"/>
            <a:lstStyle/>
            <a:p>
              <a:endParaRPr lang="hu-HU"/>
            </a:p>
          </p:txBody>
        </p:sp>
        <p:sp>
          <p:nvSpPr>
            <p:cNvPr id="90" name="Line 39"/>
            <p:cNvSpPr>
              <a:spLocks noChangeShapeType="1"/>
            </p:cNvSpPr>
            <p:nvPr/>
          </p:nvSpPr>
          <p:spPr bwMode="auto">
            <a:xfrm flipV="1">
              <a:off x="6888163" y="2624138"/>
              <a:ext cx="1587" cy="3240087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 lIns="78373" tIns="39187" rIns="78373" bIns="39187"/>
            <a:lstStyle/>
            <a:p>
              <a:endParaRPr lang="hu-HU"/>
            </a:p>
          </p:txBody>
        </p:sp>
        <p:sp>
          <p:nvSpPr>
            <p:cNvPr id="91" name="Line 40"/>
            <p:cNvSpPr>
              <a:spLocks noChangeShapeType="1"/>
            </p:cNvSpPr>
            <p:nvPr/>
          </p:nvSpPr>
          <p:spPr bwMode="auto">
            <a:xfrm flipV="1">
              <a:off x="5394325" y="2624138"/>
              <a:ext cx="3175" cy="3240087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 lIns="78373" tIns="39187" rIns="78373" bIns="39187"/>
            <a:lstStyle/>
            <a:p>
              <a:endParaRPr lang="hu-HU"/>
            </a:p>
          </p:txBody>
        </p:sp>
        <p:sp>
          <p:nvSpPr>
            <p:cNvPr id="92" name="AutoShape 41"/>
            <p:cNvSpPr>
              <a:spLocks noChangeArrowheads="1"/>
            </p:cNvSpPr>
            <p:nvPr/>
          </p:nvSpPr>
          <p:spPr bwMode="auto">
            <a:xfrm>
              <a:off x="5608638" y="2197100"/>
              <a:ext cx="1052512" cy="527050"/>
            </a:xfrm>
            <a:prstGeom prst="downArrow">
              <a:avLst>
                <a:gd name="adj1" fmla="val 50000"/>
                <a:gd name="adj2" fmla="val 46181"/>
              </a:avLst>
            </a:prstGeom>
            <a:solidFill>
              <a:srgbClr val="0099FF"/>
            </a:solidFill>
            <a:ln w="8001" algn="ctr">
              <a:noFill/>
              <a:miter lim="800000"/>
              <a:headEnd/>
              <a:tailEnd/>
            </a:ln>
          </p:spPr>
          <p:txBody>
            <a:bodyPr lIns="78373" tIns="39187" rIns="78373" bIns="39187"/>
            <a:lstStyle/>
            <a:p>
              <a:endParaRPr lang="hu-HU"/>
            </a:p>
          </p:txBody>
        </p:sp>
        <p:sp>
          <p:nvSpPr>
            <p:cNvPr id="93" name="Text Box 42"/>
            <p:cNvSpPr txBox="1">
              <a:spLocks noChangeArrowheads="1"/>
            </p:cNvSpPr>
            <p:nvPr/>
          </p:nvSpPr>
          <p:spPr bwMode="auto">
            <a:xfrm>
              <a:off x="6161088" y="6496050"/>
              <a:ext cx="22669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1" tIns="45705" rIns="91411" bIns="45705">
              <a:spAutoFit/>
            </a:bodyPr>
            <a:lstStyle/>
            <a:p>
              <a:pPr marL="455613" indent="-455613" algn="r" defTabSz="912813"/>
              <a:r>
                <a:rPr lang="en-GB" sz="1400" dirty="0">
                  <a:solidFill>
                    <a:schemeClr val="tx1"/>
                  </a:solidFill>
                </a:rPr>
                <a:t>www.copdgold.com</a:t>
              </a: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600" y="1219200"/>
            <a:ext cx="8686800" cy="342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3550" indent="-46355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</a:pPr>
            <a:r>
              <a:rPr lang="hu-HU" sz="2400" b="1" dirty="0">
                <a:solidFill>
                  <a:srgbClr val="FFFFFF"/>
                </a:solidFill>
                <a:latin typeface="Tahoma" pitchFamily="34" charset="0"/>
              </a:rPr>
              <a:t>A </a:t>
            </a:r>
            <a:r>
              <a:rPr lang="en-US" sz="2400" b="1" dirty="0">
                <a:solidFill>
                  <a:srgbClr val="FFFFFF"/>
                </a:solidFill>
                <a:latin typeface="Tahoma" pitchFamily="34" charset="0"/>
              </a:rPr>
              <a:t>COPD</a:t>
            </a:r>
            <a:r>
              <a:rPr lang="hu-HU" sz="2400" b="1" dirty="0">
                <a:solidFill>
                  <a:srgbClr val="FFFFFF"/>
                </a:solidFill>
                <a:latin typeface="Tahoma" pitchFamily="34" charset="0"/>
              </a:rPr>
              <a:t> egy gyakori, megelőzhető és kezelhető betegség, amit </a:t>
            </a:r>
            <a:r>
              <a:rPr lang="hu-HU" sz="2400" b="1" i="1" dirty="0" err="1">
                <a:latin typeface="Tahoma" pitchFamily="34" charset="0"/>
              </a:rPr>
              <a:t>perzisztens</a:t>
            </a:r>
            <a:r>
              <a:rPr lang="hu-HU" sz="2400" b="1" i="1" dirty="0">
                <a:latin typeface="Tahoma" pitchFamily="34" charset="0"/>
              </a:rPr>
              <a:t>,</a:t>
            </a:r>
            <a:r>
              <a:rPr lang="hu-HU" sz="2400" b="1" dirty="0">
                <a:latin typeface="Tahoma" pitchFamily="34" charset="0"/>
              </a:rPr>
              <a:t> </a:t>
            </a:r>
            <a:r>
              <a:rPr lang="hu-HU" sz="2400" b="1" i="1" dirty="0">
                <a:latin typeface="Tahoma" pitchFamily="34" charset="0"/>
              </a:rPr>
              <a:t>általában progresszív  </a:t>
            </a:r>
            <a:r>
              <a:rPr lang="hu-HU" sz="2400" b="1" dirty="0">
                <a:solidFill>
                  <a:srgbClr val="FFFFFF"/>
                </a:solidFill>
                <a:latin typeface="Tahoma" pitchFamily="34" charset="0"/>
              </a:rPr>
              <a:t>légúti áramlási korlátozottság jellemez, melynek hátterében károsító ágensek által okozott légúti gyulladás mutatható ki. </a:t>
            </a:r>
            <a:r>
              <a:rPr lang="en-US" sz="2400" b="1" dirty="0">
                <a:solidFill>
                  <a:srgbClr val="FFFFFF"/>
                </a:solidFill>
                <a:latin typeface="Tahoma" pitchFamily="34" charset="0"/>
              </a:rPr>
              <a:t> </a:t>
            </a:r>
          </a:p>
          <a:p>
            <a:pPr marL="463550" indent="-46355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</a:pPr>
            <a:r>
              <a:rPr lang="hu-HU" sz="2400" b="1" i="1" dirty="0" err="1">
                <a:latin typeface="Tahoma" pitchFamily="34" charset="0"/>
              </a:rPr>
              <a:t>Exacerbációk</a:t>
            </a:r>
            <a:r>
              <a:rPr lang="hu-HU" sz="2400" b="1" dirty="0">
                <a:solidFill>
                  <a:srgbClr val="FFFFFF"/>
                </a:solidFill>
                <a:latin typeface="Tahoma" pitchFamily="34" charset="0"/>
              </a:rPr>
              <a:t>  és </a:t>
            </a:r>
            <a:r>
              <a:rPr lang="hu-HU" sz="2400" b="1" i="1" dirty="0">
                <a:latin typeface="Tahoma" pitchFamily="34" charset="0"/>
              </a:rPr>
              <a:t>társbetegségek</a:t>
            </a:r>
            <a:r>
              <a:rPr lang="hu-HU" sz="2400" b="1" dirty="0">
                <a:solidFill>
                  <a:srgbClr val="FFFFFF"/>
                </a:solidFill>
                <a:latin typeface="Tahoma" pitchFamily="34" charset="0"/>
              </a:rPr>
              <a:t> befolyásolják a betegség súlyosságát.  </a:t>
            </a:r>
            <a:endParaRPr lang="en-US" sz="24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hu-HU" sz="3600" b="1" dirty="0" smtClean="0">
                <a:solidFill>
                  <a:srgbClr val="FFC000"/>
                </a:solidFill>
              </a:rPr>
              <a:t>Definíció</a:t>
            </a:r>
            <a:endParaRPr lang="hu-H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4"/>
          <p:cNvSpPr txBox="1">
            <a:spLocks/>
          </p:cNvSpPr>
          <p:nvPr/>
        </p:nvSpPr>
        <p:spPr>
          <a:xfrm>
            <a:off x="214313" y="0"/>
            <a:ext cx="8643937" cy="12684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Kislégúti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obstrukciójához vezető tényezők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COPD-ben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0" y="6519863"/>
            <a:ext cx="5500688" cy="3139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hu-HU" sz="1600" b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Hogg</a:t>
            </a:r>
            <a:r>
              <a:rPr lang="hu-HU" sz="16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JC.</a:t>
            </a:r>
            <a:r>
              <a:rPr lang="fr-FR" sz="16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Lancet. 2004 Aug 21-27;364(9435):709-21</a:t>
            </a:r>
            <a:endParaRPr lang="hu-HU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Tartalom helye 3" descr="Hog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1285875"/>
            <a:ext cx="6642100" cy="499745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125413"/>
            <a:ext cx="9144000" cy="946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hörgők fokozott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cholinerg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tónusa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COPD-ben</a:t>
            </a:r>
            <a:endParaRPr kumimoji="0" lang="hu-HU" sz="36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Tartalom helye 3" descr="763COPDAnticholinergicMOA.png"/>
          <p:cNvPicPr>
            <a:picLocks noChangeAspect="1"/>
          </p:cNvPicPr>
          <p:nvPr/>
        </p:nvPicPr>
        <p:blipFill>
          <a:blip r:embed="rId2" cstate="print"/>
          <a:srcRect l="10542" r="35735" b="37338"/>
          <a:stretch>
            <a:fillRect/>
          </a:stretch>
        </p:blipFill>
        <p:spPr>
          <a:xfrm>
            <a:off x="2057400" y="1676400"/>
            <a:ext cx="4214812" cy="4729163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 bwMode="auto">
          <a:xfrm rot="10800000" flipV="1">
            <a:off x="4724400" y="4724400"/>
            <a:ext cx="571500" cy="500062"/>
          </a:xfrm>
          <a:prstGeom prst="line">
            <a:avLst/>
          </a:prstGeom>
          <a:ln w="22225">
            <a:solidFill>
              <a:srgbClr val="FF99CC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 bwMode="auto">
          <a:xfrm rot="10800000" flipV="1">
            <a:off x="2590800" y="4572000"/>
            <a:ext cx="857250" cy="642938"/>
          </a:xfrm>
          <a:prstGeom prst="line">
            <a:avLst/>
          </a:prstGeom>
          <a:ln w="22225">
            <a:solidFill>
              <a:srgbClr val="FF99CC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Egyenes összekötő nyíllal 13"/>
          <p:cNvCxnSpPr>
            <a:cxnSpLocks noChangeShapeType="1"/>
          </p:cNvCxnSpPr>
          <p:nvPr/>
        </p:nvCxnSpPr>
        <p:spPr bwMode="auto">
          <a:xfrm>
            <a:off x="5072063" y="4643438"/>
            <a:ext cx="1328739" cy="1147764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" name="Szövegdoboz 14"/>
          <p:cNvSpPr txBox="1">
            <a:spLocks noChangeArrowheads="1"/>
          </p:cNvSpPr>
          <p:nvPr/>
        </p:nvSpPr>
        <p:spPr bwMode="auto">
          <a:xfrm>
            <a:off x="6324600" y="5638800"/>
            <a:ext cx="2643188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hu-HU" sz="2400" b="1" dirty="0"/>
              <a:t>Légúti kaliber csökkenése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85750" y="125413"/>
            <a:ext cx="6877050" cy="946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COPD klinikai tünetei</a:t>
            </a: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142875" y="1557338"/>
            <a:ext cx="9001125" cy="43021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Tipikus tünetek (télen gyakoribbak):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Köhögés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Köpetürítés (</a:t>
            </a:r>
            <a:r>
              <a:rPr kumimoji="0" lang="hu-H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szerozus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vagy infekciókor </a:t>
            </a:r>
            <a:r>
              <a:rPr kumimoji="0" lang="hu-H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purulens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Nehézlégzés (terheléses vagy nyugalmi)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Mellkasi nyomásérzés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/>
              <a:defRPr/>
            </a:pPr>
            <a:endParaRPr kumimoji="0" lang="hu-H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Nem tipikus tünetek: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Vérköpés (rosszindulatúság, </a:t>
            </a:r>
            <a:r>
              <a:rPr kumimoji="0" lang="hu-H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tüdőembolia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kizárandó!)</a:t>
            </a:r>
          </a:p>
        </p:txBody>
      </p:sp>
      <p:pic>
        <p:nvPicPr>
          <p:cNvPr id="4" name="Picture 5" descr="C:\Users\Ani\Desktop\Anikó\pulmonologiaivizsgalatokkepekben\terhelésesNehézlégzé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0"/>
            <a:ext cx="21240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42875" y="357188"/>
            <a:ext cx="8848725" cy="785812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hu-HU" kern="0" dirty="0">
                <a:solidFill>
                  <a:srgbClr val="FF9900"/>
                </a:solidFill>
                <a:latin typeface="Arial Black" pitchFamily="34" charset="0"/>
                <a:ea typeface="+mj-ea"/>
                <a:cs typeface="+mj-cs"/>
              </a:rPr>
              <a:t>Inhalációs kezelés hátrányai</a:t>
            </a:r>
            <a:br>
              <a:rPr lang="hu-HU" kern="0" dirty="0">
                <a:solidFill>
                  <a:srgbClr val="FF9900"/>
                </a:solidFill>
                <a:latin typeface="Arial Black" pitchFamily="34" charset="0"/>
                <a:ea typeface="+mj-ea"/>
                <a:cs typeface="+mj-cs"/>
              </a:rPr>
            </a:br>
            <a:endParaRPr lang="hu-HU" b="0" kern="0" dirty="0">
              <a:solidFill>
                <a:srgbClr val="FF99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304800" y="1554163"/>
            <a:ext cx="8686800" cy="3160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80000"/>
              <a:buFont typeface="+mj-lt"/>
              <a:buAutoNum type="arabicPeriod"/>
              <a:defRPr/>
            </a:pPr>
            <a:r>
              <a:rPr lang="hu-HU" sz="2400" kern="0" dirty="0">
                <a:latin typeface="+mn-lt"/>
              </a:rPr>
              <a:t>Eszköz igényes</a:t>
            </a:r>
          </a:p>
          <a:p>
            <a:pPr marL="514350" indent="-51435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80000"/>
              <a:buFont typeface="+mj-lt"/>
              <a:buAutoNum type="arabicPeriod"/>
              <a:defRPr/>
            </a:pPr>
            <a:r>
              <a:rPr lang="hu-HU" sz="2400" kern="0" dirty="0" err="1">
                <a:latin typeface="+mn-lt"/>
              </a:rPr>
              <a:t>Compliance</a:t>
            </a:r>
            <a:r>
              <a:rPr lang="hu-HU" sz="2400" kern="0" dirty="0">
                <a:latin typeface="+mn-lt"/>
              </a:rPr>
              <a:t> igényes</a:t>
            </a:r>
            <a:r>
              <a:rPr lang="hu-HU" sz="2400" kern="0" dirty="0">
                <a:solidFill>
                  <a:schemeClr val="bg1"/>
                </a:solidFill>
                <a:latin typeface="+mn-lt"/>
              </a:rPr>
              <a:t>: a beteg aktív vagy passzív </a:t>
            </a:r>
            <a:r>
              <a:rPr lang="hu-HU" sz="2400" kern="0" dirty="0" smtClean="0">
                <a:solidFill>
                  <a:schemeClr val="bg1"/>
                </a:solidFill>
                <a:latin typeface="+mn-lt"/>
              </a:rPr>
              <a:t>együttműködését igényli. </a:t>
            </a:r>
            <a:endParaRPr lang="hu-HU" sz="2400" kern="0" dirty="0">
              <a:solidFill>
                <a:schemeClr val="bg1"/>
              </a:solidFill>
              <a:latin typeface="+mn-lt"/>
            </a:endParaRPr>
          </a:p>
          <a:p>
            <a:pPr marL="514350" indent="-51435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80000"/>
              <a:buFont typeface="+mj-lt"/>
              <a:buAutoNum type="arabicPeriod"/>
              <a:defRPr/>
            </a:pPr>
            <a:r>
              <a:rPr lang="hu-HU" sz="2400" kern="0" dirty="0">
                <a:latin typeface="+mn-lt"/>
              </a:rPr>
              <a:t>Bizonytalan dozírozás:</a:t>
            </a:r>
            <a:r>
              <a:rPr lang="hu-HU" sz="240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400" kern="0" dirty="0">
                <a:solidFill>
                  <a:schemeClr val="bg1"/>
                </a:solidFill>
                <a:latin typeface="+mn-lt"/>
              </a:rPr>
              <a:t>kérdés, hogy a beadott gyógyszerből mennyi jut le a </a:t>
            </a:r>
            <a:r>
              <a:rPr lang="hu-HU" sz="2400" kern="0" dirty="0" smtClean="0">
                <a:solidFill>
                  <a:schemeClr val="bg1"/>
                </a:solidFill>
                <a:latin typeface="+mn-lt"/>
              </a:rPr>
              <a:t>tüdőbe.</a:t>
            </a:r>
            <a:endParaRPr lang="hu-HU" sz="24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Franklin Gothic Book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>
            <a:spLocks/>
          </p:cNvSpPr>
          <p:nvPr/>
        </p:nvSpPr>
        <p:spPr bwMode="auto">
          <a:xfrm>
            <a:off x="0" y="1524001"/>
            <a:ext cx="3581400" cy="1676400"/>
          </a:xfrm>
          <a:custGeom>
            <a:avLst/>
            <a:gdLst>
              <a:gd name="T0" fmla="*/ 206 w 1664"/>
              <a:gd name="T1" fmla="*/ 0 h 1390"/>
              <a:gd name="T2" fmla="*/ 185 w 1664"/>
              <a:gd name="T3" fmla="*/ 2 h 1390"/>
              <a:gd name="T4" fmla="*/ 165 w 1664"/>
              <a:gd name="T5" fmla="*/ 4 h 1390"/>
              <a:gd name="T6" fmla="*/ 145 w 1664"/>
              <a:gd name="T7" fmla="*/ 10 h 1390"/>
              <a:gd name="T8" fmla="*/ 125 w 1664"/>
              <a:gd name="T9" fmla="*/ 18 h 1390"/>
              <a:gd name="T10" fmla="*/ 91 w 1664"/>
              <a:gd name="T11" fmla="*/ 38 h 1390"/>
              <a:gd name="T12" fmla="*/ 61 w 1664"/>
              <a:gd name="T13" fmla="*/ 67 h 1390"/>
              <a:gd name="T14" fmla="*/ 35 w 1664"/>
              <a:gd name="T15" fmla="*/ 101 h 1390"/>
              <a:gd name="T16" fmla="*/ 16 w 1664"/>
              <a:gd name="T17" fmla="*/ 141 h 1390"/>
              <a:gd name="T18" fmla="*/ 8 w 1664"/>
              <a:gd name="T19" fmla="*/ 161 h 1390"/>
              <a:gd name="T20" fmla="*/ 3 w 1664"/>
              <a:gd name="T21" fmla="*/ 184 h 1390"/>
              <a:gd name="T22" fmla="*/ 1 w 1664"/>
              <a:gd name="T23" fmla="*/ 206 h 1390"/>
              <a:gd name="T24" fmla="*/ 0 w 1664"/>
              <a:gd name="T25" fmla="*/ 230 h 1390"/>
              <a:gd name="T26" fmla="*/ 0 w 1664"/>
              <a:gd name="T27" fmla="*/ 1160 h 1390"/>
              <a:gd name="T28" fmla="*/ 1 w 1664"/>
              <a:gd name="T29" fmla="*/ 1184 h 1390"/>
              <a:gd name="T30" fmla="*/ 3 w 1664"/>
              <a:gd name="T31" fmla="*/ 1206 h 1390"/>
              <a:gd name="T32" fmla="*/ 8 w 1664"/>
              <a:gd name="T33" fmla="*/ 1228 h 1390"/>
              <a:gd name="T34" fmla="*/ 16 w 1664"/>
              <a:gd name="T35" fmla="*/ 1249 h 1390"/>
              <a:gd name="T36" fmla="*/ 35 w 1664"/>
              <a:gd name="T37" fmla="*/ 1289 h 1390"/>
              <a:gd name="T38" fmla="*/ 61 w 1664"/>
              <a:gd name="T39" fmla="*/ 1323 h 1390"/>
              <a:gd name="T40" fmla="*/ 91 w 1664"/>
              <a:gd name="T41" fmla="*/ 1352 h 1390"/>
              <a:gd name="T42" fmla="*/ 125 w 1664"/>
              <a:gd name="T43" fmla="*/ 1372 h 1390"/>
              <a:gd name="T44" fmla="*/ 145 w 1664"/>
              <a:gd name="T45" fmla="*/ 1380 h 1390"/>
              <a:gd name="T46" fmla="*/ 165 w 1664"/>
              <a:gd name="T47" fmla="*/ 1386 h 1390"/>
              <a:gd name="T48" fmla="*/ 185 w 1664"/>
              <a:gd name="T49" fmla="*/ 1388 h 1390"/>
              <a:gd name="T50" fmla="*/ 206 w 1664"/>
              <a:gd name="T51" fmla="*/ 1390 h 1390"/>
              <a:gd name="T52" fmla="*/ 1458 w 1664"/>
              <a:gd name="T53" fmla="*/ 1390 h 1390"/>
              <a:gd name="T54" fmla="*/ 1479 w 1664"/>
              <a:gd name="T55" fmla="*/ 1388 h 1390"/>
              <a:gd name="T56" fmla="*/ 1499 w 1664"/>
              <a:gd name="T57" fmla="*/ 1386 h 1390"/>
              <a:gd name="T58" fmla="*/ 1519 w 1664"/>
              <a:gd name="T59" fmla="*/ 1380 h 1390"/>
              <a:gd name="T60" fmla="*/ 1539 w 1664"/>
              <a:gd name="T61" fmla="*/ 1372 h 1390"/>
              <a:gd name="T62" fmla="*/ 1573 w 1664"/>
              <a:gd name="T63" fmla="*/ 1352 h 1390"/>
              <a:gd name="T64" fmla="*/ 1603 w 1664"/>
              <a:gd name="T65" fmla="*/ 1323 h 1390"/>
              <a:gd name="T66" fmla="*/ 1629 w 1664"/>
              <a:gd name="T67" fmla="*/ 1289 h 1390"/>
              <a:gd name="T68" fmla="*/ 1648 w 1664"/>
              <a:gd name="T69" fmla="*/ 1249 h 1390"/>
              <a:gd name="T70" fmla="*/ 1655 w 1664"/>
              <a:gd name="T71" fmla="*/ 1228 h 1390"/>
              <a:gd name="T72" fmla="*/ 1661 w 1664"/>
              <a:gd name="T73" fmla="*/ 1206 h 1390"/>
              <a:gd name="T74" fmla="*/ 1663 w 1664"/>
              <a:gd name="T75" fmla="*/ 1184 h 1390"/>
              <a:gd name="T76" fmla="*/ 1664 w 1664"/>
              <a:gd name="T77" fmla="*/ 1160 h 1390"/>
              <a:gd name="T78" fmla="*/ 1664 w 1664"/>
              <a:gd name="T79" fmla="*/ 230 h 1390"/>
              <a:gd name="T80" fmla="*/ 1663 w 1664"/>
              <a:gd name="T81" fmla="*/ 206 h 1390"/>
              <a:gd name="T82" fmla="*/ 1661 w 1664"/>
              <a:gd name="T83" fmla="*/ 184 h 1390"/>
              <a:gd name="T84" fmla="*/ 1655 w 1664"/>
              <a:gd name="T85" fmla="*/ 161 h 1390"/>
              <a:gd name="T86" fmla="*/ 1648 w 1664"/>
              <a:gd name="T87" fmla="*/ 141 h 1390"/>
              <a:gd name="T88" fmla="*/ 1629 w 1664"/>
              <a:gd name="T89" fmla="*/ 101 h 1390"/>
              <a:gd name="T90" fmla="*/ 1603 w 1664"/>
              <a:gd name="T91" fmla="*/ 67 h 1390"/>
              <a:gd name="T92" fmla="*/ 1573 w 1664"/>
              <a:gd name="T93" fmla="*/ 38 h 1390"/>
              <a:gd name="T94" fmla="*/ 1539 w 1664"/>
              <a:gd name="T95" fmla="*/ 18 h 1390"/>
              <a:gd name="T96" fmla="*/ 1519 w 1664"/>
              <a:gd name="T97" fmla="*/ 10 h 1390"/>
              <a:gd name="T98" fmla="*/ 1499 w 1664"/>
              <a:gd name="T99" fmla="*/ 4 h 1390"/>
              <a:gd name="T100" fmla="*/ 1479 w 1664"/>
              <a:gd name="T101" fmla="*/ 2 h 1390"/>
              <a:gd name="T102" fmla="*/ 1458 w 1664"/>
              <a:gd name="T103" fmla="*/ 0 h 1390"/>
              <a:gd name="T104" fmla="*/ 206 w 1664"/>
              <a:gd name="T105" fmla="*/ 0 h 139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64"/>
              <a:gd name="T160" fmla="*/ 0 h 1390"/>
              <a:gd name="T161" fmla="*/ 1664 w 1664"/>
              <a:gd name="T162" fmla="*/ 1390 h 139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64" h="1390">
                <a:moveTo>
                  <a:pt x="206" y="0"/>
                </a:moveTo>
                <a:lnTo>
                  <a:pt x="185" y="2"/>
                </a:lnTo>
                <a:lnTo>
                  <a:pt x="165" y="4"/>
                </a:lnTo>
                <a:lnTo>
                  <a:pt x="145" y="10"/>
                </a:lnTo>
                <a:lnTo>
                  <a:pt x="125" y="18"/>
                </a:lnTo>
                <a:lnTo>
                  <a:pt x="91" y="38"/>
                </a:lnTo>
                <a:lnTo>
                  <a:pt x="61" y="67"/>
                </a:lnTo>
                <a:lnTo>
                  <a:pt x="35" y="101"/>
                </a:lnTo>
                <a:lnTo>
                  <a:pt x="16" y="141"/>
                </a:lnTo>
                <a:lnTo>
                  <a:pt x="8" y="161"/>
                </a:lnTo>
                <a:lnTo>
                  <a:pt x="3" y="184"/>
                </a:lnTo>
                <a:lnTo>
                  <a:pt x="1" y="206"/>
                </a:lnTo>
                <a:lnTo>
                  <a:pt x="0" y="230"/>
                </a:lnTo>
                <a:lnTo>
                  <a:pt x="0" y="1160"/>
                </a:lnTo>
                <a:lnTo>
                  <a:pt x="1" y="1184"/>
                </a:lnTo>
                <a:lnTo>
                  <a:pt x="3" y="1206"/>
                </a:lnTo>
                <a:lnTo>
                  <a:pt x="8" y="1228"/>
                </a:lnTo>
                <a:lnTo>
                  <a:pt x="16" y="1249"/>
                </a:lnTo>
                <a:lnTo>
                  <a:pt x="35" y="1289"/>
                </a:lnTo>
                <a:lnTo>
                  <a:pt x="61" y="1323"/>
                </a:lnTo>
                <a:lnTo>
                  <a:pt x="91" y="1352"/>
                </a:lnTo>
                <a:lnTo>
                  <a:pt x="125" y="1372"/>
                </a:lnTo>
                <a:lnTo>
                  <a:pt x="145" y="1380"/>
                </a:lnTo>
                <a:lnTo>
                  <a:pt x="165" y="1386"/>
                </a:lnTo>
                <a:lnTo>
                  <a:pt x="185" y="1388"/>
                </a:lnTo>
                <a:lnTo>
                  <a:pt x="206" y="1390"/>
                </a:lnTo>
                <a:lnTo>
                  <a:pt x="1458" y="1390"/>
                </a:lnTo>
                <a:lnTo>
                  <a:pt x="1479" y="1388"/>
                </a:lnTo>
                <a:lnTo>
                  <a:pt x="1499" y="1386"/>
                </a:lnTo>
                <a:lnTo>
                  <a:pt x="1519" y="1380"/>
                </a:lnTo>
                <a:lnTo>
                  <a:pt x="1539" y="1372"/>
                </a:lnTo>
                <a:lnTo>
                  <a:pt x="1573" y="1352"/>
                </a:lnTo>
                <a:lnTo>
                  <a:pt x="1603" y="1323"/>
                </a:lnTo>
                <a:lnTo>
                  <a:pt x="1629" y="1289"/>
                </a:lnTo>
                <a:lnTo>
                  <a:pt x="1648" y="1249"/>
                </a:lnTo>
                <a:lnTo>
                  <a:pt x="1655" y="1228"/>
                </a:lnTo>
                <a:lnTo>
                  <a:pt x="1661" y="1206"/>
                </a:lnTo>
                <a:lnTo>
                  <a:pt x="1663" y="1184"/>
                </a:lnTo>
                <a:lnTo>
                  <a:pt x="1664" y="1160"/>
                </a:lnTo>
                <a:lnTo>
                  <a:pt x="1664" y="230"/>
                </a:lnTo>
                <a:lnTo>
                  <a:pt x="1663" y="206"/>
                </a:lnTo>
                <a:lnTo>
                  <a:pt x="1661" y="184"/>
                </a:lnTo>
                <a:lnTo>
                  <a:pt x="1655" y="161"/>
                </a:lnTo>
                <a:lnTo>
                  <a:pt x="1648" y="141"/>
                </a:lnTo>
                <a:lnTo>
                  <a:pt x="1629" y="101"/>
                </a:lnTo>
                <a:lnTo>
                  <a:pt x="1603" y="67"/>
                </a:lnTo>
                <a:lnTo>
                  <a:pt x="1573" y="38"/>
                </a:lnTo>
                <a:lnTo>
                  <a:pt x="1539" y="18"/>
                </a:lnTo>
                <a:lnTo>
                  <a:pt x="1519" y="10"/>
                </a:lnTo>
                <a:lnTo>
                  <a:pt x="1499" y="4"/>
                </a:lnTo>
                <a:lnTo>
                  <a:pt x="1479" y="2"/>
                </a:lnTo>
                <a:lnTo>
                  <a:pt x="1458" y="0"/>
                </a:lnTo>
                <a:lnTo>
                  <a:pt x="206" y="0"/>
                </a:lnTo>
                <a:close/>
              </a:path>
            </a:pathLst>
          </a:cu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dist="53882" dir="2700000" algn="ctr" rotWithShape="0">
              <a:srgbClr val="000000"/>
            </a:outerShdw>
          </a:effectLst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hu-HU" sz="2400" b="1" dirty="0" smtClean="0">
                <a:ea typeface="ＭＳ Ｐゴシック" charset="0"/>
              </a:rPr>
              <a:t>TÜNETEK:</a:t>
            </a:r>
          </a:p>
          <a:p>
            <a:pPr marL="273050" indent="-273050">
              <a:buFont typeface="Wingdings" pitchFamily="2" charset="2"/>
              <a:buChar char="§"/>
              <a:defRPr/>
            </a:pPr>
            <a:r>
              <a:rPr lang="hu-HU" sz="2400" b="1" dirty="0" smtClean="0">
                <a:ea typeface="ＭＳ Ｐゴシック" charset="0"/>
              </a:rPr>
              <a:t>nehézlégzés</a:t>
            </a:r>
          </a:p>
          <a:p>
            <a:pPr marL="273050" indent="-273050">
              <a:buFont typeface="Wingdings" pitchFamily="2" charset="2"/>
              <a:buChar char="§"/>
              <a:defRPr/>
            </a:pPr>
            <a:r>
              <a:rPr lang="hu-HU" sz="2400" b="1" dirty="0" smtClean="0">
                <a:ea typeface="ＭＳ Ｐゴシック" charset="0"/>
              </a:rPr>
              <a:t>krónikus köhögés</a:t>
            </a:r>
          </a:p>
          <a:p>
            <a:pPr marL="273050" indent="-273050">
              <a:buFont typeface="Wingdings" pitchFamily="2" charset="2"/>
              <a:buChar char="§"/>
              <a:defRPr/>
            </a:pPr>
            <a:r>
              <a:rPr lang="hu-HU" sz="2400" b="1" dirty="0" smtClean="0">
                <a:ea typeface="ＭＳ Ｐゴシック" charset="0"/>
              </a:rPr>
              <a:t>köpetürítés</a:t>
            </a:r>
            <a:endParaRPr lang="en-US" sz="2400" b="1" dirty="0">
              <a:ea typeface="ＭＳ Ｐゴシック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8313" y="2300288"/>
            <a:ext cx="235108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" name="Freeform 9"/>
          <p:cNvSpPr>
            <a:spLocks/>
          </p:cNvSpPr>
          <p:nvPr/>
        </p:nvSpPr>
        <p:spPr bwMode="auto">
          <a:xfrm>
            <a:off x="0" y="3429000"/>
            <a:ext cx="3581400" cy="1981200"/>
          </a:xfrm>
          <a:custGeom>
            <a:avLst/>
            <a:gdLst>
              <a:gd name="T0" fmla="*/ 235 w 2496"/>
              <a:gd name="T1" fmla="*/ 0 h 1584"/>
              <a:gd name="T2" fmla="*/ 212 w 2496"/>
              <a:gd name="T3" fmla="*/ 2 h 1584"/>
              <a:gd name="T4" fmla="*/ 188 w 2496"/>
              <a:gd name="T5" fmla="*/ 6 h 1584"/>
              <a:gd name="T6" fmla="*/ 165 w 2496"/>
              <a:gd name="T7" fmla="*/ 12 h 1584"/>
              <a:gd name="T8" fmla="*/ 143 w 2496"/>
              <a:gd name="T9" fmla="*/ 20 h 1584"/>
              <a:gd name="T10" fmla="*/ 124 w 2496"/>
              <a:gd name="T11" fmla="*/ 32 h 1584"/>
              <a:gd name="T12" fmla="*/ 104 w 2496"/>
              <a:gd name="T13" fmla="*/ 44 h 1584"/>
              <a:gd name="T14" fmla="*/ 70 w 2496"/>
              <a:gd name="T15" fmla="*/ 77 h 1584"/>
              <a:gd name="T16" fmla="*/ 39 w 2496"/>
              <a:gd name="T17" fmla="*/ 115 h 1584"/>
              <a:gd name="T18" fmla="*/ 28 w 2496"/>
              <a:gd name="T19" fmla="*/ 137 h 1584"/>
              <a:gd name="T20" fmla="*/ 18 w 2496"/>
              <a:gd name="T21" fmla="*/ 159 h 1584"/>
              <a:gd name="T22" fmla="*/ 10 w 2496"/>
              <a:gd name="T23" fmla="*/ 184 h 1584"/>
              <a:gd name="T24" fmla="*/ 5 w 2496"/>
              <a:gd name="T25" fmla="*/ 210 h 1584"/>
              <a:gd name="T26" fmla="*/ 1 w 2496"/>
              <a:gd name="T27" fmla="*/ 236 h 1584"/>
              <a:gd name="T28" fmla="*/ 0 w 2496"/>
              <a:gd name="T29" fmla="*/ 263 h 1584"/>
              <a:gd name="T30" fmla="*/ 0 w 2496"/>
              <a:gd name="T31" fmla="*/ 1319 h 1584"/>
              <a:gd name="T32" fmla="*/ 1 w 2496"/>
              <a:gd name="T33" fmla="*/ 1346 h 1584"/>
              <a:gd name="T34" fmla="*/ 5 w 2496"/>
              <a:gd name="T35" fmla="*/ 1372 h 1584"/>
              <a:gd name="T36" fmla="*/ 10 w 2496"/>
              <a:gd name="T37" fmla="*/ 1398 h 1584"/>
              <a:gd name="T38" fmla="*/ 18 w 2496"/>
              <a:gd name="T39" fmla="*/ 1422 h 1584"/>
              <a:gd name="T40" fmla="*/ 28 w 2496"/>
              <a:gd name="T41" fmla="*/ 1445 h 1584"/>
              <a:gd name="T42" fmla="*/ 39 w 2496"/>
              <a:gd name="T43" fmla="*/ 1467 h 1584"/>
              <a:gd name="T44" fmla="*/ 70 w 2496"/>
              <a:gd name="T45" fmla="*/ 1507 h 1584"/>
              <a:gd name="T46" fmla="*/ 104 w 2496"/>
              <a:gd name="T47" fmla="*/ 1540 h 1584"/>
              <a:gd name="T48" fmla="*/ 124 w 2496"/>
              <a:gd name="T49" fmla="*/ 1552 h 1584"/>
              <a:gd name="T50" fmla="*/ 143 w 2496"/>
              <a:gd name="T51" fmla="*/ 1564 h 1584"/>
              <a:gd name="T52" fmla="*/ 165 w 2496"/>
              <a:gd name="T53" fmla="*/ 1572 h 1584"/>
              <a:gd name="T54" fmla="*/ 188 w 2496"/>
              <a:gd name="T55" fmla="*/ 1578 h 1584"/>
              <a:gd name="T56" fmla="*/ 212 w 2496"/>
              <a:gd name="T57" fmla="*/ 1582 h 1584"/>
              <a:gd name="T58" fmla="*/ 235 w 2496"/>
              <a:gd name="T59" fmla="*/ 1584 h 1584"/>
              <a:gd name="T60" fmla="*/ 2261 w 2496"/>
              <a:gd name="T61" fmla="*/ 1584 h 1584"/>
              <a:gd name="T62" fmla="*/ 2286 w 2496"/>
              <a:gd name="T63" fmla="*/ 1582 h 1584"/>
              <a:gd name="T64" fmla="*/ 2309 w 2496"/>
              <a:gd name="T65" fmla="*/ 1578 h 1584"/>
              <a:gd name="T66" fmla="*/ 2331 w 2496"/>
              <a:gd name="T67" fmla="*/ 1572 h 1584"/>
              <a:gd name="T68" fmla="*/ 2353 w 2496"/>
              <a:gd name="T69" fmla="*/ 1564 h 1584"/>
              <a:gd name="T70" fmla="*/ 2374 w 2496"/>
              <a:gd name="T71" fmla="*/ 1552 h 1584"/>
              <a:gd name="T72" fmla="*/ 2394 w 2496"/>
              <a:gd name="T73" fmla="*/ 1540 h 1584"/>
              <a:gd name="T74" fmla="*/ 2428 w 2496"/>
              <a:gd name="T75" fmla="*/ 1507 h 1584"/>
              <a:gd name="T76" fmla="*/ 2457 w 2496"/>
              <a:gd name="T77" fmla="*/ 1467 h 1584"/>
              <a:gd name="T78" fmla="*/ 2467 w 2496"/>
              <a:gd name="T79" fmla="*/ 1445 h 1584"/>
              <a:gd name="T80" fmla="*/ 2478 w 2496"/>
              <a:gd name="T81" fmla="*/ 1422 h 1584"/>
              <a:gd name="T82" fmla="*/ 2485 w 2496"/>
              <a:gd name="T83" fmla="*/ 1398 h 1584"/>
              <a:gd name="T84" fmla="*/ 2491 w 2496"/>
              <a:gd name="T85" fmla="*/ 1372 h 1584"/>
              <a:gd name="T86" fmla="*/ 2494 w 2496"/>
              <a:gd name="T87" fmla="*/ 1346 h 1584"/>
              <a:gd name="T88" fmla="*/ 2496 w 2496"/>
              <a:gd name="T89" fmla="*/ 1319 h 1584"/>
              <a:gd name="T90" fmla="*/ 2496 w 2496"/>
              <a:gd name="T91" fmla="*/ 263 h 1584"/>
              <a:gd name="T92" fmla="*/ 2494 w 2496"/>
              <a:gd name="T93" fmla="*/ 236 h 1584"/>
              <a:gd name="T94" fmla="*/ 2491 w 2496"/>
              <a:gd name="T95" fmla="*/ 210 h 1584"/>
              <a:gd name="T96" fmla="*/ 2485 w 2496"/>
              <a:gd name="T97" fmla="*/ 184 h 1584"/>
              <a:gd name="T98" fmla="*/ 2478 w 2496"/>
              <a:gd name="T99" fmla="*/ 159 h 1584"/>
              <a:gd name="T100" fmla="*/ 2467 w 2496"/>
              <a:gd name="T101" fmla="*/ 137 h 1584"/>
              <a:gd name="T102" fmla="*/ 2457 w 2496"/>
              <a:gd name="T103" fmla="*/ 115 h 1584"/>
              <a:gd name="T104" fmla="*/ 2428 w 2496"/>
              <a:gd name="T105" fmla="*/ 77 h 1584"/>
              <a:gd name="T106" fmla="*/ 2394 w 2496"/>
              <a:gd name="T107" fmla="*/ 44 h 1584"/>
              <a:gd name="T108" fmla="*/ 2374 w 2496"/>
              <a:gd name="T109" fmla="*/ 32 h 1584"/>
              <a:gd name="T110" fmla="*/ 2353 w 2496"/>
              <a:gd name="T111" fmla="*/ 20 h 1584"/>
              <a:gd name="T112" fmla="*/ 2331 w 2496"/>
              <a:gd name="T113" fmla="*/ 12 h 1584"/>
              <a:gd name="T114" fmla="*/ 2309 w 2496"/>
              <a:gd name="T115" fmla="*/ 6 h 1584"/>
              <a:gd name="T116" fmla="*/ 2286 w 2496"/>
              <a:gd name="T117" fmla="*/ 2 h 1584"/>
              <a:gd name="T118" fmla="*/ 2261 w 2496"/>
              <a:gd name="T119" fmla="*/ 0 h 1584"/>
              <a:gd name="T120" fmla="*/ 235 w 2496"/>
              <a:gd name="T121" fmla="*/ 0 h 15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96"/>
              <a:gd name="T184" fmla="*/ 0 h 1584"/>
              <a:gd name="T185" fmla="*/ 2496 w 2496"/>
              <a:gd name="T186" fmla="*/ 1584 h 15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96" h="1584">
                <a:moveTo>
                  <a:pt x="235" y="0"/>
                </a:moveTo>
                <a:lnTo>
                  <a:pt x="212" y="2"/>
                </a:lnTo>
                <a:lnTo>
                  <a:pt x="188" y="6"/>
                </a:lnTo>
                <a:lnTo>
                  <a:pt x="165" y="12"/>
                </a:lnTo>
                <a:lnTo>
                  <a:pt x="143" y="20"/>
                </a:lnTo>
                <a:lnTo>
                  <a:pt x="124" y="32"/>
                </a:lnTo>
                <a:lnTo>
                  <a:pt x="104" y="44"/>
                </a:lnTo>
                <a:lnTo>
                  <a:pt x="70" y="77"/>
                </a:lnTo>
                <a:lnTo>
                  <a:pt x="39" y="115"/>
                </a:lnTo>
                <a:lnTo>
                  <a:pt x="28" y="137"/>
                </a:lnTo>
                <a:lnTo>
                  <a:pt x="18" y="159"/>
                </a:lnTo>
                <a:lnTo>
                  <a:pt x="10" y="184"/>
                </a:lnTo>
                <a:lnTo>
                  <a:pt x="5" y="210"/>
                </a:lnTo>
                <a:lnTo>
                  <a:pt x="1" y="236"/>
                </a:lnTo>
                <a:lnTo>
                  <a:pt x="0" y="263"/>
                </a:lnTo>
                <a:lnTo>
                  <a:pt x="0" y="1319"/>
                </a:lnTo>
                <a:lnTo>
                  <a:pt x="1" y="1346"/>
                </a:lnTo>
                <a:lnTo>
                  <a:pt x="5" y="1372"/>
                </a:lnTo>
                <a:lnTo>
                  <a:pt x="10" y="1398"/>
                </a:lnTo>
                <a:lnTo>
                  <a:pt x="18" y="1422"/>
                </a:lnTo>
                <a:lnTo>
                  <a:pt x="28" y="1445"/>
                </a:lnTo>
                <a:lnTo>
                  <a:pt x="39" y="1467"/>
                </a:lnTo>
                <a:lnTo>
                  <a:pt x="70" y="1507"/>
                </a:lnTo>
                <a:lnTo>
                  <a:pt x="104" y="1540"/>
                </a:lnTo>
                <a:lnTo>
                  <a:pt x="124" y="1552"/>
                </a:lnTo>
                <a:lnTo>
                  <a:pt x="143" y="1564"/>
                </a:lnTo>
                <a:lnTo>
                  <a:pt x="165" y="1572"/>
                </a:lnTo>
                <a:lnTo>
                  <a:pt x="188" y="1578"/>
                </a:lnTo>
                <a:lnTo>
                  <a:pt x="212" y="1582"/>
                </a:lnTo>
                <a:lnTo>
                  <a:pt x="235" y="1584"/>
                </a:lnTo>
                <a:lnTo>
                  <a:pt x="2261" y="1584"/>
                </a:lnTo>
                <a:lnTo>
                  <a:pt x="2286" y="1582"/>
                </a:lnTo>
                <a:lnTo>
                  <a:pt x="2309" y="1578"/>
                </a:lnTo>
                <a:lnTo>
                  <a:pt x="2331" y="1572"/>
                </a:lnTo>
                <a:lnTo>
                  <a:pt x="2353" y="1564"/>
                </a:lnTo>
                <a:lnTo>
                  <a:pt x="2374" y="1552"/>
                </a:lnTo>
                <a:lnTo>
                  <a:pt x="2394" y="1540"/>
                </a:lnTo>
                <a:lnTo>
                  <a:pt x="2428" y="1507"/>
                </a:lnTo>
                <a:lnTo>
                  <a:pt x="2457" y="1467"/>
                </a:lnTo>
                <a:lnTo>
                  <a:pt x="2467" y="1445"/>
                </a:lnTo>
                <a:lnTo>
                  <a:pt x="2478" y="1422"/>
                </a:lnTo>
                <a:lnTo>
                  <a:pt x="2485" y="1398"/>
                </a:lnTo>
                <a:lnTo>
                  <a:pt x="2491" y="1372"/>
                </a:lnTo>
                <a:lnTo>
                  <a:pt x="2494" y="1346"/>
                </a:lnTo>
                <a:lnTo>
                  <a:pt x="2496" y="1319"/>
                </a:lnTo>
                <a:lnTo>
                  <a:pt x="2496" y="263"/>
                </a:lnTo>
                <a:lnTo>
                  <a:pt x="2494" y="236"/>
                </a:lnTo>
                <a:lnTo>
                  <a:pt x="2491" y="210"/>
                </a:lnTo>
                <a:lnTo>
                  <a:pt x="2485" y="184"/>
                </a:lnTo>
                <a:lnTo>
                  <a:pt x="2478" y="159"/>
                </a:lnTo>
                <a:lnTo>
                  <a:pt x="2467" y="137"/>
                </a:lnTo>
                <a:lnTo>
                  <a:pt x="2457" y="115"/>
                </a:lnTo>
                <a:lnTo>
                  <a:pt x="2428" y="77"/>
                </a:lnTo>
                <a:lnTo>
                  <a:pt x="2394" y="44"/>
                </a:lnTo>
                <a:lnTo>
                  <a:pt x="2374" y="32"/>
                </a:lnTo>
                <a:lnTo>
                  <a:pt x="2353" y="20"/>
                </a:lnTo>
                <a:lnTo>
                  <a:pt x="2331" y="12"/>
                </a:lnTo>
                <a:lnTo>
                  <a:pt x="2309" y="6"/>
                </a:lnTo>
                <a:lnTo>
                  <a:pt x="2286" y="2"/>
                </a:lnTo>
                <a:lnTo>
                  <a:pt x="2261" y="0"/>
                </a:lnTo>
                <a:lnTo>
                  <a:pt x="235" y="0"/>
                </a:lnTo>
                <a:close/>
              </a:path>
            </a:pathLst>
          </a:cu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63500" dist="53882" dir="2700000" algn="ctr" rotWithShape="0">
              <a:srgbClr val="000000"/>
            </a:outerShdw>
          </a:effectLst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hu-HU" sz="2400" b="1" dirty="0" smtClean="0">
                <a:ea typeface="ＭＳ Ｐゴシック" charset="0"/>
              </a:rPr>
              <a:t>KOCKÁZATI TÉNYZŐK FELTÁRÁSA:</a:t>
            </a:r>
          </a:p>
          <a:p>
            <a:pPr marL="273050" indent="-273050">
              <a:buFont typeface="Wingdings" pitchFamily="2" charset="2"/>
              <a:buChar char="§"/>
              <a:defRPr/>
            </a:pPr>
            <a:r>
              <a:rPr lang="hu-HU" sz="2400" b="1" dirty="0" smtClean="0">
                <a:ea typeface="ＭＳ Ｐゴシック" charset="0"/>
              </a:rPr>
              <a:t>Dohányzás</a:t>
            </a:r>
          </a:p>
          <a:p>
            <a:pPr marL="273050" indent="-273050">
              <a:buFont typeface="Wingdings" pitchFamily="2" charset="2"/>
              <a:buChar char="§"/>
              <a:defRPr/>
            </a:pPr>
            <a:r>
              <a:rPr lang="hu-HU" sz="2400" b="1" dirty="0" smtClean="0">
                <a:ea typeface="ＭＳ Ｐゴシック" charset="0"/>
              </a:rPr>
              <a:t>Foglalkozás</a:t>
            </a:r>
          </a:p>
          <a:p>
            <a:pPr marL="273050" indent="-273050">
              <a:buFont typeface="Wingdings" pitchFamily="2" charset="2"/>
              <a:buChar char="§"/>
              <a:defRPr/>
            </a:pPr>
            <a:r>
              <a:rPr lang="hu-HU" sz="2400" b="1" dirty="0" smtClean="0">
                <a:ea typeface="ＭＳ Ｐゴシック" charset="0"/>
              </a:rPr>
              <a:t>Por </a:t>
            </a:r>
            <a:r>
              <a:rPr lang="hu-HU" sz="2400" b="1" dirty="0" err="1" smtClean="0">
                <a:ea typeface="ＭＳ Ｐゴシック" charset="0"/>
              </a:rPr>
              <a:t>expositio</a:t>
            </a:r>
            <a:endParaRPr lang="en-US" sz="2400" b="1" dirty="0">
              <a:ea typeface="ＭＳ Ｐゴシック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165350" y="5741988"/>
            <a:ext cx="34369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4495800" y="1752600"/>
            <a:ext cx="4648200" cy="177279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latin typeface="Tahoma" pitchFamily="34" charset="0"/>
                <a:cs typeface="Tahoma" pitchFamily="34" charset="0"/>
              </a:rPr>
              <a:t>SPIROMETR</a:t>
            </a:r>
            <a:r>
              <a:rPr lang="hu-HU" altLang="ja-JP" sz="2800" b="1" dirty="0">
                <a:latin typeface="Tahoma" pitchFamily="34" charset="0"/>
                <a:cs typeface="Tahoma" pitchFamily="34" charset="0"/>
              </a:rPr>
              <a:t>IA</a:t>
            </a:r>
            <a:r>
              <a:rPr lang="en-US" altLang="ja-JP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  </a:t>
            </a:r>
            <a:r>
              <a:rPr lang="hu-HU" altLang="ja-JP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Kötelező </a:t>
            </a:r>
            <a:r>
              <a:rPr lang="hu-HU" altLang="ja-JP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hu-HU" altLang="ja-JP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diagnózishoz!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en-US" sz="2400" b="1" i="1" dirty="0" smtClean="0">
                <a:latin typeface="Tahoma" pitchFamily="34" charset="0"/>
                <a:cs typeface="Tahoma" pitchFamily="34" charset="0"/>
              </a:rPr>
              <a:t>post-bronchodilator FEV</a:t>
            </a:r>
            <a:r>
              <a:rPr lang="en-US" sz="2400" b="1" i="1" baseline="-250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sz="2400" b="1" i="1" dirty="0" smtClean="0">
                <a:latin typeface="Tahoma" pitchFamily="34" charset="0"/>
                <a:cs typeface="Tahoma" pitchFamily="34" charset="0"/>
              </a:rPr>
              <a:t>/FVC &lt; 70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hu-HU" sz="2400" dirty="0" smtClean="0">
                <a:latin typeface="Tahoma" pitchFamily="34" charset="0"/>
                <a:cs typeface="Tahoma" pitchFamily="34" charset="0"/>
              </a:rPr>
              <a:t>% </a:t>
            </a:r>
            <a:r>
              <a:rPr lang="hu-H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jelzi a </a:t>
            </a:r>
            <a:r>
              <a:rPr lang="hu-HU" sz="24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perzisztens</a:t>
            </a:r>
            <a:r>
              <a:rPr lang="hu-H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légúti obstrukciót.</a:t>
            </a:r>
            <a:endParaRPr lang="en-US" altLang="ja-JP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265238" y="438150"/>
            <a:ext cx="68072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447800" y="609600"/>
            <a:ext cx="7315200" cy="44319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hu-HU" altLang="ja-JP" b="1" dirty="0" smtClean="0">
                <a:solidFill>
                  <a:srgbClr val="FFCC00"/>
                </a:solidFill>
                <a:latin typeface="Tahoma" pitchFamily="34" charset="0"/>
              </a:rPr>
              <a:t>A </a:t>
            </a:r>
            <a:r>
              <a:rPr lang="en-US" altLang="ja-JP" b="1" dirty="0">
                <a:solidFill>
                  <a:srgbClr val="FFCC00"/>
                </a:solidFill>
                <a:latin typeface="Tahoma" pitchFamily="34" charset="0"/>
              </a:rPr>
              <a:t>COPD</a:t>
            </a:r>
            <a:r>
              <a:rPr lang="hu-HU" altLang="ja-JP" b="1" dirty="0">
                <a:solidFill>
                  <a:srgbClr val="FFCC00"/>
                </a:solidFill>
                <a:latin typeface="Tahoma" pitchFamily="34" charset="0"/>
              </a:rPr>
              <a:t> diagnózisa</a:t>
            </a:r>
            <a:endParaRPr lang="en-US" altLang="ja-JP" b="1" dirty="0">
              <a:solidFill>
                <a:srgbClr val="FFCC00"/>
              </a:solidFill>
              <a:latin typeface="Tahoma" pitchFamily="34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 rot="5400000">
            <a:off x="4438650" y="4899026"/>
            <a:ext cx="357187" cy="8302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hu-HU" altLang="ja-JP" sz="4800" dirty="0" smtClean="0">
                <a:solidFill>
                  <a:srgbClr val="A5FF4B"/>
                </a:solidFill>
                <a:latin typeface="Monotype Sorts" charset="0"/>
                <a:cs typeface="ＭＳ Ｐゴシック" charset="0"/>
              </a:rPr>
              <a:t> </a:t>
            </a:r>
            <a:endParaRPr lang="en-US" altLang="ja-JP" sz="4800" dirty="0" smtClean="0">
              <a:solidFill>
                <a:srgbClr val="A5FF4B"/>
              </a:solidFill>
              <a:latin typeface="Monotype Sorts" charset="0"/>
              <a:cs typeface="ＭＳ Ｐゴシック" charset="0"/>
            </a:endParaRPr>
          </a:p>
        </p:txBody>
      </p:sp>
      <p:sp>
        <p:nvSpPr>
          <p:cNvPr id="10" name="Jobb oldali kapcsos zárójel 9"/>
          <p:cNvSpPr/>
          <p:nvPr/>
        </p:nvSpPr>
        <p:spPr>
          <a:xfrm>
            <a:off x="3733800" y="2057400"/>
            <a:ext cx="533400" cy="2743200"/>
          </a:xfrm>
          <a:prstGeom prst="rightBrac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 descr="DSC06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810000"/>
            <a:ext cx="3962400" cy="264160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3581400" y="6488668"/>
            <a:ext cx="5562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 smtClean="0">
                <a:solidFill>
                  <a:schemeClr val="bg1"/>
                </a:solidFill>
              </a:rPr>
              <a:t>SE Pulmonológiai klinikai légzésfunkciós labor  </a:t>
            </a:r>
            <a:endParaRPr lang="hu-HU" sz="1800" dirty="0">
              <a:solidFill>
                <a:schemeClr val="bg1"/>
              </a:solidFill>
            </a:endParaRPr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0" y="1447800"/>
            <a:ext cx="4419600" cy="4302961"/>
            <a:chOff x="1905000" y="1524000"/>
            <a:chExt cx="4419600" cy="4302961"/>
          </a:xfrm>
        </p:grpSpPr>
        <p:pic>
          <p:nvPicPr>
            <p:cNvPr id="14" name="Picture 4" descr="C:\Users\Ani\Desktop\Anikó\pulmonologiaivizsgalatokkepekben\img08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905000" y="1524000"/>
              <a:ext cx="4419600" cy="4302961"/>
            </a:xfrm>
            <a:prstGeom prst="rect">
              <a:avLst/>
            </a:prstGeom>
            <a:ln>
              <a:solidFill>
                <a:srgbClr val="00FFFF"/>
              </a:solidFill>
            </a:ln>
          </p:spPr>
        </p:pic>
        <p:sp>
          <p:nvSpPr>
            <p:cNvPr id="15" name="Szabadkézi sokszög 14"/>
            <p:cNvSpPr/>
            <p:nvPr/>
          </p:nvSpPr>
          <p:spPr>
            <a:xfrm>
              <a:off x="4267200" y="2819400"/>
              <a:ext cx="1228299" cy="1252046"/>
            </a:xfrm>
            <a:custGeom>
              <a:avLst/>
              <a:gdLst>
                <a:gd name="connsiteX0" fmla="*/ 27296 w 1228299"/>
                <a:gd name="connsiteY0" fmla="*/ 1177626 h 1252046"/>
                <a:gd name="connsiteX1" fmla="*/ 13648 w 1228299"/>
                <a:gd name="connsiteY1" fmla="*/ 1109387 h 1252046"/>
                <a:gd name="connsiteX2" fmla="*/ 0 w 1228299"/>
                <a:gd name="connsiteY2" fmla="*/ 1041149 h 1252046"/>
                <a:gd name="connsiteX3" fmla="*/ 13648 w 1228299"/>
                <a:gd name="connsiteY3" fmla="*/ 959262 h 1252046"/>
                <a:gd name="connsiteX4" fmla="*/ 27296 w 1228299"/>
                <a:gd name="connsiteY4" fmla="*/ 918319 h 1252046"/>
                <a:gd name="connsiteX5" fmla="*/ 40944 w 1228299"/>
                <a:gd name="connsiteY5" fmla="*/ 850080 h 1252046"/>
                <a:gd name="connsiteX6" fmla="*/ 27296 w 1228299"/>
                <a:gd name="connsiteY6" fmla="*/ 754546 h 1252046"/>
                <a:gd name="connsiteX7" fmla="*/ 0 w 1228299"/>
                <a:gd name="connsiteY7" fmla="*/ 713602 h 1252046"/>
                <a:gd name="connsiteX8" fmla="*/ 27296 w 1228299"/>
                <a:gd name="connsiteY8" fmla="*/ 631716 h 1252046"/>
                <a:gd name="connsiteX9" fmla="*/ 40944 w 1228299"/>
                <a:gd name="connsiteY9" fmla="*/ 577125 h 1252046"/>
                <a:gd name="connsiteX10" fmla="*/ 27296 w 1228299"/>
                <a:gd name="connsiteY10" fmla="*/ 522534 h 1252046"/>
                <a:gd name="connsiteX11" fmla="*/ 68239 w 1228299"/>
                <a:gd name="connsiteY11" fmla="*/ 345113 h 1252046"/>
                <a:gd name="connsiteX12" fmla="*/ 95535 w 1228299"/>
                <a:gd name="connsiteY12" fmla="*/ 304170 h 1252046"/>
                <a:gd name="connsiteX13" fmla="*/ 109183 w 1228299"/>
                <a:gd name="connsiteY13" fmla="*/ 235931 h 1252046"/>
                <a:gd name="connsiteX14" fmla="*/ 81887 w 1228299"/>
                <a:gd name="connsiteY14" fmla="*/ 140396 h 1252046"/>
                <a:gd name="connsiteX15" fmla="*/ 136478 w 1228299"/>
                <a:gd name="connsiteY15" fmla="*/ 72158 h 1252046"/>
                <a:gd name="connsiteX16" fmla="*/ 163774 w 1228299"/>
                <a:gd name="connsiteY16" fmla="*/ 249579 h 1252046"/>
                <a:gd name="connsiteX17" fmla="*/ 191069 w 1228299"/>
                <a:gd name="connsiteY17" fmla="*/ 331465 h 1252046"/>
                <a:gd name="connsiteX18" fmla="*/ 204717 w 1228299"/>
                <a:gd name="connsiteY18" fmla="*/ 372408 h 1252046"/>
                <a:gd name="connsiteX19" fmla="*/ 218365 w 1228299"/>
                <a:gd name="connsiteY19" fmla="*/ 413352 h 1252046"/>
                <a:gd name="connsiteX20" fmla="*/ 245660 w 1228299"/>
                <a:gd name="connsiteY20" fmla="*/ 604420 h 1252046"/>
                <a:gd name="connsiteX21" fmla="*/ 272956 w 1228299"/>
                <a:gd name="connsiteY21" fmla="*/ 768193 h 1252046"/>
                <a:gd name="connsiteX22" fmla="*/ 327547 w 1228299"/>
                <a:gd name="connsiteY22" fmla="*/ 850080 h 1252046"/>
                <a:gd name="connsiteX23" fmla="*/ 395786 w 1228299"/>
                <a:gd name="connsiteY23" fmla="*/ 931967 h 1252046"/>
                <a:gd name="connsiteX24" fmla="*/ 491320 w 1228299"/>
                <a:gd name="connsiteY24" fmla="*/ 959262 h 1252046"/>
                <a:gd name="connsiteX25" fmla="*/ 573206 w 1228299"/>
                <a:gd name="connsiteY25" fmla="*/ 986558 h 1252046"/>
                <a:gd name="connsiteX26" fmla="*/ 655093 w 1228299"/>
                <a:gd name="connsiteY26" fmla="*/ 1013853 h 1252046"/>
                <a:gd name="connsiteX27" fmla="*/ 696036 w 1228299"/>
                <a:gd name="connsiteY27" fmla="*/ 1027501 h 1252046"/>
                <a:gd name="connsiteX28" fmla="*/ 791571 w 1228299"/>
                <a:gd name="connsiteY28" fmla="*/ 1068444 h 1252046"/>
                <a:gd name="connsiteX29" fmla="*/ 873457 w 1228299"/>
                <a:gd name="connsiteY29" fmla="*/ 1109387 h 1252046"/>
                <a:gd name="connsiteX30" fmla="*/ 928048 w 1228299"/>
                <a:gd name="connsiteY30" fmla="*/ 1136683 h 1252046"/>
                <a:gd name="connsiteX31" fmla="*/ 1009935 w 1228299"/>
                <a:gd name="connsiteY31" fmla="*/ 1163979 h 1252046"/>
                <a:gd name="connsiteX32" fmla="*/ 1091821 w 1228299"/>
                <a:gd name="connsiteY32" fmla="*/ 1204922 h 1252046"/>
                <a:gd name="connsiteX33" fmla="*/ 1187356 w 1228299"/>
                <a:gd name="connsiteY33" fmla="*/ 1245865 h 1252046"/>
                <a:gd name="connsiteX34" fmla="*/ 1228299 w 1228299"/>
                <a:gd name="connsiteY34" fmla="*/ 1232217 h 125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28299" h="1252046">
                  <a:moveTo>
                    <a:pt x="27296" y="1177626"/>
                  </a:moveTo>
                  <a:cubicBezTo>
                    <a:pt x="81886" y="1095741"/>
                    <a:pt x="50042" y="1173077"/>
                    <a:pt x="13648" y="1109387"/>
                  </a:cubicBezTo>
                  <a:cubicBezTo>
                    <a:pt x="2139" y="1089247"/>
                    <a:pt x="4549" y="1063895"/>
                    <a:pt x="0" y="1041149"/>
                  </a:cubicBezTo>
                  <a:cubicBezTo>
                    <a:pt x="4549" y="1013853"/>
                    <a:pt x="7645" y="986275"/>
                    <a:pt x="13648" y="959262"/>
                  </a:cubicBezTo>
                  <a:cubicBezTo>
                    <a:pt x="16769" y="945219"/>
                    <a:pt x="23807" y="932275"/>
                    <a:pt x="27296" y="918319"/>
                  </a:cubicBezTo>
                  <a:cubicBezTo>
                    <a:pt x="32922" y="895815"/>
                    <a:pt x="36395" y="872826"/>
                    <a:pt x="40944" y="850080"/>
                  </a:cubicBezTo>
                  <a:cubicBezTo>
                    <a:pt x="36395" y="818235"/>
                    <a:pt x="36540" y="785357"/>
                    <a:pt x="27296" y="754546"/>
                  </a:cubicBezTo>
                  <a:cubicBezTo>
                    <a:pt x="22583" y="738835"/>
                    <a:pt x="0" y="730005"/>
                    <a:pt x="0" y="713602"/>
                  </a:cubicBezTo>
                  <a:cubicBezTo>
                    <a:pt x="0" y="684830"/>
                    <a:pt x="20318" y="659629"/>
                    <a:pt x="27296" y="631716"/>
                  </a:cubicBezTo>
                  <a:lnTo>
                    <a:pt x="40944" y="577125"/>
                  </a:lnTo>
                  <a:cubicBezTo>
                    <a:pt x="36395" y="558928"/>
                    <a:pt x="27296" y="541291"/>
                    <a:pt x="27296" y="522534"/>
                  </a:cubicBezTo>
                  <a:cubicBezTo>
                    <a:pt x="27296" y="487930"/>
                    <a:pt x="46618" y="377544"/>
                    <a:pt x="68239" y="345113"/>
                  </a:cubicBezTo>
                  <a:lnTo>
                    <a:pt x="95535" y="304170"/>
                  </a:lnTo>
                  <a:cubicBezTo>
                    <a:pt x="100084" y="281424"/>
                    <a:pt x="109183" y="259128"/>
                    <a:pt x="109183" y="235931"/>
                  </a:cubicBezTo>
                  <a:cubicBezTo>
                    <a:pt x="109183" y="218795"/>
                    <a:pt x="88323" y="159703"/>
                    <a:pt x="81887" y="140396"/>
                  </a:cubicBezTo>
                  <a:cubicBezTo>
                    <a:pt x="113161" y="15301"/>
                    <a:pt x="88374" y="0"/>
                    <a:pt x="136478" y="72158"/>
                  </a:cubicBezTo>
                  <a:cubicBezTo>
                    <a:pt x="139364" y="92360"/>
                    <a:pt x="157462" y="224331"/>
                    <a:pt x="163774" y="249579"/>
                  </a:cubicBezTo>
                  <a:cubicBezTo>
                    <a:pt x="170752" y="277492"/>
                    <a:pt x="181971" y="304170"/>
                    <a:pt x="191069" y="331465"/>
                  </a:cubicBezTo>
                  <a:lnTo>
                    <a:pt x="204717" y="372408"/>
                  </a:lnTo>
                  <a:lnTo>
                    <a:pt x="218365" y="413352"/>
                  </a:lnTo>
                  <a:cubicBezTo>
                    <a:pt x="235464" y="515949"/>
                    <a:pt x="231996" y="488281"/>
                    <a:pt x="245660" y="604420"/>
                  </a:cubicBezTo>
                  <a:cubicBezTo>
                    <a:pt x="248353" y="627310"/>
                    <a:pt x="250661" y="728062"/>
                    <a:pt x="272956" y="768193"/>
                  </a:cubicBezTo>
                  <a:cubicBezTo>
                    <a:pt x="288888" y="796870"/>
                    <a:pt x="309350" y="822784"/>
                    <a:pt x="327547" y="850080"/>
                  </a:cubicBezTo>
                  <a:cubicBezTo>
                    <a:pt x="347688" y="880292"/>
                    <a:pt x="364260" y="910950"/>
                    <a:pt x="395786" y="931967"/>
                  </a:cubicBezTo>
                  <a:cubicBezTo>
                    <a:pt x="408292" y="940304"/>
                    <a:pt x="483052" y="956782"/>
                    <a:pt x="491320" y="959262"/>
                  </a:cubicBezTo>
                  <a:cubicBezTo>
                    <a:pt x="518878" y="967530"/>
                    <a:pt x="545911" y="977460"/>
                    <a:pt x="573206" y="986558"/>
                  </a:cubicBezTo>
                  <a:lnTo>
                    <a:pt x="655093" y="1013853"/>
                  </a:lnTo>
                  <a:cubicBezTo>
                    <a:pt x="668741" y="1018402"/>
                    <a:pt x="684066" y="1019521"/>
                    <a:pt x="696036" y="1027501"/>
                  </a:cubicBezTo>
                  <a:cubicBezTo>
                    <a:pt x="752587" y="1065200"/>
                    <a:pt x="721067" y="1050818"/>
                    <a:pt x="791571" y="1068444"/>
                  </a:cubicBezTo>
                  <a:cubicBezTo>
                    <a:pt x="870256" y="1120902"/>
                    <a:pt x="794350" y="1075484"/>
                    <a:pt x="873457" y="1109387"/>
                  </a:cubicBezTo>
                  <a:cubicBezTo>
                    <a:pt x="892157" y="1117401"/>
                    <a:pt x="909158" y="1129127"/>
                    <a:pt x="928048" y="1136683"/>
                  </a:cubicBezTo>
                  <a:cubicBezTo>
                    <a:pt x="954762" y="1147369"/>
                    <a:pt x="985995" y="1148019"/>
                    <a:pt x="1009935" y="1163979"/>
                  </a:cubicBezTo>
                  <a:cubicBezTo>
                    <a:pt x="1127267" y="1242199"/>
                    <a:pt x="978818" y="1148421"/>
                    <a:pt x="1091821" y="1204922"/>
                  </a:cubicBezTo>
                  <a:cubicBezTo>
                    <a:pt x="1186070" y="1252046"/>
                    <a:pt x="1073743" y="1217461"/>
                    <a:pt x="1187356" y="1245865"/>
                  </a:cubicBezTo>
                  <a:lnTo>
                    <a:pt x="1228299" y="1232217"/>
                  </a:lnTo>
                </a:path>
              </a:pathLst>
            </a:cu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85750" y="125413"/>
            <a:ext cx="8534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COPD kezelés terápiás céljai</a:t>
            </a: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285750" y="1600200"/>
            <a:ext cx="8534400" cy="49974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betegség progressziójának felfüggesztése, illetve fékezése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tünetek enyhítése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fizikai terhelhetőség fokozása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betegség szövődményeinek megelőzése és kezelése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mortalitás csökkentése.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klinikai tünetek súlyosságához illeszkedő,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lépcsőzetesen bővülő kezelés</a:t>
            </a:r>
            <a:r>
              <a:rPr kumimoji="0" lang="hu-HU" sz="32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hu-HU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9750" y="5734050"/>
            <a:ext cx="8208963" cy="717099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lIns="91420" tIns="45710" rIns="91420" bIns="45710">
            <a:spAutoFit/>
          </a:bodyPr>
          <a:lstStyle/>
          <a:p>
            <a:pPr marL="455613" indent="-455613" defTabSz="912813">
              <a:lnSpc>
                <a:spcPct val="80000"/>
              </a:lnSpc>
              <a:buFontTx/>
              <a:buNone/>
            </a:pPr>
            <a:endParaRPr lang="hu-HU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455613" indent="-455613" defTabSz="912813">
              <a:lnSpc>
                <a:spcPct val="80000"/>
              </a:lnSpc>
              <a:buFontTx/>
              <a:buNone/>
            </a:pPr>
            <a:r>
              <a:rPr lang="hu-H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I. enyhe              II. középsúlyos             III. súlyos                </a:t>
            </a:r>
            <a:r>
              <a:rPr lang="hu-H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IV</a:t>
            </a:r>
            <a:r>
              <a:rPr lang="hu-H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nagyon súlyos</a:t>
            </a:r>
          </a:p>
          <a:p>
            <a:pPr marL="455613" indent="-455613" defTabSz="912813">
              <a:lnSpc>
                <a:spcPct val="130000"/>
              </a:lnSpc>
              <a:buFontTx/>
              <a:buNone/>
            </a:pPr>
            <a:endParaRPr lang="hu-HU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08038" y="4024313"/>
            <a:ext cx="7724775" cy="3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0" rIns="91420" bIns="45710">
            <a:spAutoFit/>
          </a:bodyPr>
          <a:lstStyle/>
          <a:p>
            <a:pPr defTabSz="912813">
              <a:spcBef>
                <a:spcPct val="0"/>
              </a:spcBef>
              <a:buFontTx/>
              <a:buNone/>
            </a:pPr>
            <a:endParaRPr lang="hu-HU" sz="18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63" y="5357813"/>
            <a:ext cx="8208962" cy="286212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lIns="91420" tIns="45710" rIns="91420" bIns="45710">
            <a:spAutoFit/>
          </a:bodyPr>
          <a:lstStyle/>
          <a:p>
            <a:pPr algn="ctr" defTabSz="912813">
              <a:spcBef>
                <a:spcPct val="0"/>
              </a:spcBef>
              <a:buFontTx/>
              <a:buNone/>
            </a:pPr>
            <a:r>
              <a:rPr lang="hu-H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igazolható  légúti  obstrukció (FEV</a:t>
            </a:r>
            <a:r>
              <a:rPr lang="hu-H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r>
              <a:rPr lang="hu-H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/FVC 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&lt;</a:t>
            </a:r>
            <a:r>
              <a:rPr lang="hu-H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70%)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0063" y="4357688"/>
            <a:ext cx="8208962" cy="977900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lIns="91420" tIns="45710" rIns="91420" bIns="45710">
            <a:spAutoFit/>
          </a:bodyPr>
          <a:lstStyle/>
          <a:p>
            <a:pPr defTabSz="912813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hu-H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FEV</a:t>
            </a:r>
            <a:r>
              <a:rPr lang="hu-H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r>
              <a:rPr lang="hu-H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hu-H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 80%            50% </a:t>
            </a: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</a:t>
            </a:r>
            <a:r>
              <a:rPr lang="hu-H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 FEV</a:t>
            </a:r>
            <a:r>
              <a:rPr lang="hu-H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1</a:t>
            </a:r>
            <a:r>
              <a:rPr lang="hu-H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 </a:t>
            </a: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&lt;</a:t>
            </a:r>
            <a:r>
              <a:rPr lang="hu-H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 80%        </a:t>
            </a:r>
            <a:r>
              <a:rPr lang="hu-H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     30</a:t>
            </a:r>
            <a:r>
              <a:rPr lang="hu-H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%  FEV</a:t>
            </a:r>
            <a:r>
              <a:rPr lang="hu-H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1</a:t>
            </a:r>
            <a:r>
              <a:rPr lang="hu-H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 </a:t>
            </a: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&lt;</a:t>
            </a:r>
            <a:r>
              <a:rPr lang="hu-H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 50%                FEV</a:t>
            </a:r>
            <a:r>
              <a:rPr lang="hu-H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1</a:t>
            </a:r>
            <a:r>
              <a:rPr lang="hu-H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 </a:t>
            </a: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&lt;</a:t>
            </a:r>
            <a:r>
              <a:rPr lang="hu-H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 30%                                       </a:t>
            </a:r>
          </a:p>
          <a:p>
            <a:pPr defTabSz="912813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hu-H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                                                                                                                              vagy </a:t>
            </a: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&lt; </a:t>
            </a:r>
            <a:r>
              <a:rPr lang="hu-H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50%+</a:t>
            </a:r>
          </a:p>
          <a:p>
            <a:pPr defTabSz="912813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hu-H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      </a:t>
            </a:r>
            <a:r>
              <a:rPr lang="hu-H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tünetmentes                vagy                           panaszos                   krónikus légzési vagy</a:t>
            </a:r>
          </a:p>
          <a:p>
            <a:pPr defTabSz="912813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hu-H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                                                                                                             jobb </a:t>
            </a:r>
            <a:r>
              <a:rPr lang="hu-H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szivfél-elégtelenség</a:t>
            </a:r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Symbol" pitchFamily="18" charset="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0063" y="3929063"/>
            <a:ext cx="8208962" cy="382007"/>
          </a:xfrm>
          <a:prstGeom prst="rect">
            <a:avLst/>
          </a:prstGeom>
          <a:solidFill>
            <a:srgbClr val="FFBD5D"/>
          </a:solidFill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lIns="91420" tIns="45710" rIns="91420" bIns="45710">
            <a:spAutoFit/>
          </a:bodyPr>
          <a:lstStyle/>
          <a:p>
            <a:pPr algn="ctr" defTabSz="912813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rizikó-tényezők (dohányzás !)  kerülése,  influenza   </a:t>
            </a:r>
            <a:r>
              <a:rPr lang="hu-H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vaccináció</a:t>
            </a:r>
            <a:endParaRPr lang="hu-H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0063" y="3214688"/>
            <a:ext cx="8208962" cy="706437"/>
          </a:xfrm>
          <a:prstGeom prst="rect">
            <a:avLst/>
          </a:prstGeom>
          <a:solidFill>
            <a:srgbClr val="FFBD5D"/>
          </a:solidFill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lIns="91420" tIns="45710" rIns="91420" bIns="45710">
            <a:spAutoFit/>
          </a:bodyPr>
          <a:lstStyle/>
          <a:p>
            <a:pPr algn="ctr" defTabSz="912813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u-H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defTabSz="912813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sz="1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rövid  hatású  </a:t>
            </a:r>
            <a:r>
              <a:rPr lang="hu-H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antikolinergikum</a:t>
            </a:r>
            <a:r>
              <a:rPr lang="hu-H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és/vagy  </a:t>
            </a:r>
            <a:r>
              <a:rPr lang="hu-H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</a:t>
            </a:r>
            <a:r>
              <a:rPr lang="hu-H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2</a:t>
            </a:r>
            <a:r>
              <a:rPr lang="hu-H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-agonista  szükség  szerint</a:t>
            </a:r>
          </a:p>
          <a:p>
            <a:pPr algn="ctr" defTabSz="912813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hu-H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Symbol" pitchFamily="18" charset="2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000232" y="2571744"/>
            <a:ext cx="6698796" cy="78327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9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91420" tIns="45710" rIns="91420" bIns="45710">
            <a:spAutoFit/>
          </a:bodyPr>
          <a:lstStyle/>
          <a:p>
            <a:pPr algn="ctr" defTabSz="914256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hu-HU" sz="1800" b="1" dirty="0">
                <a:solidFill>
                  <a:srgbClr val="990000"/>
                </a:solidFill>
                <a:latin typeface="Arial Black" pitchFamily="34" charset="0"/>
              </a:rPr>
              <a:t>egy  vagy  több  elhúzódó  hatású, inhalációs  </a:t>
            </a:r>
            <a:r>
              <a:rPr lang="hu-HU" sz="1800" b="1" dirty="0" err="1">
                <a:solidFill>
                  <a:srgbClr val="990000"/>
                </a:solidFill>
                <a:latin typeface="Arial Black" pitchFamily="34" charset="0"/>
              </a:rPr>
              <a:t>hörgtágitó</a:t>
            </a:r>
            <a:r>
              <a:rPr lang="hu-HU" sz="1800" b="1" dirty="0">
                <a:solidFill>
                  <a:srgbClr val="990000"/>
                </a:solidFill>
                <a:latin typeface="Arial Black" pitchFamily="34" charset="0"/>
              </a:rPr>
              <a:t>  adása, </a:t>
            </a:r>
            <a:r>
              <a:rPr lang="hu-HU" sz="1800" b="1" dirty="0" smtClean="0">
                <a:solidFill>
                  <a:srgbClr val="990000"/>
                </a:solidFill>
                <a:latin typeface="Arial Black" pitchFamily="34" charset="0"/>
              </a:rPr>
              <a:t>rehabilitáció</a:t>
            </a:r>
            <a:endParaRPr lang="hu-HU" sz="1800" b="1" dirty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214813" y="1928813"/>
            <a:ext cx="4464050" cy="652466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1420" tIns="45710" rIns="91420" bIns="45710">
            <a:spAutoFit/>
          </a:bodyPr>
          <a:lstStyle/>
          <a:p>
            <a:pPr algn="ctr" defTabSz="912813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hu-HU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hu-H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inhalációs  </a:t>
            </a:r>
            <a:r>
              <a:rPr lang="hu-HU" sz="1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glukokortikoidok</a:t>
            </a:r>
            <a:endParaRPr lang="hu-HU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defTabSz="912813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hu-HU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(a megelőző évben </a:t>
            </a:r>
            <a:r>
              <a:rPr lang="hu-HU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 3 </a:t>
            </a:r>
            <a:r>
              <a:rPr lang="hu-HU" sz="1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exacerbáció</a:t>
            </a:r>
            <a:r>
              <a:rPr lang="hu-HU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 pitchFamily="18" charset="2"/>
              </a:rPr>
              <a:t>)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500688" y="1428750"/>
            <a:ext cx="3168650" cy="52705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1420" tIns="45710" rIns="91420" bIns="45710">
            <a:spAutoFit/>
          </a:bodyPr>
          <a:lstStyle/>
          <a:p>
            <a:pPr algn="ctr" defTabSz="912813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hu-H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tartós oxigénkezelés</a:t>
            </a:r>
          </a:p>
          <a:p>
            <a:pPr algn="ctr" defTabSz="912813">
              <a:spcBef>
                <a:spcPct val="0"/>
              </a:spcBef>
              <a:buFontTx/>
              <a:buNone/>
            </a:pPr>
            <a:r>
              <a:rPr lang="hu-HU" sz="1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(krónikus légzési elégtelenség esetén)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357938" y="1071563"/>
            <a:ext cx="2305050" cy="372389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1420" tIns="45710" rIns="91420" bIns="45710">
            <a:spAutoFit/>
          </a:bodyPr>
          <a:lstStyle/>
          <a:p>
            <a:pPr algn="ctr" defTabSz="912813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hu-H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sebészi kezelés </a:t>
            </a:r>
            <a:r>
              <a:rPr lang="hu-H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051050" y="5734050"/>
            <a:ext cx="6350" cy="666750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lIns="78365" tIns="39183" rIns="78365" bIns="39183"/>
          <a:lstStyle/>
          <a:p>
            <a:endParaRPr lang="hu-HU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4191000" y="5791200"/>
            <a:ext cx="0" cy="609600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lIns="78365" tIns="39183" rIns="78365" bIns="39183"/>
          <a:lstStyle/>
          <a:p>
            <a:endParaRPr lang="hu-HU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300788" y="5734050"/>
            <a:ext cx="23812" cy="666750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lIns="78365" tIns="39183" rIns="78365" bIns="39183"/>
          <a:lstStyle/>
          <a:p>
            <a:endParaRPr lang="hu-HU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071688" y="4357688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78365" tIns="39183" rIns="78365" bIns="39183"/>
          <a:lstStyle/>
          <a:p>
            <a:endParaRPr lang="hu-HU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114800" y="4343400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78365" tIns="39183" rIns="78365" bIns="39183"/>
          <a:lstStyle/>
          <a:p>
            <a:endParaRPr lang="hu-HU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215063" y="4357688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78365" tIns="39183" rIns="78365" bIns="39183"/>
          <a:lstStyle/>
          <a:p>
            <a:endParaRPr lang="hu-HU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Cím 18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2590800"/>
          </a:xfrm>
          <a:ln>
            <a:noFill/>
          </a:ln>
        </p:spPr>
        <p:txBody>
          <a:bodyPr/>
          <a:lstStyle/>
          <a:p>
            <a:pPr algn="l" defTabSz="914256">
              <a:defRPr/>
            </a:pPr>
            <a:r>
              <a:rPr lang="hu-HU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COPD stádiumnak megfelelő korábbi kezelése </a:t>
            </a:r>
            <a:r>
              <a:rPr lang="hu-HU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hu-HU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u-HU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*GOLD 2006 alapján</a:t>
            </a:r>
            <a:r>
              <a:rPr lang="hu-H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hu-H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hu-HU" dirty="0"/>
          </a:p>
        </p:txBody>
      </p:sp>
      <p:sp>
        <p:nvSpPr>
          <p:cNvPr id="20" name="Lekerekített téglalap 19"/>
          <p:cNvSpPr/>
          <p:nvPr/>
        </p:nvSpPr>
        <p:spPr>
          <a:xfrm rot="20470619">
            <a:off x="1783668" y="2835464"/>
            <a:ext cx="5638800" cy="2071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Csak a </a:t>
            </a:r>
            <a:r>
              <a:rPr lang="hu-HU" sz="2800" b="1" u="sng" dirty="0" smtClean="0">
                <a:solidFill>
                  <a:schemeClr val="accent2">
                    <a:lumMod val="75000"/>
                  </a:schemeClr>
                </a:solidFill>
              </a:rPr>
              <a:t>légzésfunkció</a:t>
            </a: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 alapján történő súlyossági besorolást vette figyelembe!</a:t>
            </a:r>
            <a:endParaRPr lang="hu-H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14313" y="0"/>
            <a:ext cx="3357562" cy="7858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Nikotin pótlás</a:t>
            </a:r>
          </a:p>
        </p:txBody>
      </p:sp>
      <p:sp>
        <p:nvSpPr>
          <p:cNvPr id="3" name="Szöveg helye 5"/>
          <p:cNvSpPr txBox="1">
            <a:spLocks/>
          </p:cNvSpPr>
          <p:nvPr/>
        </p:nvSpPr>
        <p:spPr>
          <a:xfrm>
            <a:off x="142875" y="2428875"/>
            <a:ext cx="8715375" cy="41687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8-12 héten át fokozatosan csökkenő dózisban </a:t>
            </a:r>
            <a:r>
              <a:rPr kumimoji="0" lang="hu-H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juttajuk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a nikotint 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hu-HU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szál felett: 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hétig 21mg, 2 hétig 14mg, 2 hétig 7mg; &lt;10 szál/nap 14mg-ről indulunk)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Transzdermális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tapasz, rágógumi, szopogató tabletta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éves kor alatt </a:t>
            </a:r>
            <a:r>
              <a:rPr kumimoji="0" lang="hu-HU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kontraindikált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alkalmazása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Nikotinpótlás+</a:t>
            </a:r>
            <a:r>
              <a:rPr kumimoji="0" lang="hu-H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bupropion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(WELLBUTRIN)(</a:t>
            </a:r>
            <a:r>
              <a:rPr kumimoji="0" lang="hu-H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</a:t>
            </a: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nem törzskönyvezett dohányzás leszokásra) OR:2,65</a:t>
            </a:r>
          </a:p>
        </p:txBody>
      </p:sp>
      <p:pic>
        <p:nvPicPr>
          <p:cNvPr id="4" name="Tartalom helye 3" descr="nikotin tapas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500063"/>
            <a:ext cx="5540375" cy="17780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14313" y="125413"/>
            <a:ext cx="8605837" cy="8032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Nikotinmentes készítmények</a:t>
            </a:r>
          </a:p>
        </p:txBody>
      </p:sp>
      <p:sp>
        <p:nvSpPr>
          <p:cNvPr id="3" name="Szöveg helye 3"/>
          <p:cNvSpPr txBox="1">
            <a:spLocks/>
          </p:cNvSpPr>
          <p:nvPr/>
        </p:nvSpPr>
        <p:spPr>
          <a:xfrm>
            <a:off x="0" y="1071563"/>
            <a:ext cx="5572125" cy="55260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bupropion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(WELLBUTRIN)(</a:t>
            </a:r>
            <a:r>
              <a:rPr kumimoji="0" lang="hu-H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nem törzskönyvezett dohányzás leszokásra)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+nikotin pótlás OR:2,65</a:t>
            </a:r>
          </a:p>
          <a:p>
            <a:pPr marL="342900" marR="0" lvl="0" indent="-342900" algn="l" defTabSz="914400" rtl="0" eaLnBrk="0" fontAlgn="base" latinLnBrk="0" hangingPunct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Vareniclin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Champix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):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parciális 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agonista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(részleges dopamin felszabadulás) + 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antagonista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kompetitive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gátolja a nikotin receptor kötődését).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Tartalom helye 5" descr="vareniclinhatá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758825"/>
            <a:ext cx="3313113" cy="6089650"/>
          </a:xfrm>
          <a:prstGeom prst="rect">
            <a:avLst/>
          </a:prstGeom>
          <a:ln>
            <a:solidFill>
              <a:srgbClr val="3399FF"/>
            </a:solidFill>
          </a:ln>
        </p:spPr>
      </p:pic>
      <p:pic>
        <p:nvPicPr>
          <p:cNvPr id="5" name="Tartalom helye 4" descr="champi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48006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92250"/>
            <a:ext cx="8686800" cy="43888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hu-H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 betegség súlyosságának megállapítása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hu-H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az életminőség, a </a:t>
            </a:r>
            <a:r>
              <a:rPr lang="hu-HU" sz="2400" b="1" i="1" dirty="0">
                <a:latin typeface="Tahoma" pitchFamily="34" charset="0"/>
                <a:cs typeface="Tahoma" pitchFamily="34" charset="0"/>
              </a:rPr>
              <a:t>jövőbeli kockázat megítélése</a:t>
            </a:r>
            <a:r>
              <a:rPr lang="hu-HU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hu-H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(pl. </a:t>
            </a:r>
            <a:r>
              <a:rPr lang="hu-HU" sz="24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exacerbáció</a:t>
            </a:r>
            <a:r>
              <a:rPr lang="hu-H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) és a lehetséges kezelés meghatározása.  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hu-H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 következő szempontok figyelembevételével:</a:t>
            </a:r>
            <a:endParaRPr lang="en-US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1141413" indent="-514350">
              <a:lnSpc>
                <a:spcPct val="120000"/>
              </a:lnSpc>
              <a:spcBef>
                <a:spcPts val="1200"/>
              </a:spcBef>
              <a:buClr>
                <a:srgbClr val="FFFF00"/>
              </a:buClr>
              <a:buSzPct val="80000"/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u-H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jelenlegi tünetek</a:t>
            </a:r>
            <a:endParaRPr lang="en-US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1141413" indent="-514350">
              <a:lnSpc>
                <a:spcPct val="120000"/>
              </a:lnSpc>
              <a:buClr>
                <a:srgbClr val="FFFF00"/>
              </a:buClr>
              <a:buSzPct val="80000"/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u-H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hu-HU" sz="24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spirometriai</a:t>
            </a:r>
            <a:r>
              <a:rPr lang="hu-H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eltérés </a:t>
            </a:r>
            <a:r>
              <a:rPr lang="hu-H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súlyossága </a:t>
            </a:r>
            <a:r>
              <a:rPr lang="hu-HU" sz="2400" b="1" u="sng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(COPD STÁDIUMOK)</a:t>
            </a:r>
            <a:endParaRPr lang="en-US" sz="2400" b="1" u="sng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1141413" indent="-514350">
              <a:lnSpc>
                <a:spcPct val="120000"/>
              </a:lnSpc>
              <a:buClr>
                <a:srgbClr val="FFFF00"/>
              </a:buClr>
              <a:buSzPct val="80000"/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u-HU" sz="24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exacerbációk</a:t>
            </a:r>
            <a:r>
              <a:rPr lang="hu-H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gyakorisága</a:t>
            </a:r>
            <a:endParaRPr lang="en-US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1141413" indent="-514350">
              <a:lnSpc>
                <a:spcPct val="120000"/>
              </a:lnSpc>
              <a:buClr>
                <a:srgbClr val="FFFF00"/>
              </a:buClr>
              <a:buSzPct val="80000"/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u-H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társbetegségek </a:t>
            </a:r>
            <a:r>
              <a:rPr lang="hu-H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jelenléte</a:t>
            </a:r>
            <a:endParaRPr lang="en-US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hu-HU" dirty="0" smtClean="0">
                <a:solidFill>
                  <a:srgbClr val="FFC000"/>
                </a:solidFill>
              </a:rPr>
              <a:t>COPD állapotfelmérés</a:t>
            </a:r>
            <a:endParaRPr lang="hu-H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4012" t="35556" r="5449" b="7778"/>
          <a:stretch>
            <a:fillRect/>
          </a:stretch>
        </p:blipFill>
        <p:spPr bwMode="auto">
          <a:xfrm>
            <a:off x="1066800" y="1110342"/>
            <a:ext cx="7100047" cy="574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AT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300" y="0"/>
            <a:ext cx="10287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ím 3"/>
          <p:cNvSpPr txBox="1">
            <a:spLocks/>
          </p:cNvSpPr>
          <p:nvPr/>
        </p:nvSpPr>
        <p:spPr>
          <a:xfrm>
            <a:off x="381000" y="0"/>
            <a:ext cx="8353425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 teszt</a:t>
            </a:r>
            <a:r>
              <a:rPr kumimoji="0" lang="hu-HU" sz="440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(COPD </a:t>
            </a:r>
            <a:r>
              <a:rPr kumimoji="0" lang="hu-HU" sz="32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Assessment</a:t>
            </a:r>
            <a:r>
              <a:rPr kumimoji="0" lang="hu-HU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2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test-COPD</a:t>
            </a:r>
            <a:r>
              <a:rPr kumimoji="0" lang="hu-HU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állapotfelmérő teszt)</a:t>
            </a:r>
            <a:endParaRPr kumimoji="0" lang="hu-HU" sz="320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304800" y="0"/>
            <a:ext cx="8610601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j-cs"/>
              </a:rPr>
              <a:t>Global Strategy for Diagnosis, Management and Prevention of COPD</a:t>
            </a:r>
            <a:r>
              <a:rPr kumimoji="0" lang="da-DK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</a:rPr>
              <a:t/>
            </a:r>
            <a:br>
              <a:rPr kumimoji="0" lang="da-DK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</a:rPr>
            </a:b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</a:rPr>
              <a:t>Kombinált COPD állapotfelmérés</a:t>
            </a:r>
            <a:endParaRPr kumimoji="0" lang="da-DK" sz="36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ＭＳ Ｐゴシック" charset="0"/>
              <a:cs typeface="Tahoma"/>
            </a:endParaRPr>
          </a:p>
        </p:txBody>
      </p:sp>
      <p:sp>
        <p:nvSpPr>
          <p:cNvPr id="3" name="7 CuadroTexto"/>
          <p:cNvSpPr txBox="1">
            <a:spLocks noChangeArrowheads="1"/>
          </p:cNvSpPr>
          <p:nvPr/>
        </p:nvSpPr>
        <p:spPr bwMode="auto">
          <a:xfrm rot="-5400000">
            <a:off x="47714" y="2953373"/>
            <a:ext cx="3724097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400" b="1" dirty="0"/>
              <a:t>Kockázat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(</a:t>
            </a:r>
            <a:r>
              <a:rPr lang="hu-HU" sz="2000" b="1" dirty="0">
                <a:solidFill>
                  <a:srgbClr val="FFFFFF"/>
                </a:solidFill>
              </a:rPr>
              <a:t>FEV1</a:t>
            </a:r>
            <a:r>
              <a:rPr lang="hu-HU" sz="1600" dirty="0">
                <a:solidFill>
                  <a:srgbClr val="FFFFFF"/>
                </a:solidFill>
              </a:rPr>
              <a:t> csökkenésen alapuló GOLD </a:t>
            </a:r>
          </a:p>
          <a:p>
            <a:pPr algn="ctr"/>
            <a:r>
              <a:rPr lang="hu-HU" sz="1600" dirty="0">
                <a:solidFill>
                  <a:srgbClr val="FFFFFF"/>
                </a:solidFill>
              </a:rPr>
              <a:t>súlyossági fokozatok</a:t>
            </a:r>
            <a:r>
              <a:rPr lang="en-US" sz="1600" dirty="0">
                <a:solidFill>
                  <a:srgbClr val="FFFFFF"/>
                </a:solidFill>
              </a:rPr>
              <a:t>)</a:t>
            </a:r>
          </a:p>
          <a:p>
            <a:pPr algn="ctr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7 CuadroTexto"/>
          <p:cNvSpPr txBox="1">
            <a:spLocks noChangeArrowheads="1"/>
          </p:cNvSpPr>
          <p:nvPr/>
        </p:nvSpPr>
        <p:spPr bwMode="auto">
          <a:xfrm rot="-5400000">
            <a:off x="5949423" y="3015835"/>
            <a:ext cx="2895599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400" b="1" dirty="0" err="1"/>
              <a:t>Kockáazat</a:t>
            </a:r>
            <a:r>
              <a:rPr lang="en-US" sz="2400" dirty="0"/>
              <a:t> 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Exacerb</a:t>
            </a:r>
            <a:r>
              <a:rPr lang="hu-HU" sz="2000" dirty="0" err="1">
                <a:solidFill>
                  <a:schemeClr val="bg1"/>
                </a:solidFill>
              </a:rPr>
              <a:t>ációs</a:t>
            </a:r>
            <a:r>
              <a:rPr lang="hu-HU" sz="2000" dirty="0">
                <a:solidFill>
                  <a:schemeClr val="bg1"/>
                </a:solidFill>
              </a:rPr>
              <a:t> történet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Tekstfelt 11"/>
          <p:cNvSpPr txBox="1">
            <a:spLocks noChangeArrowheads="1"/>
          </p:cNvSpPr>
          <p:nvPr/>
        </p:nvSpPr>
        <p:spPr bwMode="auto">
          <a:xfrm>
            <a:off x="6553200" y="2133600"/>
            <a:ext cx="6174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b="1" u="sng" dirty="0">
                <a:solidFill>
                  <a:srgbClr val="FFFFFF"/>
                </a:solidFill>
              </a:rPr>
              <a:t>&gt;</a:t>
            </a:r>
            <a:r>
              <a:rPr lang="da-DK" sz="2000" b="1" dirty="0">
                <a:solidFill>
                  <a:srgbClr val="FFFFFF"/>
                </a:solidFill>
              </a:rPr>
              <a:t> 2 </a:t>
            </a:r>
          </a:p>
        </p:txBody>
      </p:sp>
      <p:sp>
        <p:nvSpPr>
          <p:cNvPr id="6" name="Tekstfelt 12"/>
          <p:cNvSpPr txBox="1">
            <a:spLocks noChangeArrowheads="1"/>
          </p:cNvSpPr>
          <p:nvPr/>
        </p:nvSpPr>
        <p:spPr bwMode="auto">
          <a:xfrm>
            <a:off x="6637338" y="3990975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Tekstfelt 13"/>
          <p:cNvSpPr txBox="1">
            <a:spLocks noChangeArrowheads="1"/>
          </p:cNvSpPr>
          <p:nvPr/>
        </p:nvSpPr>
        <p:spPr bwMode="auto">
          <a:xfrm>
            <a:off x="6524625" y="4819650"/>
            <a:ext cx="4555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dirty="0"/>
              <a:t> </a:t>
            </a:r>
            <a:r>
              <a:rPr lang="da-DK" dirty="0">
                <a:solidFill>
                  <a:srgbClr val="FFFFFF"/>
                </a:solidFill>
              </a:rPr>
              <a:t> </a:t>
            </a:r>
            <a:r>
              <a:rPr lang="da-DK" sz="20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" name="1 Rectángulo"/>
          <p:cNvSpPr/>
          <p:nvPr/>
        </p:nvSpPr>
        <p:spPr>
          <a:xfrm>
            <a:off x="2776538" y="1473200"/>
            <a:ext cx="3686175" cy="3952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cxnSp>
        <p:nvCxnSpPr>
          <p:cNvPr id="9" name="14 Conector recto"/>
          <p:cNvCxnSpPr/>
          <p:nvPr/>
        </p:nvCxnSpPr>
        <p:spPr>
          <a:xfrm>
            <a:off x="4664075" y="1473200"/>
            <a:ext cx="0" cy="395287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5 Conector recto"/>
          <p:cNvCxnSpPr/>
          <p:nvPr/>
        </p:nvCxnSpPr>
        <p:spPr>
          <a:xfrm>
            <a:off x="2776538" y="3525838"/>
            <a:ext cx="3686175" cy="1587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6 CuadroTexto"/>
          <p:cNvSpPr txBox="1">
            <a:spLocks noChangeArrowheads="1"/>
          </p:cNvSpPr>
          <p:nvPr/>
        </p:nvSpPr>
        <p:spPr bwMode="auto">
          <a:xfrm>
            <a:off x="3395663" y="2062163"/>
            <a:ext cx="825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</a:rPr>
              <a:t>(C)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17 CuadroTexto"/>
          <p:cNvSpPr txBox="1">
            <a:spLocks noChangeArrowheads="1"/>
          </p:cNvSpPr>
          <p:nvPr/>
        </p:nvSpPr>
        <p:spPr bwMode="auto">
          <a:xfrm>
            <a:off x="5165725" y="2081213"/>
            <a:ext cx="825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</a:rPr>
              <a:t>(D)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18 CuadroTexto"/>
          <p:cNvSpPr txBox="1">
            <a:spLocks noChangeArrowheads="1"/>
          </p:cNvSpPr>
          <p:nvPr/>
        </p:nvSpPr>
        <p:spPr bwMode="auto">
          <a:xfrm>
            <a:off x="3268663" y="4011613"/>
            <a:ext cx="952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/>
              <a:t> </a:t>
            </a:r>
            <a:r>
              <a:rPr lang="en-US" sz="3600" b="1">
                <a:solidFill>
                  <a:srgbClr val="FFFFFF"/>
                </a:solidFill>
              </a:rPr>
              <a:t>(A)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19 CuadroTexto"/>
          <p:cNvSpPr txBox="1">
            <a:spLocks noChangeArrowheads="1"/>
          </p:cNvSpPr>
          <p:nvPr/>
        </p:nvSpPr>
        <p:spPr bwMode="auto">
          <a:xfrm>
            <a:off x="5154613" y="3979863"/>
            <a:ext cx="825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</a:rPr>
              <a:t>(B)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2961129" y="5540375"/>
            <a:ext cx="14977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rgbClr val="FFFFFF"/>
                </a:solidFill>
              </a:rPr>
              <a:t>mMRC</a:t>
            </a:r>
            <a:r>
              <a:rPr lang="en-US" sz="2000" dirty="0">
                <a:solidFill>
                  <a:srgbClr val="FFFFFF"/>
                </a:solidFill>
              </a:rPr>
              <a:t> 0-1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</a:rPr>
              <a:t>CAT &lt; 10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hu-HU" sz="2000" b="1" dirty="0">
                <a:solidFill>
                  <a:srgbClr val="FFFFFF"/>
                </a:solidFill>
              </a:rPr>
              <a:t>?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6" name="Tekstfelt 23"/>
          <p:cNvSpPr txBox="1">
            <a:spLocks noChangeArrowheads="1"/>
          </p:cNvSpPr>
          <p:nvPr/>
        </p:nvSpPr>
        <p:spPr bwMode="auto">
          <a:xfrm>
            <a:off x="2316163" y="1765300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7" name="Tekstfelt 24"/>
          <p:cNvSpPr txBox="1">
            <a:spLocks noChangeArrowheads="1"/>
          </p:cNvSpPr>
          <p:nvPr/>
        </p:nvSpPr>
        <p:spPr bwMode="auto">
          <a:xfrm>
            <a:off x="2319338" y="2792413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8" name="Tekstfelt 25"/>
          <p:cNvSpPr txBox="1">
            <a:spLocks noChangeArrowheads="1"/>
          </p:cNvSpPr>
          <p:nvPr/>
        </p:nvSpPr>
        <p:spPr bwMode="auto">
          <a:xfrm>
            <a:off x="2324100" y="3802063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9" name="Tekstfelt 26"/>
          <p:cNvSpPr txBox="1">
            <a:spLocks noChangeArrowheads="1"/>
          </p:cNvSpPr>
          <p:nvPr/>
        </p:nvSpPr>
        <p:spPr bwMode="auto">
          <a:xfrm>
            <a:off x="2341563" y="473233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0" name="Tekstfelt 27"/>
          <p:cNvSpPr txBox="1">
            <a:spLocks noChangeArrowheads="1"/>
          </p:cNvSpPr>
          <p:nvPr/>
        </p:nvSpPr>
        <p:spPr bwMode="auto">
          <a:xfrm>
            <a:off x="2346325" y="5159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/>
              <a:t>  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4818504" y="5541963"/>
            <a:ext cx="14977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FFFFFF"/>
                </a:solidFill>
              </a:rPr>
              <a:t>mMRC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da-DK" sz="2000" b="1" u="sng" dirty="0">
                <a:solidFill>
                  <a:srgbClr val="FFFFFF"/>
                </a:solidFill>
              </a:rPr>
              <a:t>&gt;</a:t>
            </a:r>
            <a:r>
              <a:rPr lang="en-US" sz="2000" b="1" dirty="0">
                <a:solidFill>
                  <a:srgbClr val="FFFFFF"/>
                </a:solidFill>
              </a:rPr>
              <a:t> 2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</a:rPr>
              <a:t>CAT </a:t>
            </a:r>
            <a:r>
              <a:rPr lang="da-DK" sz="2000" b="1" u="sng" dirty="0">
                <a:solidFill>
                  <a:srgbClr val="FFFFFF"/>
                </a:solidFill>
              </a:rPr>
              <a:t>&gt;</a:t>
            </a:r>
            <a:r>
              <a:rPr lang="da-DK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10 </a:t>
            </a:r>
            <a:r>
              <a:rPr lang="hu-HU" sz="2000" b="1" dirty="0">
                <a:solidFill>
                  <a:srgbClr val="FFFFFF"/>
                </a:solidFill>
              </a:rPr>
              <a:t>?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2" name="13 CuadroTexto"/>
          <p:cNvSpPr txBox="1">
            <a:spLocks noChangeArrowheads="1"/>
          </p:cNvSpPr>
          <p:nvPr/>
        </p:nvSpPr>
        <p:spPr bwMode="auto">
          <a:xfrm>
            <a:off x="2850311" y="6091238"/>
            <a:ext cx="362753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400" b="1" dirty="0"/>
              <a:t>Tünetek</a:t>
            </a:r>
            <a:endParaRPr lang="en-US" sz="2400" b="1" dirty="0"/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2400" b="1" dirty="0" err="1">
                <a:solidFill>
                  <a:schemeClr val="bg1"/>
                </a:solidFill>
              </a:rPr>
              <a:t>mMRC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hu-HU" sz="2400" b="1" dirty="0">
                <a:solidFill>
                  <a:schemeClr val="bg1"/>
                </a:solidFill>
              </a:rPr>
              <a:t>vagy</a:t>
            </a:r>
            <a:r>
              <a:rPr lang="en-US" sz="2400" b="1" dirty="0">
                <a:solidFill>
                  <a:schemeClr val="bg1"/>
                </a:solidFill>
              </a:rPr>
              <a:t> CAT </a:t>
            </a:r>
            <a:r>
              <a:rPr lang="hu-HU" sz="2400" b="1" dirty="0">
                <a:solidFill>
                  <a:schemeClr val="bg1"/>
                </a:solidFill>
              </a:rPr>
              <a:t>érték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n-US" sz="2400" b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2"/>
          <p:cNvSpPr txBox="1">
            <a:spLocks/>
          </p:cNvSpPr>
          <p:nvPr/>
        </p:nvSpPr>
        <p:spPr>
          <a:xfrm>
            <a:off x="457200" y="0"/>
            <a:ext cx="8229600" cy="17728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0" kern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COPD gyógyszeres kezelési stratégiája új GOLD alapján</a:t>
            </a:r>
            <a:endParaRPr kumimoji="0" lang="hu-HU" sz="36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511585" y="1844824"/>
            <a:ext cx="1512168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(C)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023753" y="1844824"/>
            <a:ext cx="1512168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(D)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511585" y="3284984"/>
            <a:ext cx="1512168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(A)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023753" y="3284984"/>
            <a:ext cx="1512168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(B)</a:t>
            </a:r>
            <a:endParaRPr lang="hu-HU" b="1" dirty="0">
              <a:solidFill>
                <a:schemeClr val="tx1"/>
              </a:solidFill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3023753" y="1844824"/>
            <a:ext cx="0" cy="288032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H="1">
            <a:off x="1511585" y="3284984"/>
            <a:ext cx="3024336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511585" y="4869160"/>
            <a:ext cx="309634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chemeClr val="bg1"/>
                </a:solidFill>
              </a:rPr>
              <a:t>mMRC</a:t>
            </a:r>
            <a:r>
              <a:rPr lang="hu-HU" sz="1600" dirty="0" smtClean="0">
                <a:solidFill>
                  <a:schemeClr val="bg1"/>
                </a:solidFill>
              </a:rPr>
              <a:t>&lt;2           </a:t>
            </a:r>
            <a:r>
              <a:rPr lang="hu-HU" sz="1600" dirty="0" err="1" smtClean="0">
                <a:solidFill>
                  <a:schemeClr val="bg1"/>
                </a:solidFill>
              </a:rPr>
              <a:t>mMRC</a:t>
            </a:r>
            <a:r>
              <a:rPr lang="hu-HU" sz="1600" dirty="0" smtClean="0">
                <a:solidFill>
                  <a:schemeClr val="bg1"/>
                </a:solidFill>
              </a:rPr>
              <a:t>&gt;</a:t>
            </a:r>
            <a:r>
              <a:rPr lang="hu-HU" sz="1600" dirty="0" err="1" smtClean="0">
                <a:solidFill>
                  <a:schemeClr val="bg1"/>
                </a:solidFill>
              </a:rPr>
              <a:t>2</a:t>
            </a:r>
            <a:endParaRPr lang="hu-HU" sz="1600" dirty="0" smtClean="0">
              <a:solidFill>
                <a:schemeClr val="bg1"/>
              </a:solidFill>
            </a:endParaRPr>
          </a:p>
          <a:p>
            <a:r>
              <a:rPr lang="hu-HU" sz="1600" dirty="0" smtClean="0">
                <a:solidFill>
                  <a:schemeClr val="bg1"/>
                </a:solidFill>
              </a:rPr>
              <a:t>CAT&lt;10             CAT&gt;10 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655601" y="5589240"/>
            <a:ext cx="2880320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C000"/>
                </a:solidFill>
              </a:rPr>
              <a:t>Tünetek</a:t>
            </a:r>
          </a:p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(</a:t>
            </a:r>
            <a:r>
              <a:rPr lang="hu-HU" sz="1400" dirty="0" err="1" smtClean="0">
                <a:solidFill>
                  <a:schemeClr val="bg1"/>
                </a:solidFill>
              </a:rPr>
              <a:t>mMRC</a:t>
            </a:r>
            <a:r>
              <a:rPr lang="hu-HU" sz="1400" dirty="0" smtClean="0">
                <a:solidFill>
                  <a:schemeClr val="bg1"/>
                </a:solidFill>
              </a:rPr>
              <a:t> vagy CAT pontszám</a:t>
            </a:r>
            <a:r>
              <a:rPr lang="hu-HU" sz="1400" dirty="0" smtClean="0"/>
              <a:t>)</a:t>
            </a:r>
            <a:endParaRPr lang="hu-HU" sz="1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007529" y="1916832"/>
            <a:ext cx="432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4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3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2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1</a:t>
            </a:r>
            <a:endParaRPr lang="hu-HU" sz="2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-61555" y="1844824"/>
            <a:ext cx="1015663" cy="3024336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hu-HU" b="1" dirty="0" smtClean="0">
                <a:solidFill>
                  <a:srgbClr val="FFC000"/>
                </a:solidFill>
              </a:rPr>
              <a:t>Rizikó</a:t>
            </a:r>
          </a:p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(áramlási korlátozottság a GOLD klasszifikáció alapján 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716016" y="1916832"/>
            <a:ext cx="4248472" cy="4025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hu-HU" sz="2000" b="1" dirty="0" smtClean="0">
                <a:solidFill>
                  <a:schemeClr val="bg1"/>
                </a:solidFill>
              </a:rPr>
              <a:t>Elnyújtott hatású </a:t>
            </a:r>
            <a:r>
              <a:rPr lang="hu-HU" sz="2000" b="1" dirty="0" err="1" smtClean="0">
                <a:solidFill>
                  <a:schemeClr val="bg1"/>
                </a:solidFill>
              </a:rPr>
              <a:t>anticholinerg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u="sng" dirty="0" smtClean="0">
                <a:solidFill>
                  <a:schemeClr val="bg1"/>
                </a:solidFill>
              </a:rPr>
              <a:t>(</a:t>
            </a:r>
            <a:r>
              <a:rPr lang="hu-HU" sz="2000" b="1" u="sng" dirty="0" smtClean="0">
                <a:solidFill>
                  <a:srgbClr val="92D050"/>
                </a:solidFill>
              </a:rPr>
              <a:t>LAMA</a:t>
            </a:r>
            <a:r>
              <a:rPr lang="hu-HU" sz="2000" b="1" u="sng" dirty="0" smtClean="0">
                <a:solidFill>
                  <a:schemeClr val="bg1"/>
                </a:solidFill>
              </a:rPr>
              <a:t>) </a:t>
            </a:r>
            <a:r>
              <a:rPr lang="hu-HU" sz="2000" b="1" dirty="0" smtClean="0">
                <a:solidFill>
                  <a:schemeClr val="bg1"/>
                </a:solidFill>
              </a:rPr>
              <a:t>vagy </a:t>
            </a:r>
            <a:r>
              <a:rPr lang="hu-H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LABA</a:t>
            </a:r>
            <a:r>
              <a:rPr lang="hu-HU" sz="2000" b="1" dirty="0" smtClean="0">
                <a:solidFill>
                  <a:schemeClr val="bg1"/>
                </a:solidFill>
              </a:rPr>
              <a:t> adása </a:t>
            </a:r>
            <a:r>
              <a:rPr lang="hu-HU" sz="2000" b="1" u="sng" dirty="0" smtClean="0">
                <a:solidFill>
                  <a:schemeClr val="bg1"/>
                </a:solidFill>
              </a:rPr>
              <a:t>már a tünetes 1-es és 2-es </a:t>
            </a:r>
            <a:r>
              <a:rPr lang="hu-HU" sz="2000" b="1" dirty="0" smtClean="0">
                <a:solidFill>
                  <a:schemeClr val="bg1"/>
                </a:solidFill>
              </a:rPr>
              <a:t>GOLD stádiumú </a:t>
            </a:r>
            <a:r>
              <a:rPr lang="hu-HU" sz="2000" b="1" dirty="0" err="1" smtClean="0">
                <a:solidFill>
                  <a:schemeClr val="bg1"/>
                </a:solidFill>
              </a:rPr>
              <a:t>COPD-s</a:t>
            </a:r>
            <a:r>
              <a:rPr lang="hu-HU" sz="2000" b="1" dirty="0" smtClean="0">
                <a:solidFill>
                  <a:schemeClr val="bg1"/>
                </a:solidFill>
              </a:rPr>
              <a:t>  (azaz </a:t>
            </a:r>
            <a:r>
              <a:rPr lang="hu-HU" sz="2000" b="1" dirty="0" err="1" smtClean="0">
                <a:solidFill>
                  <a:schemeClr val="bg1"/>
                </a:solidFill>
              </a:rPr>
              <a:t>B-csoportú</a:t>
            </a:r>
            <a:r>
              <a:rPr lang="hu-HU" sz="2000" b="1" dirty="0" smtClean="0">
                <a:solidFill>
                  <a:schemeClr val="bg1"/>
                </a:solidFill>
              </a:rPr>
              <a:t>) betegekben is javasolt!</a:t>
            </a:r>
          </a:p>
          <a:p>
            <a:pPr algn="ctr">
              <a:lnSpc>
                <a:spcPct val="114000"/>
              </a:lnSpc>
            </a:pPr>
            <a:endParaRPr lang="hu-HU" sz="2000" b="1" dirty="0" smtClean="0">
              <a:solidFill>
                <a:schemeClr val="bg1"/>
              </a:solidFill>
            </a:endParaRPr>
          </a:p>
          <a:p>
            <a:pPr indent="177800" algn="ctr">
              <a:lnSpc>
                <a:spcPct val="114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20000"/>
              <a:buFont typeface="Lucida Sans Unicode" pitchFamily="34" charset="0"/>
              <a:buChar char="‣"/>
            </a:pPr>
            <a:r>
              <a:rPr lang="hu-HU" sz="2000" b="1" u="sng" dirty="0" smtClean="0">
                <a:solidFill>
                  <a:srgbClr val="92D050"/>
                </a:solidFill>
              </a:rPr>
              <a:t>LAMA</a:t>
            </a:r>
            <a:r>
              <a:rPr lang="hu-HU" sz="2000" b="1" dirty="0" smtClean="0">
                <a:solidFill>
                  <a:schemeClr val="bg1"/>
                </a:solidFill>
              </a:rPr>
              <a:t>  lehet az </a:t>
            </a:r>
            <a:r>
              <a:rPr lang="hu-HU" sz="2000" b="1" u="sng" dirty="0" smtClean="0">
                <a:solidFill>
                  <a:schemeClr val="bg1"/>
                </a:solidFill>
              </a:rPr>
              <a:t>első választandó</a:t>
            </a:r>
            <a:r>
              <a:rPr lang="hu-HU" sz="2000" b="1" dirty="0" smtClean="0">
                <a:solidFill>
                  <a:schemeClr val="bg1"/>
                </a:solidFill>
              </a:rPr>
              <a:t>: B, C, D csoportban.</a:t>
            </a:r>
          </a:p>
          <a:p>
            <a:pPr indent="177800" algn="ctr">
              <a:lnSpc>
                <a:spcPct val="114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20000"/>
              <a:buFont typeface="Lucida Sans Unicode" pitchFamily="34" charset="0"/>
              <a:buChar char="‣"/>
            </a:pPr>
            <a:r>
              <a:rPr lang="hu-H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ICS+LABA</a:t>
            </a:r>
            <a:r>
              <a:rPr lang="hu-HU" sz="2000" b="1" dirty="0" smtClean="0">
                <a:solidFill>
                  <a:schemeClr val="bg1"/>
                </a:solidFill>
              </a:rPr>
              <a:t> kombináció a C,D csoportok kezelésében alkalmazható.</a:t>
            </a:r>
            <a:endParaRPr lang="hu-H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hu-HU" altLang="ja-JP" sz="3200" b="1" dirty="0" smtClean="0">
                <a:solidFill>
                  <a:srgbClr val="FFCC00"/>
                </a:solidFill>
                <a:latin typeface="Tahoma" pitchFamily="34" charset="0"/>
              </a:rPr>
              <a:t>Terápiás lehetőségek</a:t>
            </a:r>
            <a:r>
              <a:rPr lang="en-US" altLang="ja-JP" sz="3200" b="1" dirty="0" smtClean="0">
                <a:solidFill>
                  <a:srgbClr val="FFCC00"/>
                </a:solidFill>
                <a:latin typeface="Tahoma" pitchFamily="34" charset="0"/>
              </a:rPr>
              <a:t>: COPD </a:t>
            </a:r>
            <a:r>
              <a:rPr lang="hu-HU" altLang="ja-JP" sz="3200" b="1" dirty="0" smtClean="0">
                <a:solidFill>
                  <a:srgbClr val="FFCC00"/>
                </a:solidFill>
                <a:latin typeface="Tahoma" pitchFamily="34" charset="0"/>
              </a:rPr>
              <a:t>gyógyszerei</a:t>
            </a:r>
            <a:endParaRPr lang="hu-HU" sz="3200" dirty="0"/>
          </a:p>
        </p:txBody>
      </p:sp>
      <p:graphicFrame>
        <p:nvGraphicFramePr>
          <p:cNvPr id="4" name="Table 2"/>
          <p:cNvGraphicFramePr>
            <a:graphicFrameLocks noGrp="1"/>
          </p:cNvGraphicFramePr>
          <p:nvPr/>
        </p:nvGraphicFramePr>
        <p:xfrm>
          <a:off x="685800" y="1752600"/>
          <a:ext cx="7696200" cy="4843780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7696200"/>
              </a:tblGrid>
              <a:tr h="374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Beta</a:t>
                      </a:r>
                      <a:r>
                        <a:rPr lang="en-US" sz="1800" b="1" baseline="-25000" dirty="0" smtClean="0">
                          <a:effectLst/>
                        </a:rPr>
                        <a:t>2</a:t>
                      </a:r>
                      <a:r>
                        <a:rPr lang="en-US" sz="1800" b="1" dirty="0" smtClean="0">
                          <a:effectLst/>
                        </a:rPr>
                        <a:t>-agonist</a:t>
                      </a:r>
                      <a:r>
                        <a:rPr lang="hu-HU" sz="1800" b="1" dirty="0" err="1" smtClean="0">
                          <a:effectLst/>
                        </a:rPr>
                        <a:t>ák</a:t>
                      </a:r>
                      <a:endParaRPr lang="en-US" sz="1800" b="1" dirty="0">
                        <a:effectLst/>
                        <a:latin typeface="Tahoma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374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      </a:t>
                      </a:r>
                      <a:r>
                        <a:rPr lang="hu-HU" sz="1800" b="1" dirty="0" smtClean="0">
                          <a:effectLst/>
                        </a:rPr>
                        <a:t>SABA (</a:t>
                      </a:r>
                      <a:r>
                        <a:rPr lang="hu-HU" sz="1800" b="1" dirty="0" err="1" smtClean="0">
                          <a:effectLst/>
                        </a:rPr>
                        <a:t>salbutamol</a:t>
                      </a:r>
                      <a:r>
                        <a:rPr lang="hu-HU" sz="1800" b="1" dirty="0" smtClean="0">
                          <a:effectLst/>
                        </a:rPr>
                        <a:t>) </a:t>
                      </a:r>
                      <a:endParaRPr lang="en-US" sz="1800" b="1" dirty="0">
                        <a:effectLst/>
                        <a:latin typeface="Tahoma"/>
                        <a:ea typeface="Calibri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smtClean="0">
                          <a:effectLst/>
                        </a:rPr>
                        <a:t>     </a:t>
                      </a:r>
                      <a:r>
                        <a:rPr lang="hu-HU" sz="1800" b="1" dirty="0" smtClean="0">
                          <a:effectLst/>
                        </a:rPr>
                        <a:t>LABA (</a:t>
                      </a:r>
                      <a:r>
                        <a:rPr lang="hu-HU" sz="1800" b="1" dirty="0" err="1" smtClean="0">
                          <a:effectLst/>
                        </a:rPr>
                        <a:t>formoterol</a:t>
                      </a:r>
                      <a:r>
                        <a:rPr lang="hu-HU" sz="1800" b="1" dirty="0" smtClean="0">
                          <a:effectLst/>
                        </a:rPr>
                        <a:t>, </a:t>
                      </a:r>
                      <a:r>
                        <a:rPr lang="hu-HU" sz="1800" b="1" dirty="0" err="1" smtClean="0">
                          <a:effectLst/>
                        </a:rPr>
                        <a:t>salmeterol</a:t>
                      </a:r>
                      <a:r>
                        <a:rPr lang="hu-HU" sz="1800" b="1" dirty="0" smtClean="0">
                          <a:effectLst/>
                        </a:rPr>
                        <a:t>, </a:t>
                      </a:r>
                      <a:r>
                        <a:rPr lang="hu-HU" sz="1800" b="1" dirty="0" err="1" smtClean="0">
                          <a:effectLst/>
                        </a:rPr>
                        <a:t>indacaterol</a:t>
                      </a:r>
                      <a:r>
                        <a:rPr lang="hu-HU" sz="1800" b="1" dirty="0" smtClean="0">
                          <a:effectLst/>
                        </a:rPr>
                        <a:t>)</a:t>
                      </a:r>
                      <a:endParaRPr lang="en-US" sz="1800" b="1" dirty="0">
                        <a:effectLst/>
                        <a:latin typeface="Tahoma"/>
                        <a:ea typeface="Calibri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</a:rPr>
                        <a:t>Anticholinerg</a:t>
                      </a:r>
                      <a:r>
                        <a:rPr lang="hu-HU" sz="1800" b="1" baseline="0" dirty="0" smtClean="0">
                          <a:effectLst/>
                        </a:rPr>
                        <a:t> szerek</a:t>
                      </a:r>
                      <a:endParaRPr lang="en-US" sz="1800" b="1" dirty="0">
                        <a:effectLst/>
                        <a:latin typeface="Tahoma"/>
                        <a:ea typeface="Calibri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Rövid hatású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anticholinerg</a:t>
                      </a:r>
                      <a:r>
                        <a:rPr lang="hu-HU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ek</a:t>
                      </a:r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hu-HU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ipratopium</a:t>
                      </a:r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bromid)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  </a:t>
                      </a:r>
                      <a:r>
                        <a:rPr lang="en-US" sz="1800" b="1" dirty="0" smtClean="0">
                          <a:effectLst/>
                        </a:rPr>
                        <a:t>    </a:t>
                      </a:r>
                      <a:r>
                        <a:rPr lang="hu-HU" sz="1800" b="1" dirty="0" smtClean="0">
                          <a:effectLst/>
                        </a:rPr>
                        <a:t>LAMA (</a:t>
                      </a:r>
                      <a:r>
                        <a:rPr lang="hu-HU" sz="1800" b="1" dirty="0" err="1" smtClean="0">
                          <a:effectLst/>
                        </a:rPr>
                        <a:t>thiotropium</a:t>
                      </a:r>
                      <a:r>
                        <a:rPr lang="hu-HU" sz="1800" b="1" dirty="0" smtClean="0">
                          <a:effectLst/>
                        </a:rPr>
                        <a:t> bromid)</a:t>
                      </a:r>
                      <a:endParaRPr lang="en-US" sz="1800" b="1" dirty="0">
                        <a:effectLst/>
                        <a:latin typeface="Tahoma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374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effectLst/>
                        </a:rPr>
                        <a:t>SABA és </a:t>
                      </a:r>
                      <a:r>
                        <a:rPr lang="hu-HU" sz="1800" b="1" dirty="0" err="1" smtClean="0">
                          <a:effectLst/>
                        </a:rPr>
                        <a:t>anticholinerg</a:t>
                      </a:r>
                      <a:r>
                        <a:rPr lang="hu-HU" sz="1800" b="1" dirty="0" smtClean="0">
                          <a:effectLst/>
                        </a:rPr>
                        <a:t> kombináció egy eszközben 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hu-HU" sz="1800" b="1" dirty="0" smtClean="0">
                          <a:effectLst/>
                        </a:rPr>
                        <a:t>(</a:t>
                      </a:r>
                      <a:r>
                        <a:rPr lang="hu-HU" sz="1800" b="1" dirty="0" err="1" smtClean="0">
                          <a:effectLst/>
                        </a:rPr>
                        <a:t>ipratopium</a:t>
                      </a:r>
                      <a:r>
                        <a:rPr lang="hu-HU" sz="1800" b="1" dirty="0" smtClean="0">
                          <a:effectLst/>
                        </a:rPr>
                        <a:t> bromid+</a:t>
                      </a:r>
                      <a:r>
                        <a:rPr lang="hu-HU" sz="1800" b="1" dirty="0" err="1" smtClean="0">
                          <a:effectLst/>
                        </a:rPr>
                        <a:t>terbutalin</a:t>
                      </a:r>
                      <a:r>
                        <a:rPr lang="hu-HU" sz="1800" b="1" baseline="0" dirty="0" smtClean="0">
                          <a:effectLst/>
                        </a:rPr>
                        <a:t> </a:t>
                      </a:r>
                      <a:r>
                        <a:rPr lang="hu-HU" sz="1800" b="1" i="1" baseline="0" dirty="0" smtClean="0">
                          <a:effectLst/>
                        </a:rPr>
                        <a:t>(</a:t>
                      </a:r>
                      <a:r>
                        <a:rPr lang="hu-HU" sz="1800" b="1" i="1" baseline="0" dirty="0" err="1" smtClean="0">
                          <a:effectLst/>
                        </a:rPr>
                        <a:t>B</a:t>
                      </a:r>
                      <a:r>
                        <a:rPr lang="hu-HU" sz="1800" b="1" i="1" dirty="0" err="1" smtClean="0">
                          <a:effectLst/>
                        </a:rPr>
                        <a:t>erodual</a:t>
                      </a:r>
                      <a:r>
                        <a:rPr lang="hu-HU" sz="1800" b="1" i="1" dirty="0" smtClean="0">
                          <a:effectLst/>
                        </a:rPr>
                        <a:t> </a:t>
                      </a:r>
                      <a:r>
                        <a:rPr lang="hu-HU" sz="1800" b="1" i="1" dirty="0" err="1" smtClean="0">
                          <a:effectLst/>
                        </a:rPr>
                        <a:t>aer</a:t>
                      </a:r>
                      <a:r>
                        <a:rPr lang="hu-HU" sz="1800" b="1" i="1" dirty="0" smtClean="0">
                          <a:effectLst/>
                        </a:rPr>
                        <a:t>.)</a:t>
                      </a:r>
                      <a:endParaRPr lang="en-US" sz="1800" b="1" i="1" dirty="0">
                        <a:effectLst/>
                        <a:latin typeface="Tahoma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374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Met</a:t>
                      </a:r>
                      <a:r>
                        <a:rPr lang="hu-HU" sz="1800" b="1" dirty="0" err="1" smtClean="0">
                          <a:effectLst/>
                        </a:rPr>
                        <a:t>ilxantinok</a:t>
                      </a:r>
                      <a:endParaRPr lang="en-US" sz="1800" b="1" dirty="0">
                        <a:effectLst/>
                        <a:latin typeface="Tahoma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374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effectLst/>
                        </a:rPr>
                        <a:t>Inhalációs szteroidok</a:t>
                      </a:r>
                      <a:endParaRPr lang="en-US" sz="1800" b="1" dirty="0">
                        <a:effectLst/>
                        <a:latin typeface="Tahoma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374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effectLst/>
                        </a:rPr>
                        <a:t>LABA/ICS kombináció egy eszközben (</a:t>
                      </a:r>
                      <a:r>
                        <a:rPr lang="hu-HU" sz="1800" b="1" dirty="0" err="1" smtClean="0">
                          <a:effectLst/>
                        </a:rPr>
                        <a:t>Bud</a:t>
                      </a:r>
                      <a:r>
                        <a:rPr lang="hu-HU" sz="1800" b="1" dirty="0" smtClean="0">
                          <a:effectLst/>
                        </a:rPr>
                        <a:t>+</a:t>
                      </a:r>
                      <a:r>
                        <a:rPr lang="hu-HU" sz="1800" b="1" dirty="0" err="1" smtClean="0">
                          <a:effectLst/>
                        </a:rPr>
                        <a:t>formoterol</a:t>
                      </a:r>
                      <a:r>
                        <a:rPr lang="hu-HU" sz="1800" b="1" dirty="0" smtClean="0">
                          <a:effectLst/>
                        </a:rPr>
                        <a:t>; </a:t>
                      </a:r>
                      <a:r>
                        <a:rPr lang="hu-HU" sz="1800" b="1" dirty="0" err="1" smtClean="0">
                          <a:effectLst/>
                        </a:rPr>
                        <a:t>Fluticasone</a:t>
                      </a:r>
                      <a:r>
                        <a:rPr lang="hu-HU" sz="1800" b="1" dirty="0" smtClean="0">
                          <a:effectLst/>
                        </a:rPr>
                        <a:t>+</a:t>
                      </a:r>
                      <a:r>
                        <a:rPr lang="hu-HU" sz="1800" b="1" dirty="0" err="1" smtClean="0">
                          <a:effectLst/>
                        </a:rPr>
                        <a:t>salmeterol</a:t>
                      </a:r>
                      <a:r>
                        <a:rPr lang="hu-HU" sz="1800" b="1" dirty="0" smtClean="0">
                          <a:effectLst/>
                        </a:rPr>
                        <a:t>)</a:t>
                      </a:r>
                      <a:endParaRPr lang="en-US" sz="1800" b="1" dirty="0">
                        <a:effectLst/>
                        <a:latin typeface="Tahoma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374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effectLst/>
                        </a:rPr>
                        <a:t>Szisztémás szteroid</a:t>
                      </a:r>
                      <a:endParaRPr lang="en-US" sz="1800" b="1" dirty="0">
                        <a:effectLst/>
                        <a:latin typeface="Tahoma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374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Phosphodiesterase-4 </a:t>
                      </a:r>
                      <a:r>
                        <a:rPr lang="hu-HU" sz="1800" b="1" dirty="0" smtClean="0">
                          <a:effectLst/>
                        </a:rPr>
                        <a:t>gátlók (</a:t>
                      </a:r>
                      <a:r>
                        <a:rPr lang="hu-HU" sz="1800" b="1" dirty="0" err="1" smtClean="0">
                          <a:effectLst/>
                        </a:rPr>
                        <a:t>roflumilast</a:t>
                      </a:r>
                      <a:r>
                        <a:rPr lang="hu-HU" sz="1800" b="1" dirty="0" smtClean="0">
                          <a:effectLst/>
                        </a:rPr>
                        <a:t>)</a:t>
                      </a:r>
                      <a:endParaRPr lang="en-US" sz="1800" b="1" dirty="0">
                        <a:effectLst/>
                        <a:latin typeface="Tahoma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0" y="229212"/>
            <a:ext cx="9143409" cy="4809514"/>
            <a:chOff x="2135" y="2219"/>
            <a:chExt cx="7421" cy="3300"/>
          </a:xfrm>
          <a:solidFill>
            <a:schemeClr val="accent1"/>
          </a:solidFill>
        </p:grpSpPr>
        <p:sp>
          <p:nvSpPr>
            <p:cNvPr id="4" name="AutoShape 6"/>
            <p:cNvSpPr>
              <a:spLocks noChangeArrowheads="1"/>
            </p:cNvSpPr>
            <p:nvPr/>
          </p:nvSpPr>
          <p:spPr bwMode="auto">
            <a:xfrm>
              <a:off x="2135" y="3785"/>
              <a:ext cx="3595" cy="173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BD5D">
                    <a:shade val="30000"/>
                    <a:satMod val="115000"/>
                  </a:srgbClr>
                </a:gs>
                <a:gs pos="50000">
                  <a:srgbClr val="FFBD5D">
                    <a:shade val="67500"/>
                    <a:satMod val="115000"/>
                  </a:srgbClr>
                </a:gs>
                <a:gs pos="100000">
                  <a:srgbClr val="FFBD5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hu-HU" sz="2400" dirty="0">
                  <a:solidFill>
                    <a:srgbClr val="990000"/>
                  </a:solidFill>
                  <a:latin typeface="Franklin Gothic Medium" pitchFamily="34" charset="0"/>
                  <a:cs typeface="Times New Roman" pitchFamily="18" charset="0"/>
                </a:rPr>
                <a:t>A betegtől függő tényezők</a:t>
              </a:r>
              <a:endParaRPr lang="hu-HU" sz="2400" dirty="0">
                <a:solidFill>
                  <a:srgbClr val="990000"/>
                </a:solidFill>
                <a:latin typeface="Franklin Gothic Medium" pitchFamily="34" charset="0"/>
              </a:endParaRPr>
            </a:p>
            <a:p>
              <a:pPr marL="273050" indent="-273050">
                <a:buClr>
                  <a:schemeClr val="bg1"/>
                </a:buClr>
                <a:buSzPct val="80000"/>
                <a:buFontTx/>
                <a:buAutoNum type="arabicPeriod"/>
                <a:defRPr/>
              </a:pPr>
              <a:r>
                <a:rPr lang="hu-HU" sz="2400" dirty="0">
                  <a:solidFill>
                    <a:schemeClr val="bg1"/>
                  </a:solidFill>
                  <a:latin typeface="Franklin Gothic Medium" pitchFamily="34" charset="0"/>
                  <a:cs typeface="Times New Roman" pitchFamily="18" charset="0"/>
                </a:rPr>
                <a:t>a beteg életkora</a:t>
              </a:r>
            </a:p>
            <a:p>
              <a:pPr marL="273050" indent="-273050">
                <a:buClr>
                  <a:schemeClr val="bg1"/>
                </a:buClr>
                <a:buSzPct val="80000"/>
                <a:buFontTx/>
                <a:buAutoNum type="arabicPeriod"/>
                <a:defRPr/>
              </a:pPr>
              <a:r>
                <a:rPr lang="hu-HU" sz="2400" dirty="0">
                  <a:solidFill>
                    <a:schemeClr val="bg1"/>
                  </a:solidFill>
                  <a:latin typeface="Franklin Gothic Medium" pitchFamily="34" charset="0"/>
                  <a:cs typeface="Times New Roman" pitchFamily="18" charset="0"/>
                </a:rPr>
                <a:t>a beteg aktuális </a:t>
              </a:r>
              <a:r>
                <a:rPr lang="hu-HU" sz="2400" dirty="0" err="1">
                  <a:solidFill>
                    <a:schemeClr val="bg1"/>
                  </a:solidFill>
                  <a:latin typeface="Franklin Gothic Medium" pitchFamily="34" charset="0"/>
                  <a:cs typeface="Times New Roman" pitchFamily="18" charset="0"/>
                </a:rPr>
                <a:t>pulmonalis</a:t>
              </a:r>
              <a:r>
                <a:rPr lang="hu-HU" sz="2400" dirty="0">
                  <a:solidFill>
                    <a:schemeClr val="bg1"/>
                  </a:solidFill>
                  <a:latin typeface="Franklin Gothic Medium" pitchFamily="34" charset="0"/>
                  <a:cs typeface="Times New Roman" pitchFamily="18" charset="0"/>
                </a:rPr>
                <a:t> állapota</a:t>
              </a:r>
            </a:p>
            <a:p>
              <a:pPr marL="273050" indent="-273050">
                <a:buClr>
                  <a:schemeClr val="bg1"/>
                </a:buClr>
                <a:buSzPct val="80000"/>
                <a:buFontTx/>
                <a:buAutoNum type="arabicPeriod"/>
                <a:defRPr/>
              </a:pPr>
              <a:r>
                <a:rPr lang="hu-HU" sz="2400" dirty="0">
                  <a:solidFill>
                    <a:schemeClr val="bg1"/>
                  </a:solidFill>
                  <a:latin typeface="Franklin Gothic Medium" pitchFamily="34" charset="0"/>
                  <a:cs typeface="Times New Roman" pitchFamily="18" charset="0"/>
                </a:rPr>
                <a:t>a belégzési manőver</a:t>
              </a:r>
            </a:p>
            <a:p>
              <a:pPr marL="273050" indent="-273050">
                <a:buClr>
                  <a:schemeClr val="bg1"/>
                </a:buClr>
                <a:buSzPct val="80000"/>
                <a:buFontTx/>
                <a:buAutoNum type="arabicPeriod"/>
                <a:defRPr/>
              </a:pPr>
              <a:r>
                <a:rPr lang="hu-HU" sz="2400" dirty="0">
                  <a:solidFill>
                    <a:schemeClr val="bg1"/>
                  </a:solidFill>
                  <a:latin typeface="Franklin Gothic Medium" pitchFamily="34" charset="0"/>
                  <a:cs typeface="Times New Roman" pitchFamily="18" charset="0"/>
                </a:rPr>
                <a:t>az alkalmazás módja </a:t>
              </a:r>
              <a:endParaRPr lang="hu-HU" sz="2400" dirty="0">
                <a:solidFill>
                  <a:schemeClr val="bg1"/>
                </a:solidFill>
                <a:latin typeface="Franklin Gothic Medium" pitchFamily="34" charset="0"/>
              </a:endParaRPr>
            </a:p>
            <a:p>
              <a:pPr>
                <a:defRPr/>
              </a:pPr>
              <a:endParaRPr lang="hu-HU" dirty="0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6018" y="3944"/>
              <a:ext cx="3538" cy="144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BD5D">
                    <a:shade val="30000"/>
                    <a:satMod val="115000"/>
                  </a:srgbClr>
                </a:gs>
                <a:gs pos="50000">
                  <a:srgbClr val="FFBD5D">
                    <a:shade val="67500"/>
                    <a:satMod val="115000"/>
                  </a:srgbClr>
                </a:gs>
                <a:gs pos="100000">
                  <a:srgbClr val="FFBD5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hu-HU" sz="1200" dirty="0">
                  <a:solidFill>
                    <a:srgbClr val="990000"/>
                  </a:solidFill>
                  <a:cs typeface="Times New Roman" pitchFamily="18" charset="0"/>
                </a:rPr>
                <a:t> </a:t>
              </a:r>
              <a:r>
                <a:rPr lang="hu-HU" sz="2400" dirty="0">
                  <a:solidFill>
                    <a:srgbClr val="990000"/>
                  </a:solidFill>
                  <a:latin typeface="Franklin Gothic Medium" pitchFamily="34" charset="0"/>
                  <a:cs typeface="Times New Roman" pitchFamily="18" charset="0"/>
                </a:rPr>
                <a:t>A betegtől független tényezők</a:t>
              </a:r>
              <a:endParaRPr lang="hu-HU" sz="2400" dirty="0">
                <a:solidFill>
                  <a:srgbClr val="990000"/>
                </a:solidFill>
                <a:latin typeface="Franklin Gothic Medium" pitchFamily="34" charset="0"/>
              </a:endParaRPr>
            </a:p>
            <a:p>
              <a:pPr marL="273050" indent="-273050">
                <a:buClr>
                  <a:schemeClr val="bg1"/>
                </a:buClr>
                <a:buSzPct val="80000"/>
                <a:buFontTx/>
                <a:buAutoNum type="arabicPeriod"/>
                <a:defRPr/>
              </a:pPr>
              <a:r>
                <a:rPr lang="hu-HU" sz="2400" dirty="0">
                  <a:solidFill>
                    <a:schemeClr val="bg1"/>
                  </a:solidFill>
                  <a:latin typeface="Franklin Gothic Medium" pitchFamily="34" charset="0"/>
                  <a:cs typeface="Times New Roman" pitchFamily="18" charset="0"/>
                </a:rPr>
                <a:t>az </a:t>
              </a:r>
              <a:r>
                <a:rPr lang="hu-HU" sz="2400" dirty="0" err="1">
                  <a:solidFill>
                    <a:schemeClr val="bg1"/>
                  </a:solidFill>
                  <a:latin typeface="Franklin Gothic Medium" pitchFamily="34" charset="0"/>
                  <a:cs typeface="Times New Roman" pitchFamily="18" charset="0"/>
                </a:rPr>
                <a:t>aerosol</a:t>
              </a:r>
              <a:r>
                <a:rPr lang="hu-HU" sz="2400" dirty="0">
                  <a:solidFill>
                    <a:schemeClr val="bg1"/>
                  </a:solidFill>
                  <a:latin typeface="Franklin Gothic Medium" pitchFamily="34" charset="0"/>
                  <a:cs typeface="Times New Roman" pitchFamily="18" charset="0"/>
                </a:rPr>
                <a:t> tulajdonságai</a:t>
              </a:r>
            </a:p>
            <a:p>
              <a:pPr marL="273050" indent="-273050">
                <a:buClr>
                  <a:schemeClr val="bg1"/>
                </a:buClr>
                <a:buSzPct val="80000"/>
                <a:buFontTx/>
                <a:buAutoNum type="arabicPeriod"/>
                <a:defRPr/>
              </a:pPr>
              <a:r>
                <a:rPr lang="hu-HU" sz="2400" dirty="0">
                  <a:solidFill>
                    <a:schemeClr val="bg1"/>
                  </a:solidFill>
                  <a:latin typeface="Franklin Gothic Medium" pitchFamily="34" charset="0"/>
                  <a:cs typeface="Times New Roman" pitchFamily="18" charset="0"/>
                </a:rPr>
                <a:t>az </a:t>
              </a:r>
              <a:r>
                <a:rPr lang="hu-HU" sz="2400" dirty="0" err="1">
                  <a:solidFill>
                    <a:schemeClr val="bg1"/>
                  </a:solidFill>
                  <a:latin typeface="Franklin Gothic Medium" pitchFamily="34" charset="0"/>
                  <a:cs typeface="Times New Roman" pitchFamily="18" charset="0"/>
                </a:rPr>
                <a:t>aerosol</a:t>
              </a:r>
              <a:r>
                <a:rPr lang="hu-HU" sz="2400" dirty="0">
                  <a:solidFill>
                    <a:schemeClr val="bg1"/>
                  </a:solidFill>
                  <a:latin typeface="Franklin Gothic Medium" pitchFamily="34" charset="0"/>
                  <a:cs typeface="Times New Roman" pitchFamily="18" charset="0"/>
                </a:rPr>
                <a:t> képzésének módjai</a:t>
              </a:r>
              <a:r>
                <a:rPr lang="hu-HU" sz="2400" dirty="0">
                  <a:latin typeface="Franklin Gothic Medium" pitchFamily="34" charset="0"/>
                  <a:cs typeface="Times New Roman" pitchFamily="18" charset="0"/>
                </a:rPr>
                <a:t> </a:t>
              </a:r>
              <a:endParaRPr lang="hu-HU" sz="2400" dirty="0">
                <a:latin typeface="Franklin Gothic Medium" pitchFamily="34" charset="0"/>
              </a:endParaRPr>
            </a:p>
            <a:p>
              <a:pPr>
                <a:defRPr/>
              </a:pPr>
              <a:endParaRPr lang="hu-HU" dirty="0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568" y="2219"/>
              <a:ext cx="6741" cy="8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0000"/>
                </a:lnSpc>
                <a:defRPr/>
              </a:pPr>
              <a:r>
                <a:rPr lang="hu-HU" dirty="0">
                  <a:solidFill>
                    <a:srgbClr val="FF9900"/>
                  </a:solidFill>
                  <a:latin typeface="Arial Black" pitchFamily="34" charset="0"/>
                  <a:cs typeface="Times New Roman" pitchFamily="18" charset="0"/>
                </a:rPr>
                <a:t>Az inhaláció hatékonyságát befolyásoló tényezők</a:t>
              </a:r>
              <a:endParaRPr lang="hu-HU" dirty="0">
                <a:solidFill>
                  <a:srgbClr val="FF9900"/>
                </a:solidFill>
                <a:latin typeface="Arial Black" pitchFamily="34" charset="0"/>
              </a:endParaRPr>
            </a:p>
            <a:p>
              <a:pPr>
                <a:lnSpc>
                  <a:spcPct val="110000"/>
                </a:lnSpc>
                <a:defRPr/>
              </a:pPr>
              <a:endParaRPr lang="hu-HU" dirty="0"/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H="1">
              <a:off x="4106" y="3166"/>
              <a:ext cx="1391" cy="5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" name="Line 2"/>
            <p:cNvSpPr>
              <a:spLocks noChangeShapeType="1"/>
            </p:cNvSpPr>
            <p:nvPr/>
          </p:nvSpPr>
          <p:spPr bwMode="auto">
            <a:xfrm>
              <a:off x="6425" y="3166"/>
              <a:ext cx="1449" cy="68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1600200" y="5638800"/>
            <a:ext cx="6096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+mn-lt"/>
              </a:rPr>
              <a:t>A betegre, egyénre szabottan választjuk ki az inhalációs eszközt</a:t>
            </a:r>
            <a:endParaRPr lang="hu-HU" sz="28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hu-HU" sz="3600" dirty="0" smtClean="0">
                <a:solidFill>
                  <a:srgbClr val="FFC000"/>
                </a:solidFill>
              </a:rPr>
              <a:t>Elnyújtott hatású </a:t>
            </a:r>
            <a:r>
              <a:rPr lang="el-GR" sz="3600" dirty="0" smtClean="0">
                <a:solidFill>
                  <a:srgbClr val="FFC000"/>
                </a:solidFill>
              </a:rPr>
              <a:t>β</a:t>
            </a:r>
            <a:r>
              <a:rPr lang="hu-HU" sz="3600" dirty="0" smtClean="0">
                <a:solidFill>
                  <a:srgbClr val="FFC000"/>
                </a:solidFill>
              </a:rPr>
              <a:t>2-agonisták (LABA)</a:t>
            </a:r>
            <a:endParaRPr lang="hu-HU" sz="3600" dirty="0">
              <a:solidFill>
                <a:srgbClr val="FFC000"/>
              </a:solidFill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5335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52400" y="5715000"/>
            <a:ext cx="8991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A </a:t>
            </a:r>
            <a:r>
              <a:rPr lang="hu-HU" sz="2800" dirty="0" err="1" smtClean="0"/>
              <a:t>LABA-k</a:t>
            </a:r>
            <a:r>
              <a:rPr lang="hu-HU" sz="2800" dirty="0" smtClean="0"/>
              <a:t> hatékonyabban csökkentik a tüneteket, mint a rövidhatásúak (</a:t>
            </a:r>
            <a:r>
              <a:rPr lang="hu-HU" sz="2800" dirty="0" err="1" smtClean="0"/>
              <a:t>SABA-k</a:t>
            </a:r>
            <a:r>
              <a:rPr lang="hu-HU" sz="2800" dirty="0" smtClean="0"/>
              <a:t>) </a:t>
            </a:r>
            <a:endParaRPr lang="hu-HU" sz="28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hu-HU" sz="3600" dirty="0" smtClean="0">
                <a:solidFill>
                  <a:srgbClr val="FFC000"/>
                </a:solidFill>
              </a:rPr>
              <a:t>Mi a különbség a </a:t>
            </a:r>
            <a:r>
              <a:rPr lang="hu-HU" sz="3600" dirty="0" err="1" smtClean="0">
                <a:solidFill>
                  <a:srgbClr val="FFC000"/>
                </a:solidFill>
              </a:rPr>
              <a:t>LABA-k</a:t>
            </a:r>
            <a:r>
              <a:rPr lang="hu-HU" sz="3600" dirty="0" smtClean="0">
                <a:solidFill>
                  <a:srgbClr val="FFC000"/>
                </a:solidFill>
              </a:rPr>
              <a:t> között?</a:t>
            </a:r>
            <a:endParaRPr lang="hu-HU" sz="3600" dirty="0">
              <a:solidFill>
                <a:srgbClr val="FFC0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8382000" cy="235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57150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ysClr val="windowText" lastClr="000000"/>
                          </a:solidFill>
                        </a:rPr>
                        <a:t>Tulajdonság</a:t>
                      </a:r>
                      <a:endParaRPr lang="hu-H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>
                          <a:solidFill>
                            <a:sysClr val="windowText" lastClr="000000"/>
                          </a:solidFill>
                        </a:rPr>
                        <a:t>salmeterol</a:t>
                      </a:r>
                      <a:endParaRPr lang="hu-H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>
                          <a:solidFill>
                            <a:sysClr val="windowText" lastClr="000000"/>
                          </a:solidFill>
                        </a:rPr>
                        <a:t>formoterol</a:t>
                      </a:r>
                      <a:endParaRPr lang="hu-H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>
                          <a:solidFill>
                            <a:sysClr val="windowText" lastClr="000000"/>
                          </a:solidFill>
                        </a:rPr>
                        <a:t>indacaterol</a:t>
                      </a:r>
                      <a:endParaRPr lang="hu-H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ysClr val="windowText" lastClr="000000"/>
                          </a:solidFill>
                        </a:rPr>
                        <a:t>Hatástartam (óra)</a:t>
                      </a:r>
                      <a:endParaRPr lang="hu-H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ysClr val="windowText" lastClr="000000"/>
                          </a:solidFill>
                        </a:rPr>
                        <a:t>12 </a:t>
                      </a:r>
                      <a:endParaRPr lang="hu-H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ysClr val="windowText" lastClr="000000"/>
                          </a:solidFill>
                        </a:rPr>
                        <a:t>12</a:t>
                      </a:r>
                      <a:endParaRPr lang="hu-H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ysClr val="windowText" lastClr="000000"/>
                          </a:solidFill>
                        </a:rPr>
                        <a:t>Hatáskezdet (perc)</a:t>
                      </a:r>
                      <a:endParaRPr lang="hu-H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ysClr val="windowText" lastClr="000000"/>
                          </a:solidFill>
                        </a:rPr>
                        <a:t>lassú</a:t>
                      </a:r>
                      <a:endParaRPr lang="hu-H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ysClr val="windowText" lastClr="000000"/>
                          </a:solidFill>
                        </a:rPr>
                        <a:t>gyors</a:t>
                      </a:r>
                      <a:endParaRPr lang="hu-H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ysClr val="windowText" lastClr="000000"/>
                          </a:solidFill>
                        </a:rPr>
                        <a:t>gyors </a:t>
                      </a:r>
                      <a:r>
                        <a:rPr lang="hu-HU" b="1" dirty="0" smtClean="0">
                          <a:solidFill>
                            <a:sysClr val="windowText" lastClr="000000"/>
                          </a:solidFill>
                        </a:rPr>
                        <a:t>(5sec)</a:t>
                      </a:r>
                      <a:endParaRPr lang="hu-H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ysClr val="windowText" lastClr="000000"/>
                          </a:solidFill>
                        </a:rPr>
                        <a:t>Eszköz</a:t>
                      </a:r>
                      <a:endParaRPr lang="hu-H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ysClr val="windowText" lastClr="000000"/>
                          </a:solidFill>
                        </a:rPr>
                        <a:t>MDI (</a:t>
                      </a:r>
                      <a:r>
                        <a:rPr lang="hu-HU" b="1" dirty="0" err="1" smtClean="0">
                          <a:solidFill>
                            <a:sysClr val="windowText" lastClr="000000"/>
                          </a:solidFill>
                        </a:rPr>
                        <a:t>aer</a:t>
                      </a:r>
                      <a:r>
                        <a:rPr lang="hu-HU" b="1" dirty="0" smtClean="0">
                          <a:solidFill>
                            <a:sysClr val="windowText" lastClr="000000"/>
                          </a:solidFill>
                        </a:rPr>
                        <a:t>), </a:t>
                      </a:r>
                      <a:r>
                        <a:rPr lang="hu-HU" b="1" dirty="0" err="1" smtClean="0">
                          <a:solidFill>
                            <a:sysClr val="windowText" lastClr="000000"/>
                          </a:solidFill>
                        </a:rPr>
                        <a:t>easyhaler</a:t>
                      </a:r>
                      <a:endParaRPr lang="hu-H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ysClr val="windowText" lastClr="000000"/>
                          </a:solidFill>
                        </a:rPr>
                        <a:t>MDI, </a:t>
                      </a:r>
                      <a:r>
                        <a:rPr lang="hu-HU" b="1" dirty="0" err="1" smtClean="0">
                          <a:solidFill>
                            <a:sysClr val="windowText" lastClr="000000"/>
                          </a:solidFill>
                        </a:rPr>
                        <a:t>easyhaler</a:t>
                      </a:r>
                      <a:endParaRPr lang="hu-H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err="1" smtClean="0">
                          <a:solidFill>
                            <a:sysClr val="windowText" lastClr="000000"/>
                          </a:solidFill>
                        </a:rPr>
                        <a:t>breezhaler</a:t>
                      </a:r>
                      <a:endParaRPr lang="hu-H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228600"/>
            <a:ext cx="7543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Indacaterol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hatása gyorsan kialakul.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104" y="1844824"/>
            <a:ext cx="6581398" cy="340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479504"/>
            <a:ext cx="6181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/>
        </p:nvSpPr>
        <p:spPr>
          <a:xfrm>
            <a:off x="1981200" y="990600"/>
            <a:ext cx="69342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Az inhalációt követő </a:t>
            </a:r>
            <a:r>
              <a:rPr lang="hu-HU" sz="2400" u="sng" dirty="0" smtClean="0"/>
              <a:t>5 percen </a:t>
            </a:r>
            <a:r>
              <a:rPr lang="hu-HU" sz="2400" dirty="0" smtClean="0"/>
              <a:t>belüli, a </a:t>
            </a:r>
            <a:r>
              <a:rPr lang="hu-HU" sz="2400" dirty="0" err="1" smtClean="0"/>
              <a:t>salbutamoléhoz</a:t>
            </a:r>
            <a:r>
              <a:rPr lang="hu-HU" sz="2400" dirty="0" smtClean="0"/>
              <a:t> hasonló gyors hatás.</a:t>
            </a:r>
            <a:endParaRPr lang="hu-HU" sz="2400" dirty="0"/>
          </a:p>
        </p:txBody>
      </p:sp>
      <p:sp>
        <p:nvSpPr>
          <p:cNvPr id="6" name="TextBox 6"/>
          <p:cNvSpPr txBox="1"/>
          <p:nvPr/>
        </p:nvSpPr>
        <p:spPr>
          <a:xfrm>
            <a:off x="107504" y="6525344"/>
            <a:ext cx="5230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Balint B et </a:t>
            </a:r>
            <a:r>
              <a:rPr lang="hu-HU" sz="1200" dirty="0" err="1" smtClean="0"/>
              <a:t>al</a:t>
            </a:r>
            <a:r>
              <a:rPr lang="hu-HU" sz="1200" dirty="0" smtClean="0"/>
              <a:t>. </a:t>
            </a:r>
            <a:r>
              <a:rPr lang="en-US" sz="1200" dirty="0" err="1" smtClean="0"/>
              <a:t>Int</a:t>
            </a:r>
            <a:r>
              <a:rPr lang="en-US" sz="1200" dirty="0" smtClean="0"/>
              <a:t> J </a:t>
            </a:r>
            <a:r>
              <a:rPr lang="en-US" sz="1200" dirty="0" err="1" smtClean="0"/>
              <a:t>Chron</a:t>
            </a:r>
            <a:r>
              <a:rPr lang="en-US" sz="1200" dirty="0" smtClean="0"/>
              <a:t> Obstruct </a:t>
            </a:r>
            <a:r>
              <a:rPr lang="en-US" sz="1200" dirty="0" err="1" smtClean="0"/>
              <a:t>Pulmon</a:t>
            </a:r>
            <a:r>
              <a:rPr lang="en-US" sz="1200" dirty="0" smtClean="0"/>
              <a:t> Dis. 2010 Sep 7;5:311-8. </a:t>
            </a:r>
            <a:r>
              <a:rPr lang="hu-HU" sz="1200" dirty="0" err="1" smtClean="0"/>
              <a:t>Fig</a:t>
            </a:r>
            <a:r>
              <a:rPr lang="hu-HU" sz="1200" dirty="0" smtClean="0"/>
              <a:t>. 1.</a:t>
            </a:r>
            <a:endParaRPr lang="hu-HU" sz="1200" dirty="0"/>
          </a:p>
        </p:txBody>
      </p:sp>
      <p:pic>
        <p:nvPicPr>
          <p:cNvPr id="8" name="Kép 7" descr="onbrez_breezha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981200" cy="1835912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ím 1"/>
          <p:cNvSpPr txBox="1">
            <a:spLocks/>
          </p:cNvSpPr>
          <p:nvPr/>
        </p:nvSpPr>
        <p:spPr>
          <a:xfrm>
            <a:off x="0" y="125413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Anticholinerg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szerek hatásmechanizmusa </a:t>
            </a:r>
            <a:r>
              <a:rPr kumimoji="0" lang="hu-H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COPD-ben</a:t>
            </a:r>
            <a:endParaRPr kumimoji="0" lang="hu-HU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0" name="Tartalom helye 3" descr="763COPDAnticholinergicMO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914400"/>
            <a:ext cx="4787084" cy="4604049"/>
          </a:xfrm>
          <a:prstGeom prst="rect">
            <a:avLst/>
          </a:prstGeom>
        </p:spPr>
      </p:pic>
      <p:sp>
        <p:nvSpPr>
          <p:cNvPr id="221" name="Szövegdoboz 4"/>
          <p:cNvSpPr txBox="1">
            <a:spLocks noChangeArrowheads="1"/>
          </p:cNvSpPr>
          <p:nvPr/>
        </p:nvSpPr>
        <p:spPr bwMode="auto">
          <a:xfrm>
            <a:off x="3657600" y="3505200"/>
            <a:ext cx="2000250" cy="1446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hu-HU" sz="1600" b="1" dirty="0">
                <a:solidFill>
                  <a:srgbClr val="CC3399"/>
                </a:solidFill>
              </a:rPr>
              <a:t>beszűkült légutak a fokozott </a:t>
            </a:r>
            <a:r>
              <a:rPr lang="hu-HU" sz="1600" b="1" dirty="0" err="1">
                <a:solidFill>
                  <a:srgbClr val="CC3399"/>
                </a:solidFill>
              </a:rPr>
              <a:t>cholinerg</a:t>
            </a:r>
            <a:r>
              <a:rPr lang="hu-HU" sz="1600" b="1" dirty="0">
                <a:solidFill>
                  <a:srgbClr val="CC3399"/>
                </a:solidFill>
              </a:rPr>
              <a:t> tónus következtében</a:t>
            </a:r>
          </a:p>
          <a:p>
            <a:pPr algn="ctr">
              <a:buFontTx/>
              <a:buNone/>
            </a:pPr>
            <a:endParaRPr lang="hu-HU" sz="1600" b="1" dirty="0">
              <a:solidFill>
                <a:srgbClr val="CC3399"/>
              </a:solidFill>
            </a:endParaRPr>
          </a:p>
        </p:txBody>
      </p:sp>
      <p:sp>
        <p:nvSpPr>
          <p:cNvPr id="222" name="Szövegdoboz 5"/>
          <p:cNvSpPr txBox="1">
            <a:spLocks noChangeArrowheads="1"/>
          </p:cNvSpPr>
          <p:nvPr/>
        </p:nvSpPr>
        <p:spPr bwMode="auto">
          <a:xfrm>
            <a:off x="5562600" y="3581400"/>
            <a:ext cx="1714500" cy="1446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hu-HU" sz="1600" b="1" dirty="0">
                <a:solidFill>
                  <a:srgbClr val="FF0000"/>
                </a:solidFill>
              </a:rPr>
              <a:t>A </a:t>
            </a:r>
            <a:r>
              <a:rPr lang="hu-HU" sz="1600" b="1" dirty="0" err="1">
                <a:solidFill>
                  <a:srgbClr val="FF0000"/>
                </a:solidFill>
              </a:rPr>
              <a:t>vagustónus</a:t>
            </a:r>
            <a:r>
              <a:rPr lang="hu-HU" sz="1600" b="1" dirty="0">
                <a:solidFill>
                  <a:srgbClr val="FF0000"/>
                </a:solidFill>
              </a:rPr>
              <a:t> oldódása légúti kaliber növekedése</a:t>
            </a:r>
          </a:p>
          <a:p>
            <a:pPr algn="ctr">
              <a:buFontTx/>
              <a:buNone/>
            </a:pPr>
            <a:endParaRPr lang="hu-HU" sz="1600" b="1" dirty="0">
              <a:solidFill>
                <a:srgbClr val="CC3399"/>
              </a:solidFill>
            </a:endParaRPr>
          </a:p>
        </p:txBody>
      </p:sp>
      <p:sp>
        <p:nvSpPr>
          <p:cNvPr id="223" name="Téglalap 222"/>
          <p:cNvSpPr/>
          <p:nvPr/>
        </p:nvSpPr>
        <p:spPr>
          <a:xfrm>
            <a:off x="0" y="5715000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u="sng" dirty="0" err="1" smtClean="0"/>
              <a:t>Anticholinerg</a:t>
            </a:r>
            <a:r>
              <a:rPr lang="hu-HU" sz="2400" u="sng" dirty="0" smtClean="0"/>
              <a:t> mellékhatás: </a:t>
            </a:r>
            <a:r>
              <a:rPr lang="hu-HU" sz="2400" dirty="0" smtClean="0">
                <a:solidFill>
                  <a:schemeClr val="bg1"/>
                </a:solidFill>
              </a:rPr>
              <a:t>szájszárazság, </a:t>
            </a:r>
            <a:r>
              <a:rPr lang="hu-HU" sz="2400" dirty="0" err="1" smtClean="0">
                <a:solidFill>
                  <a:schemeClr val="bg1"/>
                </a:solidFill>
              </a:rPr>
              <a:t>obstipatio</a:t>
            </a:r>
            <a:r>
              <a:rPr lang="hu-HU" sz="2400" dirty="0" smtClean="0">
                <a:solidFill>
                  <a:schemeClr val="bg1"/>
                </a:solidFill>
              </a:rPr>
              <a:t>, vizelet elakadás (</a:t>
            </a:r>
            <a:r>
              <a:rPr lang="hu-HU" sz="2400" dirty="0" err="1" smtClean="0">
                <a:solidFill>
                  <a:schemeClr val="bg1"/>
                </a:solidFill>
              </a:rPr>
              <a:t>prostata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hyperplasiában</a:t>
            </a:r>
            <a:r>
              <a:rPr lang="hu-HU" sz="2400" dirty="0" smtClean="0">
                <a:solidFill>
                  <a:schemeClr val="bg1"/>
                </a:solidFill>
              </a:rPr>
              <a:t> óvatosan adandó)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hu-HU" sz="3200" dirty="0" smtClean="0">
                <a:solidFill>
                  <a:srgbClr val="FF9900"/>
                </a:solidFill>
                <a:latin typeface="Arial Black" pitchFamily="34" charset="0"/>
              </a:rPr>
              <a:t>Milyen inhalációs eszközzel vihető be a </a:t>
            </a:r>
            <a:r>
              <a:rPr lang="hu-HU" sz="3200" u="sng" dirty="0" smtClean="0">
                <a:solidFill>
                  <a:srgbClr val="FF9900"/>
                </a:solidFill>
                <a:latin typeface="Arial Black" pitchFamily="34" charset="0"/>
              </a:rPr>
              <a:t>hosszú hatású </a:t>
            </a:r>
            <a:r>
              <a:rPr lang="hu-HU" sz="3200" u="sng" dirty="0" err="1" smtClean="0">
                <a:solidFill>
                  <a:srgbClr val="FF9900"/>
                </a:solidFill>
                <a:latin typeface="Arial Black" pitchFamily="34" charset="0"/>
              </a:rPr>
              <a:t>anticholinerg</a:t>
            </a:r>
            <a:r>
              <a:rPr lang="hu-HU" sz="3200" dirty="0" smtClean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hu-HU" sz="3200" dirty="0" err="1" smtClean="0">
                <a:solidFill>
                  <a:srgbClr val="FF9900"/>
                </a:solidFill>
                <a:latin typeface="Arial Black" pitchFamily="34" charset="0"/>
              </a:rPr>
              <a:t>hörgtágító</a:t>
            </a:r>
            <a:r>
              <a:rPr lang="hu-HU" sz="3200" dirty="0" smtClean="0">
                <a:solidFill>
                  <a:srgbClr val="FF9900"/>
                </a:solidFill>
                <a:latin typeface="Arial Black" pitchFamily="34" charset="0"/>
              </a:rPr>
              <a:t> (</a:t>
            </a:r>
            <a:r>
              <a:rPr lang="hu-HU" sz="3200" dirty="0" err="1" smtClean="0">
                <a:solidFill>
                  <a:srgbClr val="FF9900"/>
                </a:solidFill>
                <a:latin typeface="Arial Black" pitchFamily="34" charset="0"/>
              </a:rPr>
              <a:t>tiotropium</a:t>
            </a:r>
            <a:r>
              <a:rPr lang="hu-HU" sz="3200" dirty="0" smtClean="0">
                <a:solidFill>
                  <a:srgbClr val="FF9900"/>
                </a:solidFill>
                <a:latin typeface="Arial Black" pitchFamily="34" charset="0"/>
              </a:rPr>
              <a:t>) </a:t>
            </a:r>
            <a:r>
              <a:rPr lang="hu-HU" sz="3200" dirty="0" err="1" smtClean="0">
                <a:solidFill>
                  <a:srgbClr val="FF9900"/>
                </a:solidFill>
                <a:latin typeface="Arial Black" pitchFamily="34" charset="0"/>
              </a:rPr>
              <a:t>COPD-ben</a:t>
            </a:r>
            <a:r>
              <a:rPr lang="hu-HU" sz="3200" dirty="0" smtClean="0">
                <a:solidFill>
                  <a:srgbClr val="FF9900"/>
                </a:solidFill>
                <a:latin typeface="Arial Black" pitchFamily="34" charset="0"/>
              </a:rPr>
              <a:t>? </a:t>
            </a:r>
            <a:endParaRPr lang="hu-HU" sz="32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5029200"/>
            <a:ext cx="4040188" cy="639762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Száraz por inhalációs eszközzel </a:t>
            </a:r>
            <a:r>
              <a:rPr lang="hu-HU" dirty="0" err="1" smtClean="0">
                <a:solidFill>
                  <a:srgbClr val="FFFF00"/>
                </a:solidFill>
              </a:rPr>
              <a:t>HandiHaler</a:t>
            </a:r>
            <a:r>
              <a:rPr lang="hu-HU" dirty="0" err="1" smtClean="0">
                <a:solidFill>
                  <a:schemeClr val="bg1"/>
                </a:solidFill>
              </a:rPr>
              <a:t>-rel</a:t>
            </a:r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hu-H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495800" y="4876800"/>
            <a:ext cx="4422775" cy="12192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Respimat</a:t>
            </a:r>
            <a:r>
              <a:rPr lang="en-US" baseline="30000" dirty="0" smtClean="0">
                <a:solidFill>
                  <a:srgbClr val="FFFF00"/>
                </a:solidFill>
                <a:sym typeface="Symbol" pitchFamily="18" charset="2"/>
              </a:rPr>
              <a:t>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Soft </a:t>
            </a:r>
            <a:r>
              <a:rPr lang="en-US" dirty="0" err="1" smtClean="0">
                <a:solidFill>
                  <a:schemeClr val="bg1"/>
                </a:solidFill>
              </a:rPr>
              <a:t>Mist</a:t>
            </a:r>
            <a:r>
              <a:rPr lang="en-US" baseline="30000" dirty="0" err="1" smtClean="0">
                <a:solidFill>
                  <a:schemeClr val="bg1"/>
                </a:solidFill>
              </a:rPr>
              <a:t>TM</a:t>
            </a:r>
            <a:r>
              <a:rPr lang="en-US" dirty="0" smtClean="0">
                <a:solidFill>
                  <a:schemeClr val="bg1"/>
                </a:solidFill>
              </a:rPr>
              <a:t> Inhaler (SMI)</a:t>
            </a:r>
            <a:r>
              <a:rPr lang="hu-HU" dirty="0" err="1" smtClean="0">
                <a:solidFill>
                  <a:schemeClr val="bg1"/>
                </a:solidFill>
              </a:rPr>
              <a:t>-rel</a:t>
            </a:r>
            <a:r>
              <a:rPr lang="hu-HU" dirty="0" smtClean="0">
                <a:solidFill>
                  <a:schemeClr val="bg1"/>
                </a:solidFill>
              </a:rPr>
              <a:t>. Finoman porlasztott gyógyszerködöt képez.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Picture 6" descr="DSC0027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428" t="12793" r="32895"/>
          <a:stretch>
            <a:fillRect/>
          </a:stretch>
        </p:blipFill>
        <p:spPr bwMode="auto">
          <a:xfrm>
            <a:off x="990600" y="1981200"/>
            <a:ext cx="2667000" cy="282956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Picture 4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6652" y="1981201"/>
            <a:ext cx="2756747" cy="2819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1600200" y="6172200"/>
            <a:ext cx="5410200" cy="533400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990000"/>
                </a:solidFill>
                <a:latin typeface="+mn-lt"/>
              </a:rPr>
              <a:t>Hajtógáz mentes eszközök</a:t>
            </a:r>
            <a:endParaRPr lang="hu-HU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0" name="Lekerekített téglalap 9"/>
          <p:cNvSpPr/>
          <p:nvPr/>
        </p:nvSpPr>
        <p:spPr bwMode="auto">
          <a:xfrm rot="20657749">
            <a:off x="1492154" y="2435569"/>
            <a:ext cx="6338332" cy="1201849"/>
          </a:xfrm>
          <a:prstGeom prst="roundRect">
            <a:avLst/>
          </a:prstGeom>
          <a:solidFill>
            <a:srgbClr val="FF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sng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latin typeface="+mn-lt"/>
              </a:rPr>
              <a:t>Napi 1x </a:t>
            </a: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latin typeface="+mn-lt"/>
              </a:rPr>
              <a:t>adagolás</a:t>
            </a:r>
            <a:r>
              <a:rPr kumimoji="0" lang="hu-HU" b="1" i="0" u="none" strike="noStrike" cap="none" normalizeH="0" dirty="0" smtClean="0">
                <a:ln>
                  <a:noFill/>
                </a:ln>
                <a:solidFill>
                  <a:srgbClr val="990000"/>
                </a:solidFill>
                <a:latin typeface="+mn-lt"/>
              </a:rPr>
              <a:t> </a:t>
            </a:r>
            <a:r>
              <a:rPr kumimoji="0" lang="hu-HU" sz="2000" b="1" i="0" u="none" strike="noStrike" cap="none" normalizeH="0" dirty="0" smtClean="0">
                <a:ln>
                  <a:noFill/>
                </a:ln>
                <a:solidFill>
                  <a:srgbClr val="990000"/>
                </a:solidFill>
                <a:latin typeface="+mn-lt"/>
              </a:rPr>
              <a:t>(24 órás hatástartam) </a:t>
            </a:r>
            <a:r>
              <a:rPr kumimoji="0" lang="hu-HU" b="1" i="0" u="none" strike="noStrike" cap="none" normalizeH="0" dirty="0" smtClean="0">
                <a:ln>
                  <a:noFill/>
                </a:ln>
                <a:solidFill>
                  <a:srgbClr val="990000"/>
                </a:solidFill>
                <a:latin typeface="+mn-lt"/>
              </a:rPr>
              <a:t>javítja betegek együttműködését!</a:t>
            </a:r>
            <a:r>
              <a:rPr kumimoji="0" lang="hu-HU" sz="2400" b="1" i="0" u="none" strike="noStrike" cap="none" normalizeH="0" dirty="0" smtClean="0">
                <a:ln>
                  <a:noFill/>
                </a:ln>
                <a:solidFill>
                  <a:srgbClr val="990000"/>
                </a:solidFill>
                <a:latin typeface="+mn-lt"/>
              </a:rPr>
              <a:t> </a:t>
            </a:r>
            <a:endParaRPr kumimoji="0" lang="hu-HU" sz="24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hu-HU" sz="3200" dirty="0" err="1" smtClean="0">
                <a:solidFill>
                  <a:srgbClr val="FF9900"/>
                </a:solidFill>
                <a:latin typeface="Arial Black" pitchFamily="34" charset="0"/>
              </a:rPr>
              <a:t>Tiotropium</a:t>
            </a:r>
            <a:r>
              <a:rPr lang="hu-HU" sz="3200" dirty="0" smtClean="0">
                <a:solidFill>
                  <a:srgbClr val="FF9900"/>
                </a:solidFill>
                <a:latin typeface="Arial Black" pitchFamily="34" charset="0"/>
              </a:rPr>
              <a:t> új eszközben, új </a:t>
            </a:r>
            <a:r>
              <a:rPr lang="hu-HU" sz="3200" dirty="0" err="1" smtClean="0">
                <a:solidFill>
                  <a:srgbClr val="FF9900"/>
                </a:solidFill>
                <a:latin typeface="Arial Black" pitchFamily="34" charset="0"/>
              </a:rPr>
              <a:t>tehnológiával</a:t>
            </a:r>
            <a:endParaRPr lang="hu-HU" sz="3200" dirty="0" smtClean="0">
              <a:solidFill>
                <a:srgbClr val="FF9900"/>
              </a:solidFill>
              <a:latin typeface="Arial Black" pitchFamily="34" charset="0"/>
            </a:endParaRPr>
          </a:p>
        </p:txBody>
      </p:sp>
      <p:pic>
        <p:nvPicPr>
          <p:cNvPr id="36867" name="Picture 6" descr="DSC00273"/>
          <p:cNvPicPr>
            <a:picLocks noChangeAspect="1" noChangeArrowheads="1"/>
          </p:cNvPicPr>
          <p:nvPr/>
        </p:nvPicPr>
        <p:blipFill>
          <a:blip r:embed="rId2" cstate="print"/>
          <a:srcRect l="5428" t="12793" r="32895"/>
          <a:stretch>
            <a:fillRect/>
          </a:stretch>
        </p:blipFill>
        <p:spPr bwMode="auto">
          <a:xfrm>
            <a:off x="228600" y="990600"/>
            <a:ext cx="1905000" cy="20208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6868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219200"/>
            <a:ext cx="22860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Szövegdoboz 9"/>
          <p:cNvSpPr txBox="1">
            <a:spLocks noChangeArrowheads="1"/>
          </p:cNvSpPr>
          <p:nvPr/>
        </p:nvSpPr>
        <p:spPr bwMode="auto">
          <a:xfrm>
            <a:off x="304800" y="3048000"/>
            <a:ext cx="1828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dirty="0" err="1" smtClean="0"/>
              <a:t>HandiHaler</a:t>
            </a:r>
            <a:endParaRPr lang="hu-HU" sz="2400" dirty="0"/>
          </a:p>
        </p:txBody>
      </p:sp>
      <p:sp>
        <p:nvSpPr>
          <p:cNvPr id="36870" name="Szövegdoboz 10"/>
          <p:cNvSpPr txBox="1">
            <a:spLocks noChangeArrowheads="1"/>
          </p:cNvSpPr>
          <p:nvPr/>
        </p:nvSpPr>
        <p:spPr bwMode="auto">
          <a:xfrm>
            <a:off x="4038600" y="3505200"/>
            <a:ext cx="1828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dirty="0" err="1"/>
              <a:t>R</a:t>
            </a:r>
            <a:r>
              <a:rPr lang="hu-HU" sz="2400" dirty="0" err="1" smtClean="0"/>
              <a:t>espimat</a:t>
            </a:r>
            <a:endParaRPr lang="hu-HU" sz="2400" dirty="0"/>
          </a:p>
        </p:txBody>
      </p:sp>
      <p:cxnSp>
        <p:nvCxnSpPr>
          <p:cNvPr id="36871" name="Egyenes összekötő nyíllal 12"/>
          <p:cNvCxnSpPr>
            <a:cxnSpLocks noChangeShapeType="1"/>
          </p:cNvCxnSpPr>
          <p:nvPr/>
        </p:nvCxnSpPr>
        <p:spPr bwMode="auto">
          <a:xfrm>
            <a:off x="2286000" y="2057400"/>
            <a:ext cx="1371600" cy="1588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</p:spPr>
      </p:cxnSp>
      <p:grpSp>
        <p:nvGrpSpPr>
          <p:cNvPr id="36872" name="Group 5"/>
          <p:cNvGrpSpPr>
            <a:grpSpLocks/>
          </p:cNvGrpSpPr>
          <p:nvPr/>
        </p:nvGrpSpPr>
        <p:grpSpPr bwMode="auto">
          <a:xfrm>
            <a:off x="1219200" y="4800600"/>
            <a:ext cx="7924800" cy="471488"/>
            <a:chOff x="419" y="2441"/>
            <a:chExt cx="4992" cy="297"/>
          </a:xfrm>
        </p:grpSpPr>
        <p:sp>
          <p:nvSpPr>
            <p:cNvPr id="36885" name="Rectangle 6"/>
            <p:cNvSpPr>
              <a:spLocks noChangeAspect="1" noChangeArrowheads="1"/>
            </p:cNvSpPr>
            <p:nvPr/>
          </p:nvSpPr>
          <p:spPr bwMode="auto">
            <a:xfrm>
              <a:off x="419" y="2441"/>
              <a:ext cx="2461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7800" indent="-177800"/>
              <a:r>
                <a:rPr lang="hu-HU" altLang="zh-CN" sz="1700" dirty="0">
                  <a:solidFill>
                    <a:schemeClr val="bg1"/>
                  </a:solidFill>
                  <a:ea typeface="宋体" pitchFamily="2" charset="-122"/>
                  <a:cs typeface="Arial" charset="0"/>
                </a:rPr>
                <a:t>Az egyedülálló</a:t>
              </a:r>
              <a:r>
                <a:rPr lang="en-GB" altLang="zh-CN" sz="1700" dirty="0">
                  <a:solidFill>
                    <a:schemeClr val="bg1"/>
                  </a:solidFill>
                  <a:ea typeface="宋体" pitchFamily="2" charset="-122"/>
                  <a:cs typeface="Arial" charset="0"/>
                </a:rPr>
                <a:t> Soft Mist</a:t>
              </a:r>
              <a:r>
                <a:rPr lang="en-GB" altLang="zh-CN" sz="1700" baseline="30000" dirty="0">
                  <a:solidFill>
                    <a:schemeClr val="bg1"/>
                  </a:solidFill>
                  <a:ea typeface="宋体" pitchFamily="2" charset="-122"/>
                  <a:cs typeface="Arial" charset="0"/>
                </a:rPr>
                <a:t>™</a:t>
              </a:r>
              <a:r>
                <a:rPr lang="en-GB" altLang="zh-CN" sz="1700" dirty="0">
                  <a:solidFill>
                    <a:schemeClr val="bg1"/>
                  </a:solidFill>
                  <a:ea typeface="宋体" pitchFamily="2" charset="-122"/>
                  <a:cs typeface="Arial" charset="0"/>
                </a:rPr>
                <a:t> </a:t>
              </a:r>
              <a:r>
                <a:rPr lang="hu-HU" altLang="zh-CN" sz="1700" dirty="0">
                  <a:solidFill>
                    <a:schemeClr val="bg1"/>
                  </a:solidFill>
                  <a:ea typeface="宋体" pitchFamily="2" charset="-122"/>
                  <a:cs typeface="Arial" charset="0"/>
                </a:rPr>
                <a:t>technológia csökkenti a köd sebességét  </a:t>
              </a:r>
              <a:endParaRPr lang="en-GB" altLang="zh-CN" sz="1700" dirty="0">
                <a:solidFill>
                  <a:schemeClr val="bg1"/>
                </a:solidFill>
                <a:ea typeface="宋体" pitchFamily="2" charset="-122"/>
                <a:cs typeface="Arial" charset="0"/>
              </a:endParaRPr>
            </a:p>
          </p:txBody>
        </p:sp>
        <p:sp>
          <p:nvSpPr>
            <p:cNvPr id="36886" name="Rectangle 7"/>
            <p:cNvSpPr>
              <a:spLocks noChangeAspect="1" noChangeArrowheads="1"/>
            </p:cNvSpPr>
            <p:nvPr/>
          </p:nvSpPr>
          <p:spPr bwMode="auto">
            <a:xfrm>
              <a:off x="3011" y="2441"/>
              <a:ext cx="2400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GB" sz="1700" dirty="0">
                  <a:solidFill>
                    <a:schemeClr val="bg1"/>
                  </a:solidFill>
                  <a:ea typeface="宋体" pitchFamily="2" charset="-122"/>
                  <a:cs typeface="Arial" charset="0"/>
                </a:rPr>
                <a:t> </a:t>
              </a:r>
              <a:r>
                <a:rPr lang="hu-HU" altLang="zh-CN" sz="1700" dirty="0">
                  <a:solidFill>
                    <a:schemeClr val="bg1"/>
                  </a:solidFill>
                  <a:ea typeface="宋体" pitchFamily="2" charset="-122"/>
                  <a:cs typeface="Arial" charset="0"/>
                </a:rPr>
                <a:t>Kisebb lerakódás az </a:t>
              </a:r>
              <a:r>
                <a:rPr lang="hu-HU" altLang="zh-CN" sz="1700" dirty="0" err="1">
                  <a:solidFill>
                    <a:schemeClr val="bg1"/>
                  </a:solidFill>
                  <a:ea typeface="宋体" pitchFamily="2" charset="-122"/>
                  <a:cs typeface="Arial" charset="0"/>
                </a:rPr>
                <a:t>oropharynxban</a:t>
              </a:r>
              <a:endParaRPr lang="en-GB" altLang="zh-CN" sz="1700" dirty="0">
                <a:solidFill>
                  <a:schemeClr val="bg1"/>
                </a:solidFill>
                <a:ea typeface="宋体" pitchFamily="2" charset="-122"/>
                <a:cs typeface="Arial" charset="0"/>
              </a:endParaRPr>
            </a:p>
          </p:txBody>
        </p:sp>
      </p:grpSp>
      <p:grpSp>
        <p:nvGrpSpPr>
          <p:cNvPr id="36873" name="Group 8"/>
          <p:cNvGrpSpPr>
            <a:grpSpLocks/>
          </p:cNvGrpSpPr>
          <p:nvPr/>
        </p:nvGrpSpPr>
        <p:grpSpPr bwMode="auto">
          <a:xfrm>
            <a:off x="1676400" y="4038600"/>
            <a:ext cx="7467600" cy="471488"/>
            <a:chOff x="1067" y="3041"/>
            <a:chExt cx="4704" cy="297"/>
          </a:xfrm>
        </p:grpSpPr>
        <p:sp>
          <p:nvSpPr>
            <p:cNvPr id="36883" name="Rectangle 9"/>
            <p:cNvSpPr>
              <a:spLocks noChangeAspect="1" noChangeArrowheads="1"/>
            </p:cNvSpPr>
            <p:nvPr/>
          </p:nvSpPr>
          <p:spPr bwMode="auto">
            <a:xfrm>
              <a:off x="1067" y="3089"/>
              <a:ext cx="214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7800" indent="-177800"/>
              <a:r>
                <a:rPr lang="hu-HU" altLang="zh-CN" sz="1700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Az gyógyszerköd tovább kitart </a:t>
              </a:r>
              <a:endParaRPr lang="en-GB" altLang="zh-CN" sz="1700" baseline="300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36884" name="Rectangle 10"/>
            <p:cNvSpPr>
              <a:spLocks noChangeAspect="1" noChangeArrowheads="1"/>
            </p:cNvSpPr>
            <p:nvPr/>
          </p:nvSpPr>
          <p:spPr bwMode="auto">
            <a:xfrm>
              <a:off x="3371" y="3041"/>
              <a:ext cx="2400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hu-HU" altLang="zh-CN" sz="1700" dirty="0">
                  <a:solidFill>
                    <a:schemeClr val="bg1"/>
                  </a:solidFill>
                  <a:ea typeface="宋体" pitchFamily="2" charset="-122"/>
                  <a:cs typeface="Arial" charset="0"/>
                </a:rPr>
                <a:t>Egyszerűsíti a belégzéssel való </a:t>
              </a:r>
              <a:r>
                <a:rPr lang="hu-HU" altLang="zh-CN" sz="1700" dirty="0" err="1">
                  <a:solidFill>
                    <a:schemeClr val="bg1"/>
                  </a:solidFill>
                  <a:ea typeface="宋体" pitchFamily="2" charset="-122"/>
                  <a:cs typeface="Arial" charset="0"/>
                </a:rPr>
                <a:t>szinkronizáció</a:t>
              </a:r>
              <a:r>
                <a:rPr lang="hu-HU" altLang="zh-CN" sz="1700" dirty="0">
                  <a:solidFill>
                    <a:schemeClr val="bg1"/>
                  </a:solidFill>
                  <a:ea typeface="宋体" pitchFamily="2" charset="-122"/>
                  <a:cs typeface="Arial" charset="0"/>
                </a:rPr>
                <a:t> nehézségét</a:t>
              </a:r>
              <a:endParaRPr lang="en-GB" altLang="zh-CN" sz="1700" dirty="0">
                <a:solidFill>
                  <a:schemeClr val="bg1"/>
                </a:solidFill>
                <a:ea typeface="宋体" pitchFamily="2" charset="-122"/>
                <a:cs typeface="Arial" charset="0"/>
              </a:endParaRPr>
            </a:p>
          </p:txBody>
        </p:sp>
      </p:grpSp>
      <p:sp>
        <p:nvSpPr>
          <p:cNvPr id="36874" name="Rectangle 13"/>
          <p:cNvSpPr>
            <a:spLocks noChangeAspect="1" noChangeArrowheads="1"/>
          </p:cNvSpPr>
          <p:nvPr/>
        </p:nvSpPr>
        <p:spPr bwMode="auto">
          <a:xfrm>
            <a:off x="1600200" y="6248400"/>
            <a:ext cx="25320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en-GB" sz="1700">
                <a:solidFill>
                  <a:schemeClr val="tx1"/>
                </a:solidFill>
                <a:ea typeface="宋体" pitchFamily="2" charset="-122"/>
                <a:cs typeface="Arial" charset="0"/>
              </a:rPr>
              <a:t> </a:t>
            </a:r>
            <a:r>
              <a:rPr lang="hu-HU" altLang="zh-CN" sz="1700">
                <a:solidFill>
                  <a:schemeClr val="bg1"/>
                </a:solidFill>
                <a:ea typeface="宋体" pitchFamily="2" charset="-122"/>
                <a:cs typeface="Arial" charset="0"/>
              </a:rPr>
              <a:t>Nagyobb tüdődepozíció</a:t>
            </a:r>
            <a:endParaRPr lang="en-GB" altLang="zh-CN" sz="1700" baseline="30000">
              <a:solidFill>
                <a:schemeClr val="bg1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36875" name="Rectangle 21"/>
          <p:cNvSpPr>
            <a:spLocks noChangeAspect="1" noChangeArrowheads="1"/>
          </p:cNvSpPr>
          <p:nvPr/>
        </p:nvSpPr>
        <p:spPr bwMode="auto">
          <a:xfrm>
            <a:off x="5334000" y="5486400"/>
            <a:ext cx="36179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altLang="zh-CN" sz="1700" dirty="0">
                <a:solidFill>
                  <a:schemeClr val="bg1"/>
                </a:solidFill>
                <a:ea typeface="宋体" pitchFamily="2" charset="-122"/>
                <a:cs typeface="Arial" charset="0"/>
              </a:rPr>
              <a:t>Nő a belélegezhető részecskék mennyisége</a:t>
            </a:r>
            <a:endParaRPr lang="en-GB" altLang="zh-CN" sz="1700" dirty="0">
              <a:solidFill>
                <a:schemeClr val="bg1"/>
              </a:solidFill>
              <a:ea typeface="宋体" pitchFamily="2" charset="-122"/>
              <a:cs typeface="Arial" charset="0"/>
            </a:endParaRPr>
          </a:p>
        </p:txBody>
      </p:sp>
      <p:grpSp>
        <p:nvGrpSpPr>
          <p:cNvPr id="36876" name="Group 22"/>
          <p:cNvGrpSpPr>
            <a:grpSpLocks/>
          </p:cNvGrpSpPr>
          <p:nvPr/>
        </p:nvGrpSpPr>
        <p:grpSpPr bwMode="auto">
          <a:xfrm>
            <a:off x="1524000" y="5562600"/>
            <a:ext cx="3184525" cy="1073150"/>
            <a:chOff x="959" y="4429"/>
            <a:chExt cx="2006" cy="676"/>
          </a:xfrm>
        </p:grpSpPr>
        <p:sp>
          <p:nvSpPr>
            <p:cNvPr id="36881" name="Rectangle 23"/>
            <p:cNvSpPr>
              <a:spLocks noChangeAspect="1" noChangeArrowheads="1"/>
            </p:cNvSpPr>
            <p:nvPr/>
          </p:nvSpPr>
          <p:spPr bwMode="auto">
            <a:xfrm>
              <a:off x="959" y="4429"/>
              <a:ext cx="1881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GB" sz="1700">
                  <a:solidFill>
                    <a:schemeClr val="bg1"/>
                  </a:solidFill>
                  <a:ea typeface="宋体" pitchFamily="2" charset="-122"/>
                  <a:cs typeface="Arial" charset="0"/>
                </a:rPr>
                <a:t> </a:t>
              </a:r>
              <a:r>
                <a:rPr lang="hu-HU" altLang="zh-CN" sz="1700">
                  <a:solidFill>
                    <a:schemeClr val="bg1"/>
                  </a:solidFill>
                  <a:ea typeface="宋体" pitchFamily="2" charset="-122"/>
                  <a:cs typeface="Arial" charset="0"/>
                </a:rPr>
                <a:t>Oldatból képezi az aeroszolt</a:t>
              </a:r>
              <a:endParaRPr lang="en-GB" altLang="zh-CN" sz="1700">
                <a:solidFill>
                  <a:schemeClr val="bg1"/>
                </a:solidFill>
                <a:ea typeface="宋体" pitchFamily="2" charset="-122"/>
                <a:cs typeface="Arial" charset="0"/>
              </a:endParaRPr>
            </a:p>
          </p:txBody>
        </p:sp>
        <p:sp>
          <p:nvSpPr>
            <p:cNvPr id="36882" name="Rectangle 24"/>
            <p:cNvSpPr>
              <a:spLocks noChangeAspect="1" noChangeArrowheads="1"/>
            </p:cNvSpPr>
            <p:nvPr/>
          </p:nvSpPr>
          <p:spPr bwMode="auto">
            <a:xfrm>
              <a:off x="2927" y="4957"/>
              <a:ext cx="3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GB" sz="1700">
                  <a:solidFill>
                    <a:schemeClr val="tx1"/>
                  </a:solidFill>
                  <a:ea typeface="宋体" pitchFamily="2" charset="-122"/>
                  <a:cs typeface="Arial" charset="0"/>
                </a:rPr>
                <a:t> </a:t>
              </a:r>
              <a:endParaRPr lang="en-GB" altLang="zh-CN" sz="1700">
                <a:solidFill>
                  <a:schemeClr val="tx1"/>
                </a:solidFill>
                <a:ea typeface="宋体" pitchFamily="2" charset="-122"/>
                <a:cs typeface="Arial" charset="0"/>
              </a:endParaRPr>
            </a:p>
          </p:txBody>
        </p:sp>
      </p:grpSp>
      <p:grpSp>
        <p:nvGrpSpPr>
          <p:cNvPr id="36877" name="Group 28"/>
          <p:cNvGrpSpPr>
            <a:grpSpLocks/>
          </p:cNvGrpSpPr>
          <p:nvPr/>
        </p:nvGrpSpPr>
        <p:grpSpPr bwMode="auto">
          <a:xfrm>
            <a:off x="808038" y="5988050"/>
            <a:ext cx="3878262" cy="261938"/>
            <a:chOff x="499" y="4110"/>
            <a:chExt cx="2443" cy="165"/>
          </a:xfrm>
        </p:grpSpPr>
        <p:sp>
          <p:nvSpPr>
            <p:cNvPr id="36879" name="Rectangle 29"/>
            <p:cNvSpPr>
              <a:spLocks noChangeAspect="1" noChangeArrowheads="1"/>
            </p:cNvSpPr>
            <p:nvPr/>
          </p:nvSpPr>
          <p:spPr bwMode="auto">
            <a:xfrm>
              <a:off x="499" y="4110"/>
              <a:ext cx="4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hu-HU" sz="1700">
                <a:solidFill>
                  <a:schemeClr val="tx1"/>
                </a:solidFill>
                <a:latin typeface="Conduit ITC Medium" pitchFamily="2" charset="0"/>
              </a:endParaRPr>
            </a:p>
          </p:txBody>
        </p:sp>
        <p:sp>
          <p:nvSpPr>
            <p:cNvPr id="36880" name="Rectangle 30"/>
            <p:cNvSpPr>
              <a:spLocks noChangeAspect="1" noChangeArrowheads="1"/>
            </p:cNvSpPr>
            <p:nvPr/>
          </p:nvSpPr>
          <p:spPr bwMode="auto">
            <a:xfrm>
              <a:off x="2893" y="4110"/>
              <a:ext cx="4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hu-HU" sz="1700">
                <a:solidFill>
                  <a:schemeClr val="tx1"/>
                </a:solidFill>
                <a:latin typeface="Conduit ITC Medium" pitchFamily="2" charset="0"/>
              </a:endParaRPr>
            </a:p>
          </p:txBody>
        </p:sp>
      </p:grpSp>
      <p:sp>
        <p:nvSpPr>
          <p:cNvPr id="36878" name="Rectangle 14"/>
          <p:cNvSpPr>
            <a:spLocks noChangeAspect="1" noChangeArrowheads="1"/>
          </p:cNvSpPr>
          <p:nvPr/>
        </p:nvSpPr>
        <p:spPr bwMode="auto">
          <a:xfrm>
            <a:off x="5334000" y="6096000"/>
            <a:ext cx="3810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CN" altLang="en-GB" sz="1700" dirty="0">
                <a:solidFill>
                  <a:schemeClr val="bg1"/>
                </a:solidFill>
                <a:ea typeface="宋体" pitchFamily="2" charset="-122"/>
                <a:cs typeface="Arial" charset="0"/>
              </a:rPr>
              <a:t> </a:t>
            </a:r>
            <a:r>
              <a:rPr lang="hu-HU" altLang="zh-CN" sz="1700" dirty="0">
                <a:solidFill>
                  <a:schemeClr val="bg1"/>
                </a:solidFill>
                <a:ea typeface="宋体" pitchFamily="2" charset="-122"/>
                <a:cs typeface="Arial" charset="0"/>
              </a:rPr>
              <a:t>Javul a hatóanyag célba érése, csökkenthető a gyógyszer névleges dózisa </a:t>
            </a:r>
            <a:endParaRPr lang="en-GB" altLang="zh-CN" sz="1700" dirty="0">
              <a:solidFill>
                <a:schemeClr val="bg1"/>
              </a:solidFill>
              <a:ea typeface="宋体" pitchFamily="2" charset="-122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371600"/>
          </a:xfrm>
        </p:spPr>
        <p:txBody>
          <a:bodyPr/>
          <a:lstStyle/>
          <a:p>
            <a:r>
              <a:rPr lang="hu-HU" sz="3200" dirty="0" err="1" smtClean="0">
                <a:solidFill>
                  <a:srgbClr val="FF9900"/>
                </a:solidFill>
                <a:latin typeface="Arial Black" pitchFamily="34" charset="0"/>
              </a:rPr>
              <a:t>Respimat-tal</a:t>
            </a:r>
            <a:r>
              <a:rPr lang="hu-HU" sz="3200" dirty="0" smtClean="0">
                <a:solidFill>
                  <a:srgbClr val="FF9900"/>
                </a:solidFill>
                <a:latin typeface="Arial Black" pitchFamily="34" charset="0"/>
              </a:rPr>
              <a:t> lassú, egyenletes, finoman porlasztott gyógyszerköd képezhető!  </a:t>
            </a:r>
            <a:endParaRPr lang="hu-HU" sz="3200" dirty="0">
              <a:solidFill>
                <a:srgbClr val="FF9900"/>
              </a:solidFill>
              <a:latin typeface="Arial Black" pitchFamily="34" charset="0"/>
            </a:endParaRPr>
          </a:p>
        </p:txBody>
      </p:sp>
      <p:pic>
        <p:nvPicPr>
          <p:cNvPr id="6" name="MDIvsRespimat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2057400" y="1447800"/>
            <a:ext cx="7010400" cy="52578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0" y="1981200"/>
            <a:ext cx="1905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MDI (spray)</a:t>
            </a:r>
            <a:endParaRPr lang="hu-HU" sz="2800" dirty="0"/>
          </a:p>
        </p:txBody>
      </p:sp>
      <p:sp>
        <p:nvSpPr>
          <p:cNvPr id="7" name="Téglalap 6"/>
          <p:cNvSpPr/>
          <p:nvPr/>
        </p:nvSpPr>
        <p:spPr>
          <a:xfrm>
            <a:off x="0" y="5486400"/>
            <a:ext cx="201266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/>
              <a:t>RESPIMAT</a:t>
            </a:r>
            <a:endParaRPr lang="hu-HU" sz="2800" dirty="0"/>
          </a:p>
        </p:txBody>
      </p:sp>
      <p:sp>
        <p:nvSpPr>
          <p:cNvPr id="8" name="Lekerekített téglalap 7"/>
          <p:cNvSpPr/>
          <p:nvPr/>
        </p:nvSpPr>
        <p:spPr bwMode="auto">
          <a:xfrm>
            <a:off x="1371600" y="4114800"/>
            <a:ext cx="914400" cy="9144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0" y="6544068"/>
            <a:ext cx="21336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 smtClean="0">
                <a:solidFill>
                  <a:schemeClr val="bg1"/>
                </a:solidFill>
                <a:latin typeface="+mn-lt"/>
              </a:rPr>
              <a:t>Dr </a:t>
            </a:r>
            <a:r>
              <a:rPr lang="hu-HU" sz="1600" dirty="0" err="1" smtClean="0">
                <a:solidFill>
                  <a:schemeClr val="bg1"/>
                </a:solidFill>
                <a:latin typeface="+mn-lt"/>
              </a:rPr>
              <a:t>Bohács</a:t>
            </a:r>
            <a:r>
              <a:rPr lang="hu-HU" sz="1600" dirty="0" smtClean="0">
                <a:solidFill>
                  <a:schemeClr val="bg1"/>
                </a:solidFill>
                <a:latin typeface="+mn-lt"/>
              </a:rPr>
              <a:t> felvétele</a:t>
            </a:r>
            <a:endParaRPr lang="hu-HU" sz="16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 rot="20812409">
            <a:off x="577046" y="1960169"/>
            <a:ext cx="8174408" cy="2667000"/>
          </a:xfrm>
          <a:prstGeom prst="roundRect">
            <a:avLst/>
          </a:prstGeom>
          <a:solidFill>
            <a:srgbClr val="FF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marL="514350" indent="-514350">
              <a:lnSpc>
                <a:spcPct val="114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u-HU" altLang="zh-CN" sz="2800" dirty="0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A gyógyszerköd tovább kitart, ami </a:t>
            </a:r>
            <a:r>
              <a:rPr lang="hu-HU" altLang="zh-CN" sz="2800" u="sng" dirty="0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megkönnyíti</a:t>
            </a:r>
            <a:r>
              <a:rPr lang="hu-HU" altLang="zh-CN" sz="2800" dirty="0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 a belégzéssel való </a:t>
            </a:r>
            <a:r>
              <a:rPr lang="hu-HU" altLang="zh-CN" sz="2800" u="sng" dirty="0" err="1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szinkronizációt</a:t>
            </a:r>
            <a:r>
              <a:rPr lang="hu-HU" altLang="zh-CN" sz="2800" dirty="0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!  </a:t>
            </a:r>
          </a:p>
          <a:p>
            <a:pPr marL="514350" indent="-514350">
              <a:lnSpc>
                <a:spcPct val="114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u-HU" altLang="zh-CN" sz="2800" dirty="0" err="1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Soft</a:t>
            </a:r>
            <a:r>
              <a:rPr lang="hu-HU" altLang="zh-CN" sz="2800" dirty="0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 Mist technológia csökkenti a gyógyszerköd sebességét, ami </a:t>
            </a:r>
            <a:r>
              <a:rPr lang="hu-HU" altLang="zh-CN" sz="2800" u="sng" dirty="0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kisebb lecsapódást eredményez az </a:t>
            </a:r>
            <a:r>
              <a:rPr lang="hu-HU" altLang="zh-CN" sz="2800" u="sng" dirty="0" err="1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oropharyxban</a:t>
            </a:r>
            <a:r>
              <a:rPr lang="hu-HU" altLang="zh-CN" sz="2800" dirty="0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! </a:t>
            </a:r>
            <a:r>
              <a:rPr lang="hu-HU" altLang="zh-CN" sz="2800" baseline="30000" dirty="0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1 </a:t>
            </a:r>
            <a:r>
              <a:rPr lang="hu-HU" altLang="zh-CN" sz="2800" dirty="0" smtClean="0">
                <a:solidFill>
                  <a:srgbClr val="990000"/>
                </a:solidFill>
                <a:latin typeface="+mn-lt"/>
                <a:ea typeface="宋体" pitchFamily="2" charset="-122"/>
                <a:cs typeface="Arial" pitchFamily="34" charset="0"/>
              </a:rPr>
              <a:t>  </a:t>
            </a:r>
            <a:endParaRPr lang="hu-HU" sz="28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81000" y="5943600"/>
            <a:ext cx="85344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sz="1600" baseline="30000" dirty="0" smtClean="0">
                <a:solidFill>
                  <a:prstClr val="white"/>
                </a:solidFill>
                <a:latin typeface="Times New Roman"/>
              </a:rPr>
              <a:t>1</a:t>
            </a:r>
            <a:r>
              <a:rPr lang="hu-HU" sz="1600" dirty="0" smtClean="0">
                <a:solidFill>
                  <a:prstClr val="white"/>
                </a:solidFill>
                <a:latin typeface="Times New Roman"/>
              </a:rPr>
              <a:t> </a:t>
            </a:r>
            <a:r>
              <a:rPr lang="hu-HU" sz="1600" dirty="0" err="1" smtClean="0">
                <a:solidFill>
                  <a:prstClr val="white"/>
                </a:solidFill>
                <a:latin typeface="Times New Roman"/>
              </a:rPr>
              <a:t>Hodder</a:t>
            </a:r>
            <a:r>
              <a:rPr lang="hu-HU" sz="1600" dirty="0" smtClean="0">
                <a:solidFill>
                  <a:prstClr val="white"/>
                </a:solidFill>
                <a:latin typeface="Times New Roman"/>
              </a:rPr>
              <a:t> R.</a:t>
            </a:r>
            <a:r>
              <a:rPr lang="en-US" sz="1600" dirty="0" smtClean="0">
                <a:solidFill>
                  <a:prstClr val="white"/>
                </a:solidFill>
                <a:latin typeface="Times New Roman"/>
              </a:rPr>
              <a:t>Lack of paradoxical </a:t>
            </a:r>
            <a:r>
              <a:rPr lang="en-US" sz="1600" dirty="0" err="1" smtClean="0">
                <a:solidFill>
                  <a:prstClr val="white"/>
                </a:solidFill>
                <a:latin typeface="Times New Roman"/>
              </a:rPr>
              <a:t>bronchoconstriction</a:t>
            </a:r>
            <a:r>
              <a:rPr lang="en-US" sz="1600" dirty="0" smtClean="0">
                <a:solidFill>
                  <a:prstClr val="white"/>
                </a:solidFill>
                <a:latin typeface="Times New Roman"/>
              </a:rPr>
              <a:t> after administration of </a:t>
            </a:r>
            <a:r>
              <a:rPr lang="en-US" sz="1600" dirty="0" err="1" smtClean="0">
                <a:solidFill>
                  <a:prstClr val="white"/>
                </a:solidFill>
                <a:latin typeface="Times New Roman"/>
              </a:rPr>
              <a:t>tiotropium</a:t>
            </a:r>
            <a:r>
              <a:rPr lang="en-US" sz="1600" dirty="0" smtClean="0">
                <a:solidFill>
                  <a:prstClr val="white"/>
                </a:solidFill>
                <a:latin typeface="Times New Roman"/>
              </a:rPr>
              <a:t> via </a:t>
            </a:r>
            <a:r>
              <a:rPr lang="en-US" sz="1600" dirty="0" err="1" smtClean="0">
                <a:solidFill>
                  <a:prstClr val="white"/>
                </a:solidFill>
                <a:latin typeface="Times New Roman"/>
              </a:rPr>
              <a:t>Respimat</a:t>
            </a:r>
            <a:r>
              <a:rPr lang="en-US" sz="1600" dirty="0" smtClean="0">
                <a:solidFill>
                  <a:prstClr val="white"/>
                </a:solidFill>
                <a:latin typeface="Times New Roman"/>
              </a:rPr>
              <a:t>® Soft Mist™ Inhaler in COPD.</a:t>
            </a:r>
            <a:r>
              <a:rPr lang="hu-HU" sz="1600" dirty="0" smtClean="0">
                <a:solidFill>
                  <a:prstClr val="white"/>
                </a:solidFill>
                <a:latin typeface="Times New Roman"/>
              </a:rPr>
              <a:t> Int. J. </a:t>
            </a:r>
            <a:r>
              <a:rPr lang="hu-HU" sz="1600" dirty="0" err="1" smtClean="0">
                <a:solidFill>
                  <a:prstClr val="white"/>
                </a:solidFill>
                <a:latin typeface="Times New Roman"/>
              </a:rPr>
              <a:t>Chron</a:t>
            </a:r>
            <a:r>
              <a:rPr lang="hu-HU" sz="1600" dirty="0" smtClean="0">
                <a:solidFill>
                  <a:prstClr val="white"/>
                </a:solidFill>
                <a:latin typeface="Times New Roman"/>
              </a:rPr>
              <a:t>. </a:t>
            </a:r>
            <a:r>
              <a:rPr lang="hu-HU" sz="1600" dirty="0" err="1" smtClean="0">
                <a:solidFill>
                  <a:prstClr val="white"/>
                </a:solidFill>
                <a:latin typeface="Times New Roman"/>
              </a:rPr>
              <a:t>Obstr</a:t>
            </a:r>
            <a:r>
              <a:rPr lang="hu-HU" sz="1600" dirty="0" smtClean="0">
                <a:solidFill>
                  <a:prstClr val="white"/>
                </a:solidFill>
                <a:latin typeface="Times New Roman"/>
              </a:rPr>
              <a:t>. </a:t>
            </a:r>
            <a:r>
              <a:rPr lang="hu-HU" sz="1600" dirty="0" err="1" smtClean="0">
                <a:solidFill>
                  <a:prstClr val="white"/>
                </a:solidFill>
                <a:latin typeface="Times New Roman"/>
              </a:rPr>
              <a:t>Pulmon</a:t>
            </a:r>
            <a:r>
              <a:rPr lang="hu-HU" sz="1600" dirty="0" smtClean="0">
                <a:solidFill>
                  <a:prstClr val="white"/>
                </a:solidFill>
                <a:latin typeface="Times New Roman"/>
              </a:rPr>
              <a:t>. </a:t>
            </a:r>
            <a:r>
              <a:rPr lang="hu-HU" sz="1600" dirty="0" err="1" smtClean="0">
                <a:solidFill>
                  <a:prstClr val="white"/>
                </a:solidFill>
                <a:latin typeface="Times New Roman"/>
              </a:rPr>
              <a:t>Dis</a:t>
            </a:r>
            <a:r>
              <a:rPr lang="hu-HU" sz="1600" dirty="0" smtClean="0">
                <a:solidFill>
                  <a:prstClr val="white"/>
                </a:solidFill>
                <a:latin typeface="Times New Roman"/>
              </a:rPr>
              <a:t>. 2011;6:245-51.</a:t>
            </a:r>
            <a:endParaRPr lang="hu-HU" sz="1600" dirty="0">
              <a:solidFill>
                <a:prstClr val="white"/>
              </a:solidFill>
              <a:latin typeface="Times New Roman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/>
          <a:lstStyle/>
          <a:p>
            <a:r>
              <a:rPr lang="hu-HU" sz="3200" b="1" dirty="0" err="1" smtClean="0">
                <a:solidFill>
                  <a:srgbClr val="FF9900"/>
                </a:solidFill>
                <a:latin typeface="Arial Black" pitchFamily="34" charset="0"/>
              </a:rPr>
              <a:t>Respimat-tal</a:t>
            </a:r>
            <a:r>
              <a:rPr lang="hu-HU" sz="3200" b="1" dirty="0" smtClean="0">
                <a:solidFill>
                  <a:srgbClr val="FF9900"/>
                </a:solidFill>
                <a:latin typeface="Arial Black" pitchFamily="34" charset="0"/>
              </a:rPr>
              <a:t> magas </a:t>
            </a:r>
            <a:r>
              <a:rPr lang="hu-HU" sz="3200" b="1" dirty="0" err="1" smtClean="0">
                <a:solidFill>
                  <a:srgbClr val="FF9900"/>
                </a:solidFill>
                <a:latin typeface="Arial Black" pitchFamily="34" charset="0"/>
              </a:rPr>
              <a:t>tüdődepositio</a:t>
            </a:r>
            <a:r>
              <a:rPr lang="hu-HU" sz="3200" b="1" dirty="0" smtClean="0">
                <a:solidFill>
                  <a:srgbClr val="FF9900"/>
                </a:solidFill>
                <a:latin typeface="Arial Black" pitchFamily="34" charset="0"/>
              </a:rPr>
              <a:t> érhető el </a:t>
            </a:r>
            <a:endParaRPr lang="hu-HU" sz="3200" b="1" dirty="0">
              <a:solidFill>
                <a:srgbClr val="FF9900"/>
              </a:solidFill>
              <a:latin typeface="Arial Black" pitchFamily="34" charset="0"/>
            </a:endParaRPr>
          </a:p>
        </p:txBody>
      </p:sp>
      <p:pic>
        <p:nvPicPr>
          <p:cNvPr id="10" name="Tartalom helye 9" descr="RespimatSzcinti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676400"/>
            <a:ext cx="4583973" cy="4652775"/>
          </a:xfrm>
        </p:spPr>
      </p:pic>
      <p:sp>
        <p:nvSpPr>
          <p:cNvPr id="11" name="Szövegdoboz 10"/>
          <p:cNvSpPr txBox="1"/>
          <p:nvPr/>
        </p:nvSpPr>
        <p:spPr>
          <a:xfrm>
            <a:off x="3352800" y="1905000"/>
            <a:ext cx="1143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37%</a:t>
            </a:r>
            <a:endParaRPr lang="hu-HU" sz="2800" dirty="0"/>
          </a:p>
        </p:txBody>
      </p:sp>
      <p:sp>
        <p:nvSpPr>
          <p:cNvPr id="12" name="Téglalap 11"/>
          <p:cNvSpPr/>
          <p:nvPr/>
        </p:nvSpPr>
        <p:spPr>
          <a:xfrm>
            <a:off x="3581400" y="4267200"/>
            <a:ext cx="80182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21%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689294" y="1905000"/>
            <a:ext cx="90441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dirty="0" smtClean="0"/>
              <a:t>53%</a:t>
            </a:r>
            <a:endParaRPr lang="hu-HU" sz="2800" dirty="0"/>
          </a:p>
        </p:txBody>
      </p:sp>
      <p:sp>
        <p:nvSpPr>
          <p:cNvPr id="14" name="Téglalap 13"/>
          <p:cNvSpPr/>
          <p:nvPr/>
        </p:nvSpPr>
        <p:spPr>
          <a:xfrm>
            <a:off x="5791200" y="4267200"/>
            <a:ext cx="92920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21%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0" y="2438400"/>
            <a:ext cx="2133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+mn-lt"/>
              </a:rPr>
              <a:t>RESPIMAT→</a:t>
            </a:r>
            <a:endParaRPr lang="hu-HU" sz="2400" dirty="0">
              <a:latin typeface="+mn-lt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0" y="4953000"/>
            <a:ext cx="222266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+mn-lt"/>
              </a:rPr>
              <a:t>HFA-MDI →</a:t>
            </a:r>
            <a:endParaRPr lang="hu-H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724400" y="1066800"/>
            <a:ext cx="2895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+mn-lt"/>
              </a:rPr>
              <a:t>gyakorlás után</a:t>
            </a:r>
            <a:endParaRPr lang="hu-HU" sz="2400" dirty="0">
              <a:latin typeface="+mn-lt"/>
            </a:endParaRPr>
          </a:p>
        </p:txBody>
      </p:sp>
      <p:sp>
        <p:nvSpPr>
          <p:cNvPr id="18" name="Lefelé nyíl 17"/>
          <p:cNvSpPr/>
          <p:nvPr/>
        </p:nvSpPr>
        <p:spPr bwMode="auto">
          <a:xfrm>
            <a:off x="4953000" y="1447800"/>
            <a:ext cx="228600" cy="533400"/>
          </a:xfrm>
          <a:prstGeom prst="down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2438400" y="1066800"/>
            <a:ext cx="212429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latin typeface="+mn-lt"/>
              </a:rPr>
              <a:t>gyakorlás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smtClean="0">
                <a:solidFill>
                  <a:schemeClr val="bg1"/>
                </a:solidFill>
                <a:latin typeface="+mn-lt"/>
              </a:rPr>
              <a:t>előtt</a:t>
            </a:r>
            <a:endParaRPr lang="hu-H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Lefelé nyíl 19"/>
          <p:cNvSpPr/>
          <p:nvPr/>
        </p:nvSpPr>
        <p:spPr bwMode="auto">
          <a:xfrm>
            <a:off x="2286000" y="1371600"/>
            <a:ext cx="228600" cy="533400"/>
          </a:xfrm>
          <a:prstGeom prst="down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0" y="6322469"/>
            <a:ext cx="8686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chemeClr val="bg1"/>
                </a:solidFill>
                <a:latin typeface="+mn-lt"/>
              </a:rPr>
              <a:t>B</a:t>
            </a:r>
            <a:r>
              <a:rPr lang="hu-HU" sz="1600" b="0" dirty="0" err="1" smtClean="0">
                <a:solidFill>
                  <a:schemeClr val="bg1"/>
                </a:solidFill>
                <a:latin typeface="+mn-lt"/>
              </a:rPr>
              <a:t>rand</a:t>
            </a:r>
            <a:r>
              <a:rPr lang="hu-HU" sz="1600" b="0" dirty="0" smtClean="0">
                <a:solidFill>
                  <a:schemeClr val="bg1"/>
                </a:solidFill>
                <a:latin typeface="+mn-lt"/>
              </a:rPr>
              <a:t> P-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Higher lung deposition with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Respimat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Soft Mist inhaler than HFA-MDI in COPD patients with poor technique.</a:t>
            </a:r>
            <a:r>
              <a:rPr lang="hu-HU" sz="1600" dirty="0" smtClean="0">
                <a:solidFill>
                  <a:schemeClr val="bg1"/>
                </a:solidFill>
                <a:latin typeface="+mn-lt"/>
              </a:rPr>
              <a:t> Int. </a:t>
            </a:r>
            <a:r>
              <a:rPr lang="hu-HU" sz="1600" dirty="0" err="1" smtClean="0">
                <a:solidFill>
                  <a:schemeClr val="bg1"/>
                </a:solidFill>
                <a:latin typeface="+mn-lt"/>
              </a:rPr>
              <a:t>Chron</a:t>
            </a:r>
            <a:r>
              <a:rPr lang="hu-HU" sz="1600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hu-HU" sz="1600" dirty="0" err="1" smtClean="0">
                <a:solidFill>
                  <a:schemeClr val="bg1"/>
                </a:solidFill>
                <a:latin typeface="+mn-lt"/>
                <a:hlinkClick r:id="" action="ppaction://hlinkfile" tooltip="International journal of chronic obstructive pulmonary disease."/>
              </a:rPr>
              <a:t>O</a:t>
            </a:r>
            <a:r>
              <a:rPr lang="hu-HU" sz="1600" dirty="0" err="1" smtClean="0">
                <a:solidFill>
                  <a:schemeClr val="bg1"/>
                </a:solidFill>
                <a:latin typeface="+mn-lt"/>
              </a:rPr>
              <a:t>bdstructi</a:t>
            </a:r>
            <a:r>
              <a:rPr lang="hu-HU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600" dirty="0" err="1" smtClean="0">
                <a:solidFill>
                  <a:schemeClr val="bg1"/>
                </a:solidFill>
                <a:latin typeface="+mn-lt"/>
              </a:rPr>
              <a:t>pulmon</a:t>
            </a:r>
            <a:r>
              <a:rPr lang="hu-HU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600" dirty="0" err="1" smtClean="0">
                <a:solidFill>
                  <a:schemeClr val="bg1"/>
                </a:solidFill>
                <a:latin typeface="+mn-lt"/>
              </a:rPr>
              <a:t>Dis</a:t>
            </a:r>
            <a:r>
              <a:rPr lang="hu-HU" sz="1600" dirty="0" smtClean="0">
                <a:solidFill>
                  <a:schemeClr val="bg1"/>
                </a:solidFill>
                <a:latin typeface="+mn-lt"/>
              </a:rPr>
              <a:t>.</a:t>
            </a:r>
            <a:r>
              <a:rPr lang="hu-HU" sz="1600" dirty="0" smtClean="0"/>
              <a:t> </a:t>
            </a:r>
            <a:r>
              <a:rPr lang="hu-HU" sz="1600" dirty="0" smtClean="0">
                <a:solidFill>
                  <a:schemeClr val="bg1"/>
                </a:solidFill>
                <a:latin typeface="+mn-lt"/>
              </a:rPr>
              <a:t>2008;3(4):763-70.</a:t>
            </a:r>
            <a:endParaRPr lang="hu-HU" sz="1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Respimat</a:t>
            </a:r>
            <a:r>
              <a:rPr kumimoji="0" lang="hu-HU" sz="3200" b="0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helyes 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használata</a:t>
            </a: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781800" y="6544068"/>
            <a:ext cx="21336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 smtClean="0">
                <a:solidFill>
                  <a:schemeClr val="bg1"/>
                </a:solidFill>
                <a:latin typeface="+mn-lt"/>
              </a:rPr>
              <a:t>Dr </a:t>
            </a:r>
            <a:r>
              <a:rPr lang="hu-HU" sz="1600" dirty="0" err="1" smtClean="0">
                <a:solidFill>
                  <a:schemeClr val="bg1"/>
                </a:solidFill>
                <a:latin typeface="+mn-lt"/>
              </a:rPr>
              <a:t>Bohács</a:t>
            </a:r>
            <a:r>
              <a:rPr lang="hu-HU" sz="1600" dirty="0" smtClean="0">
                <a:solidFill>
                  <a:schemeClr val="bg1"/>
                </a:solidFill>
                <a:latin typeface="+mn-lt"/>
              </a:rPr>
              <a:t> felvétele</a:t>
            </a:r>
            <a:endParaRPr lang="hu-HU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Respimat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009650"/>
            <a:ext cx="7086600" cy="531495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42875" y="142875"/>
            <a:ext cx="8848725" cy="10001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hu-HU" kern="0" dirty="0">
                <a:solidFill>
                  <a:srgbClr val="FF9900"/>
                </a:solidFill>
                <a:latin typeface="Arial Black" pitchFamily="34" charset="0"/>
                <a:ea typeface="+mj-ea"/>
                <a:cs typeface="+mj-cs"/>
              </a:rPr>
              <a:t>Az inhalációs úton bekerülő gyógyszerek sorsa a szervezetben</a:t>
            </a:r>
          </a:p>
        </p:txBody>
      </p:sp>
      <p:pic>
        <p:nvPicPr>
          <p:cNvPr id="19459" name="Picture 4" descr="C:\Users\Ani\AppData\Local\Microsoft\Windows\Temporary Internet Files\Content.IE5\Z0LMK240\MCj04261420000[1].wmf"/>
          <p:cNvPicPr>
            <a:picLocks noChangeAspect="1" noChangeArrowheads="1"/>
          </p:cNvPicPr>
          <p:nvPr/>
        </p:nvPicPr>
        <p:blipFill>
          <a:blip r:embed="rId2" cstate="print"/>
          <a:srcRect l="10994" t="57037" b="2434"/>
          <a:stretch>
            <a:fillRect/>
          </a:stretch>
        </p:blipFill>
        <p:spPr bwMode="auto">
          <a:xfrm>
            <a:off x="3214688" y="4643438"/>
            <a:ext cx="17351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DSC02665"/>
          <p:cNvPicPr>
            <a:picLocks noChangeAspect="1" noChangeArrowheads="1"/>
          </p:cNvPicPr>
          <p:nvPr/>
        </p:nvPicPr>
        <p:blipFill>
          <a:blip r:embed="rId3" cstate="print"/>
          <a:srcRect l="1283" t="5121" r="26805" b="6490"/>
          <a:stretch>
            <a:fillRect/>
          </a:stretch>
        </p:blipFill>
        <p:spPr bwMode="auto">
          <a:xfrm>
            <a:off x="6215063" y="4429125"/>
            <a:ext cx="2168525" cy="1785938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19461" name="Picture 5" descr="C:\Users\Ani\AppData\Local\Microsoft\Windows\Temporary Internet Files\Content.IE5\T6O01GBL\MPj04387480000[1].jpg"/>
          <p:cNvPicPr>
            <a:picLocks noChangeAspect="1" noChangeArrowheads="1"/>
          </p:cNvPicPr>
          <p:nvPr/>
        </p:nvPicPr>
        <p:blipFill>
          <a:blip r:embed="rId4" cstate="print"/>
          <a:srcRect l="17188" t="6250" r="14844" b="3125"/>
          <a:stretch>
            <a:fillRect/>
          </a:stretch>
        </p:blipFill>
        <p:spPr bwMode="auto">
          <a:xfrm>
            <a:off x="3857625" y="1214438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Users\Ani\AppData\Local\Microsoft\Windows\Temporary Internet Files\Content.IE5\QZRD8QSZ\MPj0422268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60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gyenes összekötő nyíllal 6"/>
          <p:cNvCxnSpPr/>
          <p:nvPr/>
        </p:nvCxnSpPr>
        <p:spPr>
          <a:xfrm flipV="1">
            <a:off x="1571625" y="2286000"/>
            <a:ext cx="2214563" cy="1285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1571625" y="3571875"/>
            <a:ext cx="1643063" cy="20367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Szövegdoboz 20"/>
          <p:cNvSpPr txBox="1">
            <a:spLocks noChangeArrowheads="1"/>
          </p:cNvSpPr>
          <p:nvPr/>
        </p:nvSpPr>
        <p:spPr bwMode="auto">
          <a:xfrm>
            <a:off x="928688" y="428625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>
                <a:latin typeface="Franklin Gothic Book" pitchFamily="34" charset="0"/>
              </a:rPr>
              <a:t>Oropharingealis depositio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 flipV="1">
            <a:off x="4949825" y="5322888"/>
            <a:ext cx="1265238" cy="285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Szövegdoboz 24"/>
          <p:cNvSpPr txBox="1">
            <a:spLocks noChangeArrowheads="1"/>
          </p:cNvSpPr>
          <p:nvPr/>
        </p:nvSpPr>
        <p:spPr bwMode="auto">
          <a:xfrm>
            <a:off x="6572250" y="5572125"/>
            <a:ext cx="1857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>
                <a:latin typeface="Franklin Gothic Book" pitchFamily="34" charset="0"/>
              </a:rPr>
              <a:t>Máj first pass metabolismusa</a:t>
            </a:r>
          </a:p>
        </p:txBody>
      </p:sp>
      <p:pic>
        <p:nvPicPr>
          <p:cNvPr id="19468" name="Picture 7" descr="C:\Users\Ani\AppData\Local\Microsoft\Windows\Temporary Internet Files\Content.IE5\QZRD8QSZ\MPj04331490000[1].jpg"/>
          <p:cNvPicPr>
            <a:picLocks noChangeAspect="1" noChangeArrowheads="1"/>
          </p:cNvPicPr>
          <p:nvPr/>
        </p:nvPicPr>
        <p:blipFill>
          <a:blip r:embed="rId6" cstate="print"/>
          <a:srcRect b="18750"/>
          <a:stretch>
            <a:fillRect/>
          </a:stretch>
        </p:blipFill>
        <p:spPr bwMode="auto">
          <a:xfrm>
            <a:off x="6500813" y="2857500"/>
            <a:ext cx="24003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Egyenes összekötő nyíllal 12"/>
          <p:cNvCxnSpPr/>
          <p:nvPr/>
        </p:nvCxnSpPr>
        <p:spPr>
          <a:xfrm rot="5400000" flipH="1" flipV="1">
            <a:off x="7178675" y="3906838"/>
            <a:ext cx="642937" cy="4016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rot="10800000">
            <a:off x="6072188" y="2000250"/>
            <a:ext cx="1785937" cy="571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5929313" y="2249488"/>
            <a:ext cx="1643062" cy="536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2" name="Szövegdoboz 36"/>
          <p:cNvSpPr txBox="1">
            <a:spLocks noChangeArrowheads="1"/>
          </p:cNvSpPr>
          <p:nvPr/>
        </p:nvSpPr>
        <p:spPr bwMode="auto">
          <a:xfrm>
            <a:off x="3071813" y="6457950"/>
            <a:ext cx="1928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>
                <a:latin typeface="Franklin Gothic Book" pitchFamily="34" charset="0"/>
              </a:rPr>
              <a:t>GI traktus</a:t>
            </a:r>
          </a:p>
        </p:txBody>
      </p:sp>
      <p:sp>
        <p:nvSpPr>
          <p:cNvPr id="19473" name="Szövegdoboz 37"/>
          <p:cNvSpPr txBox="1">
            <a:spLocks noChangeArrowheads="1"/>
          </p:cNvSpPr>
          <p:nvPr/>
        </p:nvSpPr>
        <p:spPr bwMode="auto">
          <a:xfrm>
            <a:off x="3857625" y="1214438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>
                <a:solidFill>
                  <a:schemeClr val="bg1"/>
                </a:solidFill>
                <a:latin typeface="Franklin Gothic Book" pitchFamily="34" charset="0"/>
              </a:rPr>
              <a:t>Tüdő depositio</a:t>
            </a:r>
          </a:p>
        </p:txBody>
      </p:sp>
      <p:sp>
        <p:nvSpPr>
          <p:cNvPr id="19474" name="Szövegdoboz 38"/>
          <p:cNvSpPr txBox="1">
            <a:spLocks noChangeArrowheads="1"/>
          </p:cNvSpPr>
          <p:nvPr/>
        </p:nvSpPr>
        <p:spPr bwMode="auto">
          <a:xfrm>
            <a:off x="6357938" y="3429000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>
                <a:solidFill>
                  <a:schemeClr val="bg1"/>
                </a:solidFill>
                <a:latin typeface="Franklin Gothic Book" pitchFamily="34" charset="0"/>
              </a:rPr>
              <a:t>Szisztémás keringés</a:t>
            </a:r>
          </a:p>
        </p:txBody>
      </p:sp>
      <p:sp>
        <p:nvSpPr>
          <p:cNvPr id="19475" name="Szövegdoboz 39"/>
          <p:cNvSpPr txBox="1">
            <a:spLocks noChangeArrowheads="1"/>
          </p:cNvSpPr>
          <p:nvPr/>
        </p:nvSpPr>
        <p:spPr bwMode="auto">
          <a:xfrm>
            <a:off x="1752600" y="2428875"/>
            <a:ext cx="2057400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latin typeface="Franklin Gothic Book" pitchFamily="34" charset="0"/>
              </a:rPr>
              <a:t>10-56</a:t>
            </a:r>
            <a:r>
              <a:rPr lang="hu-HU" sz="2000" dirty="0" smtClean="0">
                <a:latin typeface="Franklin Gothic Book" pitchFamily="34" charset="0"/>
              </a:rPr>
              <a:t>%</a:t>
            </a:r>
          </a:p>
          <a:p>
            <a:pPr algn="ctr"/>
            <a:r>
              <a:rPr lang="hu-HU" sz="1600" dirty="0" smtClean="0">
                <a:solidFill>
                  <a:schemeClr val="bg1"/>
                </a:solidFill>
                <a:latin typeface="Franklin Gothic Book" pitchFamily="34" charset="0"/>
              </a:rPr>
              <a:t>(eszköztől, inhalációs technikától függően)</a:t>
            </a:r>
            <a:endParaRPr lang="hu-HU" sz="16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hu-HU" sz="3600" dirty="0" smtClean="0">
                <a:solidFill>
                  <a:srgbClr val="FFC000"/>
                </a:solidFill>
              </a:rPr>
              <a:t>ICS+LABA kombinációk gyakori </a:t>
            </a:r>
            <a:r>
              <a:rPr lang="hu-HU" sz="3600" dirty="0" err="1" smtClean="0">
                <a:solidFill>
                  <a:srgbClr val="FFC000"/>
                </a:solidFill>
              </a:rPr>
              <a:t>exacerbációt</a:t>
            </a:r>
            <a:r>
              <a:rPr lang="hu-HU" sz="3600" dirty="0" smtClean="0">
                <a:solidFill>
                  <a:srgbClr val="FFC000"/>
                </a:solidFill>
              </a:rPr>
              <a:t> mutató </a:t>
            </a:r>
            <a:r>
              <a:rPr lang="hu-HU" sz="3600" dirty="0" err="1" smtClean="0">
                <a:solidFill>
                  <a:srgbClr val="FFC000"/>
                </a:solidFill>
              </a:rPr>
              <a:t>COPD-seknél</a:t>
            </a:r>
            <a:r>
              <a:rPr lang="hu-HU" sz="3600" dirty="0" smtClean="0">
                <a:solidFill>
                  <a:srgbClr val="FFC000"/>
                </a:solidFill>
              </a:rPr>
              <a:t> javasolt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3" name="Picture 2" descr="http://ajrccm.atsjournals.org/content/vol178/issue4/images/large/332fig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5286375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5562600" y="1905000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hu-HU" sz="2000" dirty="0" smtClean="0">
                <a:latin typeface="Arial" pitchFamily="34" charset="0"/>
              </a:rPr>
              <a:t>legkisebb az éves FEV1 csökkenés</a:t>
            </a:r>
            <a:endParaRPr lang="hu-HU" sz="2000" dirty="0">
              <a:latin typeface="Arial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5486400"/>
            <a:ext cx="884078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400" dirty="0" smtClean="0"/>
              <a:t>Kombinációs készítmények (ICS+LABA)  támogatottak (90% 3/b3): </a:t>
            </a:r>
            <a:r>
              <a:rPr lang="hu-HU" sz="2400" dirty="0" err="1" smtClean="0">
                <a:solidFill>
                  <a:schemeClr val="bg1"/>
                </a:solidFill>
              </a:rPr>
              <a:t>budesonid</a:t>
            </a:r>
            <a:r>
              <a:rPr lang="hu-HU" sz="2400" dirty="0" smtClean="0">
                <a:solidFill>
                  <a:schemeClr val="bg1"/>
                </a:solidFill>
              </a:rPr>
              <a:t>+</a:t>
            </a:r>
            <a:r>
              <a:rPr lang="hu-HU" sz="2400" dirty="0" err="1" smtClean="0">
                <a:solidFill>
                  <a:schemeClr val="bg1"/>
                </a:solidFill>
              </a:rPr>
              <a:t>formoterol</a:t>
            </a:r>
            <a:r>
              <a:rPr lang="hu-HU" sz="2400" dirty="0" smtClean="0">
                <a:solidFill>
                  <a:schemeClr val="bg1"/>
                </a:solidFill>
              </a:rPr>
              <a:t> (</a:t>
            </a:r>
            <a:r>
              <a:rPr lang="hu-HU" sz="2400" dirty="0" err="1" smtClean="0">
                <a:solidFill>
                  <a:schemeClr val="bg1"/>
                </a:solidFill>
              </a:rPr>
              <a:t>Symbicort</a:t>
            </a:r>
            <a:r>
              <a:rPr lang="hu-HU" sz="2400" dirty="0" smtClean="0">
                <a:solidFill>
                  <a:schemeClr val="bg1"/>
                </a:solidFill>
              </a:rPr>
              <a:t> TBH)</a:t>
            </a:r>
          </a:p>
          <a:p>
            <a:pPr lvl="0"/>
            <a:r>
              <a:rPr lang="hu-HU" sz="2400" dirty="0" smtClean="0">
                <a:solidFill>
                  <a:schemeClr val="bg1"/>
                </a:solidFill>
              </a:rPr>
              <a:t>    </a:t>
            </a:r>
            <a:r>
              <a:rPr lang="hu-HU" sz="2400" dirty="0" err="1" smtClean="0">
                <a:solidFill>
                  <a:schemeClr val="bg1"/>
                </a:solidFill>
              </a:rPr>
              <a:t>fluticasone</a:t>
            </a:r>
            <a:r>
              <a:rPr lang="hu-HU" sz="2400" dirty="0" smtClean="0">
                <a:solidFill>
                  <a:schemeClr val="bg1"/>
                </a:solidFill>
              </a:rPr>
              <a:t>+</a:t>
            </a:r>
            <a:r>
              <a:rPr lang="hu-HU" sz="2400" dirty="0" err="1" smtClean="0">
                <a:solidFill>
                  <a:schemeClr val="bg1"/>
                </a:solidFill>
              </a:rPr>
              <a:t>salmeterol</a:t>
            </a:r>
            <a:r>
              <a:rPr lang="hu-HU" sz="2400" dirty="0" smtClean="0">
                <a:solidFill>
                  <a:schemeClr val="bg1"/>
                </a:solidFill>
              </a:rPr>
              <a:t> (</a:t>
            </a:r>
            <a:r>
              <a:rPr lang="hu-HU" sz="2400" dirty="0" err="1" smtClean="0">
                <a:solidFill>
                  <a:schemeClr val="bg1"/>
                </a:solidFill>
              </a:rPr>
              <a:t>Seretide</a:t>
            </a:r>
            <a:r>
              <a:rPr lang="hu-HU" sz="2400" dirty="0" smtClean="0">
                <a:solidFill>
                  <a:schemeClr val="bg1"/>
                </a:solidFill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</a:rPr>
              <a:t>Thoreus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discus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172200" y="3352800"/>
            <a:ext cx="2438400" cy="1089529"/>
          </a:xfrm>
          <a:prstGeom prst="rect">
            <a:avLst/>
          </a:prstGeom>
          <a:solidFill>
            <a:srgbClr val="FFAA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Exacerbációs</a:t>
            </a:r>
            <a:r>
              <a:rPr lang="hu-HU" sz="2400" dirty="0" smtClean="0">
                <a:solidFill>
                  <a:schemeClr val="bg1"/>
                </a:solidFill>
              </a:rPr>
              <a:t> rátát 25% csökkenti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188640"/>
            <a:ext cx="9144000" cy="1399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súlyos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COPD-s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betegek reggeli tüneteit javítja, ha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thiotropium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kezelésük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budesonid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formoterollal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egészül ki.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893888" y="2219325"/>
            <a:ext cx="1587" cy="2897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809750" y="4733925"/>
            <a:ext cx="841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809750" y="4229100"/>
            <a:ext cx="841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809750" y="3733800"/>
            <a:ext cx="841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809750" y="3228975"/>
            <a:ext cx="841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809750" y="2724150"/>
            <a:ext cx="841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811338" y="2219325"/>
            <a:ext cx="9683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811338" y="5478463"/>
            <a:ext cx="4945062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1893888" y="5478463"/>
            <a:ext cx="1587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2540000" y="3676650"/>
            <a:ext cx="3400425" cy="400050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108" y="16"/>
              </a:cxn>
              <a:cxn ang="0">
                <a:pos x="217" y="5"/>
              </a:cxn>
              <a:cxn ang="0">
                <a:pos x="325" y="0"/>
              </a:cxn>
            </a:cxnLst>
            <a:rect l="0" t="0" r="r" b="b"/>
            <a:pathLst>
              <a:path w="325" h="42">
                <a:moveTo>
                  <a:pt x="0" y="42"/>
                </a:moveTo>
                <a:lnTo>
                  <a:pt x="108" y="16"/>
                </a:lnTo>
                <a:lnTo>
                  <a:pt x="217" y="5"/>
                </a:lnTo>
                <a:lnTo>
                  <a:pt x="325" y="0"/>
                </a:lnTo>
              </a:path>
            </a:pathLst>
          </a:custGeom>
          <a:noFill/>
          <a:ln w="28575">
            <a:solidFill>
              <a:srgbClr val="92D05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2540000" y="2819400"/>
            <a:ext cx="3400425" cy="1514475"/>
          </a:xfrm>
          <a:custGeom>
            <a:avLst/>
            <a:gdLst/>
            <a:ahLst/>
            <a:cxnLst>
              <a:cxn ang="0">
                <a:pos x="0" y="159"/>
              </a:cxn>
              <a:cxn ang="0">
                <a:pos x="108" y="74"/>
              </a:cxn>
              <a:cxn ang="0">
                <a:pos x="217" y="22"/>
              </a:cxn>
              <a:cxn ang="0">
                <a:pos x="325" y="0"/>
              </a:cxn>
            </a:cxnLst>
            <a:rect l="0" t="0" r="r" b="b"/>
            <a:pathLst>
              <a:path w="325" h="159">
                <a:moveTo>
                  <a:pt x="0" y="159"/>
                </a:moveTo>
                <a:lnTo>
                  <a:pt x="108" y="74"/>
                </a:lnTo>
                <a:lnTo>
                  <a:pt x="217" y="22"/>
                </a:lnTo>
                <a:lnTo>
                  <a:pt x="325" y="0"/>
                </a:lnTo>
              </a:path>
            </a:pathLst>
          </a:custGeom>
          <a:noFill/>
          <a:ln w="28575" cap="flat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4" name="Rectangle 14"/>
          <p:cNvSpPr>
            <a:spLocks noChangeAspect="1" noChangeArrowheads="1"/>
          </p:cNvSpPr>
          <p:nvPr/>
        </p:nvSpPr>
        <p:spPr bwMode="auto">
          <a:xfrm>
            <a:off x="2508250" y="4022725"/>
            <a:ext cx="125413" cy="125413"/>
          </a:xfrm>
          <a:prstGeom prst="rect">
            <a:avLst/>
          </a:prstGeom>
          <a:solidFill>
            <a:srgbClr val="92D050"/>
          </a:solidFill>
          <a:ln w="2857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5" name="Rectangle 15"/>
          <p:cNvSpPr>
            <a:spLocks noChangeAspect="1" noChangeArrowheads="1"/>
          </p:cNvSpPr>
          <p:nvPr/>
        </p:nvSpPr>
        <p:spPr bwMode="auto">
          <a:xfrm>
            <a:off x="3638550" y="3775075"/>
            <a:ext cx="125413" cy="125413"/>
          </a:xfrm>
          <a:prstGeom prst="rect">
            <a:avLst/>
          </a:prstGeom>
          <a:solidFill>
            <a:srgbClr val="92D05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6" name="Rectangle 16"/>
          <p:cNvSpPr>
            <a:spLocks noChangeAspect="1" noChangeArrowheads="1"/>
          </p:cNvSpPr>
          <p:nvPr/>
        </p:nvSpPr>
        <p:spPr bwMode="auto">
          <a:xfrm>
            <a:off x="4778375" y="3670300"/>
            <a:ext cx="125413" cy="125413"/>
          </a:xfrm>
          <a:prstGeom prst="rect">
            <a:avLst/>
          </a:prstGeom>
          <a:solidFill>
            <a:srgbClr val="92D050"/>
          </a:solidFill>
          <a:ln w="2857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7" name="Rectangle 17"/>
          <p:cNvSpPr>
            <a:spLocks noChangeAspect="1" noChangeArrowheads="1"/>
          </p:cNvSpPr>
          <p:nvPr/>
        </p:nvSpPr>
        <p:spPr bwMode="auto">
          <a:xfrm>
            <a:off x="5908675" y="3622675"/>
            <a:ext cx="125413" cy="125413"/>
          </a:xfrm>
          <a:prstGeom prst="rect">
            <a:avLst/>
          </a:prstGeom>
          <a:solidFill>
            <a:srgbClr val="92D050"/>
          </a:solidFill>
          <a:ln w="2857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5908675" y="2752725"/>
            <a:ext cx="130175" cy="1301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0" y="18"/>
              </a:cxn>
              <a:cxn ang="0">
                <a:pos x="20" y="36"/>
              </a:cxn>
              <a:cxn ang="0">
                <a:pos x="0" y="18"/>
              </a:cxn>
              <a:cxn ang="0">
                <a:pos x="20" y="0"/>
              </a:cxn>
            </a:cxnLst>
            <a:rect l="0" t="0" r="r" b="b"/>
            <a:pathLst>
              <a:path w="40" h="36">
                <a:moveTo>
                  <a:pt x="20" y="0"/>
                </a:moveTo>
                <a:lnTo>
                  <a:pt x="40" y="18"/>
                </a:lnTo>
                <a:lnTo>
                  <a:pt x="20" y="36"/>
                </a:lnTo>
                <a:lnTo>
                  <a:pt x="0" y="18"/>
                </a:lnTo>
                <a:lnTo>
                  <a:pt x="20" y="0"/>
                </a:lnTo>
                <a:close/>
              </a:path>
            </a:pathLst>
          </a:custGeom>
          <a:solidFill>
            <a:schemeClr val="bg1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527175" y="4613275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dirty="0"/>
              <a:t>4.0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527175" y="4108450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dirty="0"/>
              <a:t>4.1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527175" y="3613150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/>
              <a:t>4.2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527175" y="3108325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dirty="0"/>
              <a:t>4.3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1527175" y="2603500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dirty="0"/>
              <a:t>4.4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1527175" y="2098675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dirty="0"/>
              <a:t>4.5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773238" y="5602288"/>
            <a:ext cx="14318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sz="1600" b="1" dirty="0"/>
              <a:t>Beválogatás</a:t>
            </a:r>
            <a:endParaRPr lang="en-US" sz="1600" b="1" dirty="0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279775" y="5572125"/>
            <a:ext cx="7938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b="1" dirty="0"/>
              <a:t>1</a:t>
            </a:r>
            <a:r>
              <a:rPr lang="hu-HU" sz="1600" b="1" dirty="0"/>
              <a:t>. hét</a:t>
            </a:r>
            <a:endParaRPr lang="en-US" sz="1600" b="1" dirty="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503738" y="5572125"/>
            <a:ext cx="7938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b="1" dirty="0"/>
              <a:t>6</a:t>
            </a:r>
            <a:r>
              <a:rPr lang="hu-HU" sz="1600" b="1" dirty="0"/>
              <a:t>. hét</a:t>
            </a:r>
            <a:endParaRPr lang="en-US" sz="1600" b="1" dirty="0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676900" y="5572125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600" b="1" dirty="0"/>
              <a:t>12</a:t>
            </a:r>
            <a:r>
              <a:rPr lang="hu-HU" sz="1600" b="1" dirty="0"/>
              <a:t>. hét</a:t>
            </a:r>
            <a:endParaRPr lang="en-US" sz="1600" b="1" dirty="0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1787525" y="5045075"/>
            <a:ext cx="21590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1787525" y="5116513"/>
            <a:ext cx="21590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1895475" y="5187950"/>
            <a:ext cx="0" cy="3778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1527175" y="5389563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dirty="0"/>
              <a:t>0.0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084513" y="5468938"/>
            <a:ext cx="0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4308475" y="5468938"/>
            <a:ext cx="0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5580112" y="5517232"/>
            <a:ext cx="0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6756400" y="5468938"/>
            <a:ext cx="0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5940152" y="1988840"/>
            <a:ext cx="576262" cy="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5940152" y="2276872"/>
            <a:ext cx="576263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 rot="10800000">
            <a:off x="1003757" y="1887854"/>
            <a:ext cx="430887" cy="3447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eaLnBrk="1" hangingPunct="1"/>
            <a:r>
              <a:rPr lang="hu-HU" sz="1600" dirty="0"/>
              <a:t>Átlagos </a:t>
            </a:r>
            <a:r>
              <a:rPr lang="en-GB" sz="1600" dirty="0"/>
              <a:t>CDLM </a:t>
            </a:r>
            <a:r>
              <a:rPr lang="hu-HU" sz="1600" dirty="0" err="1"/>
              <a:t>összpontszám</a:t>
            </a:r>
            <a:r>
              <a:rPr lang="hu-HU" sz="1600" dirty="0"/>
              <a:t> </a:t>
            </a:r>
            <a:r>
              <a:rPr lang="en-GB" sz="1600" dirty="0"/>
              <a:t>(0–5)</a:t>
            </a:r>
            <a:endParaRPr lang="en-US" sz="1600" dirty="0"/>
          </a:p>
        </p:txBody>
      </p:sp>
      <p:sp>
        <p:nvSpPr>
          <p:cNvPr id="40" name="Freeform 6"/>
          <p:cNvSpPr>
            <a:spLocks/>
          </p:cNvSpPr>
          <p:nvPr/>
        </p:nvSpPr>
        <p:spPr bwMode="auto">
          <a:xfrm>
            <a:off x="6156176" y="2204864"/>
            <a:ext cx="130175" cy="130175"/>
          </a:xfrm>
          <a:custGeom>
            <a:avLst/>
            <a:gdLst>
              <a:gd name="T0" fmla="*/ 5708 w 36"/>
              <a:gd name="T1" fmla="*/ 0 h 36"/>
              <a:gd name="T2" fmla="*/ 11462 w 36"/>
              <a:gd name="T3" fmla="*/ 5708 h 36"/>
              <a:gd name="T4" fmla="*/ 5708 w 36"/>
              <a:gd name="T5" fmla="*/ 11462 h 36"/>
              <a:gd name="T6" fmla="*/ 0 w 36"/>
              <a:gd name="T7" fmla="*/ 5708 h 36"/>
              <a:gd name="T8" fmla="*/ 570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0"/>
          </a:p>
        </p:txBody>
      </p:sp>
      <p:sp>
        <p:nvSpPr>
          <p:cNvPr id="41" name="Rectangle 7"/>
          <p:cNvSpPr>
            <a:spLocks noChangeAspect="1" noChangeArrowheads="1"/>
          </p:cNvSpPr>
          <p:nvPr/>
        </p:nvSpPr>
        <p:spPr bwMode="auto">
          <a:xfrm flipH="1">
            <a:off x="6203231" y="1916832"/>
            <a:ext cx="119063" cy="119062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b="0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4765675" y="2955925"/>
            <a:ext cx="130175" cy="1301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0" y="18"/>
              </a:cxn>
              <a:cxn ang="0">
                <a:pos x="20" y="36"/>
              </a:cxn>
              <a:cxn ang="0">
                <a:pos x="0" y="18"/>
              </a:cxn>
              <a:cxn ang="0">
                <a:pos x="20" y="0"/>
              </a:cxn>
            </a:cxnLst>
            <a:rect l="0" t="0" r="r" b="b"/>
            <a:pathLst>
              <a:path w="40" h="36">
                <a:moveTo>
                  <a:pt x="20" y="0"/>
                </a:moveTo>
                <a:lnTo>
                  <a:pt x="40" y="18"/>
                </a:lnTo>
                <a:lnTo>
                  <a:pt x="20" y="36"/>
                </a:lnTo>
                <a:lnTo>
                  <a:pt x="0" y="18"/>
                </a:lnTo>
                <a:lnTo>
                  <a:pt x="20" y="0"/>
                </a:lnTo>
                <a:close/>
              </a:path>
            </a:pathLst>
          </a:custGeom>
          <a:solidFill>
            <a:schemeClr val="bg1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3606800" y="3459163"/>
            <a:ext cx="130175" cy="1301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0" y="18"/>
              </a:cxn>
              <a:cxn ang="0">
                <a:pos x="20" y="36"/>
              </a:cxn>
              <a:cxn ang="0">
                <a:pos x="0" y="18"/>
              </a:cxn>
              <a:cxn ang="0">
                <a:pos x="20" y="0"/>
              </a:cxn>
            </a:cxnLst>
            <a:rect l="0" t="0" r="r" b="b"/>
            <a:pathLst>
              <a:path w="40" h="36">
                <a:moveTo>
                  <a:pt x="20" y="0"/>
                </a:moveTo>
                <a:lnTo>
                  <a:pt x="40" y="18"/>
                </a:lnTo>
                <a:lnTo>
                  <a:pt x="20" y="36"/>
                </a:lnTo>
                <a:lnTo>
                  <a:pt x="0" y="18"/>
                </a:lnTo>
                <a:lnTo>
                  <a:pt x="20" y="0"/>
                </a:lnTo>
                <a:close/>
              </a:path>
            </a:pathLst>
          </a:custGeom>
          <a:solidFill>
            <a:schemeClr val="bg1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2474913" y="4275138"/>
            <a:ext cx="130175" cy="1301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0" y="18"/>
              </a:cxn>
              <a:cxn ang="0">
                <a:pos x="20" y="36"/>
              </a:cxn>
              <a:cxn ang="0">
                <a:pos x="0" y="18"/>
              </a:cxn>
              <a:cxn ang="0">
                <a:pos x="20" y="0"/>
              </a:cxn>
            </a:cxnLst>
            <a:rect l="0" t="0" r="r" b="b"/>
            <a:pathLst>
              <a:path w="40" h="36">
                <a:moveTo>
                  <a:pt x="20" y="0"/>
                </a:moveTo>
                <a:lnTo>
                  <a:pt x="40" y="18"/>
                </a:lnTo>
                <a:lnTo>
                  <a:pt x="20" y="36"/>
                </a:lnTo>
                <a:lnTo>
                  <a:pt x="0" y="18"/>
                </a:lnTo>
                <a:lnTo>
                  <a:pt x="20" y="0"/>
                </a:lnTo>
                <a:close/>
              </a:path>
            </a:pathLst>
          </a:custGeom>
          <a:solidFill>
            <a:schemeClr val="bg1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6677975" y="2179638"/>
            <a:ext cx="20871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E8004D"/>
              </a:buClr>
              <a:buSzPct val="125000"/>
              <a:buFont typeface="Symbol" pitchFamily="18" charset="2"/>
              <a:buNone/>
            </a:pPr>
            <a:r>
              <a:rPr lang="en-GB" altLang="en-GB" sz="1600" b="1" dirty="0"/>
              <a:t>TIO + </a:t>
            </a:r>
            <a:r>
              <a:rPr lang="hu-HU" altLang="en-GB" sz="1600" b="1" dirty="0" err="1" smtClean="0"/>
              <a:t>Bud</a:t>
            </a:r>
            <a:r>
              <a:rPr lang="hu-HU" altLang="en-GB" sz="1600" b="1" dirty="0" smtClean="0"/>
              <a:t>/</a:t>
            </a:r>
            <a:r>
              <a:rPr lang="hu-HU" altLang="en-GB" sz="1600" b="1" dirty="0" err="1" smtClean="0"/>
              <a:t>Formoterol</a:t>
            </a:r>
            <a:endParaRPr lang="en-GB" altLang="en-GB" sz="1600" b="1" dirty="0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6705621" y="1879600"/>
            <a:ext cx="18899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E8004D"/>
              </a:buClr>
              <a:buSzPct val="125000"/>
              <a:buFont typeface="Symbol" pitchFamily="18" charset="2"/>
              <a:buNone/>
            </a:pPr>
            <a:r>
              <a:rPr lang="en-GB" altLang="en-GB" sz="1400" dirty="0">
                <a:solidFill>
                  <a:schemeClr val="bg1"/>
                </a:solidFill>
              </a:rPr>
              <a:t>    </a:t>
            </a:r>
            <a:r>
              <a:rPr lang="en-GB" altLang="en-GB" sz="1600" b="1" dirty="0"/>
              <a:t>TIO + placebo     </a:t>
            </a:r>
          </a:p>
        </p:txBody>
      </p:sp>
      <p:sp>
        <p:nvSpPr>
          <p:cNvPr id="47" name="Szövegdoboz 46"/>
          <p:cNvSpPr txBox="1"/>
          <p:nvPr/>
        </p:nvSpPr>
        <p:spPr>
          <a:xfrm>
            <a:off x="0" y="6211669"/>
            <a:ext cx="75963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i="1" dirty="0" err="1" smtClean="0">
                <a:solidFill>
                  <a:schemeClr val="bg1"/>
                </a:solidFill>
              </a:rPr>
              <a:t>Welte</a:t>
            </a:r>
            <a:r>
              <a:rPr lang="hu-HU" sz="1800" i="1" dirty="0" smtClean="0">
                <a:solidFill>
                  <a:schemeClr val="bg1"/>
                </a:solidFill>
              </a:rPr>
              <a:t> et </a:t>
            </a:r>
            <a:r>
              <a:rPr lang="hu-HU" sz="1800" i="1" dirty="0" err="1" smtClean="0">
                <a:solidFill>
                  <a:schemeClr val="bg1"/>
                </a:solidFill>
              </a:rPr>
              <a:t>al</a:t>
            </a:r>
            <a:r>
              <a:rPr lang="hu-HU" sz="1800" i="1" dirty="0" smtClean="0">
                <a:solidFill>
                  <a:schemeClr val="bg1"/>
                </a:solidFill>
              </a:rPr>
              <a:t>, Am J </a:t>
            </a:r>
            <a:r>
              <a:rPr lang="hu-HU" sz="1800" i="1" dirty="0" err="1" smtClean="0">
                <a:solidFill>
                  <a:schemeClr val="bg1"/>
                </a:solidFill>
              </a:rPr>
              <a:t>Respir</a:t>
            </a:r>
            <a:r>
              <a:rPr lang="hu-HU" sz="1800" i="1" dirty="0" smtClean="0">
                <a:solidFill>
                  <a:schemeClr val="bg1"/>
                </a:solidFill>
              </a:rPr>
              <a:t> </a:t>
            </a:r>
            <a:r>
              <a:rPr lang="hu-HU" sz="1800" i="1" dirty="0" err="1" smtClean="0">
                <a:solidFill>
                  <a:schemeClr val="bg1"/>
                </a:solidFill>
              </a:rPr>
              <a:t>Crit</a:t>
            </a:r>
            <a:r>
              <a:rPr lang="hu-HU" sz="1800" i="1" dirty="0" smtClean="0">
                <a:solidFill>
                  <a:schemeClr val="bg1"/>
                </a:solidFill>
              </a:rPr>
              <a:t> Care </a:t>
            </a:r>
            <a:r>
              <a:rPr lang="hu-HU" sz="1800" i="1" dirty="0" err="1" smtClean="0">
                <a:solidFill>
                  <a:schemeClr val="bg1"/>
                </a:solidFill>
              </a:rPr>
              <a:t>Med</a:t>
            </a:r>
            <a:r>
              <a:rPr lang="hu-HU" sz="1800" i="1" dirty="0" smtClean="0">
                <a:solidFill>
                  <a:schemeClr val="bg1"/>
                </a:solidFill>
              </a:rPr>
              <a:t> </a:t>
            </a:r>
            <a:r>
              <a:rPr lang="hu-HU" sz="1800" i="1" dirty="0" err="1" smtClean="0">
                <a:solidFill>
                  <a:schemeClr val="bg1"/>
                </a:solidFill>
              </a:rPr>
              <a:t>Vol</a:t>
            </a:r>
            <a:r>
              <a:rPr lang="hu-HU" sz="1800" i="1" dirty="0" smtClean="0">
                <a:solidFill>
                  <a:schemeClr val="bg1"/>
                </a:solidFill>
              </a:rPr>
              <a:t> 180. Pp741-750, 2009</a:t>
            </a:r>
            <a:endParaRPr lang="en-GB" sz="1800" i="1" dirty="0" smtClean="0">
              <a:solidFill>
                <a:schemeClr val="bg1"/>
              </a:solidFill>
            </a:endParaRPr>
          </a:p>
          <a:p>
            <a:endParaRPr lang="hu-HU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6660232" y="3645024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dirty="0" smtClean="0">
                <a:solidFill>
                  <a:schemeClr val="bg1"/>
                </a:solidFill>
              </a:rPr>
              <a:t>CLIMB vizsgálat</a:t>
            </a:r>
          </a:p>
          <a:p>
            <a:r>
              <a:rPr lang="hu-HU" sz="2000" b="1" dirty="0" smtClean="0">
                <a:solidFill>
                  <a:schemeClr val="bg1"/>
                </a:solidFill>
              </a:rPr>
              <a:t>n=660 </a:t>
            </a:r>
            <a:r>
              <a:rPr lang="hu-HU" sz="2000" b="1" dirty="0" err="1" smtClean="0">
                <a:solidFill>
                  <a:schemeClr val="bg1"/>
                </a:solidFill>
              </a:rPr>
              <a:t>COPD-s</a:t>
            </a:r>
            <a:endParaRPr lang="hu-HU" sz="2000" b="1" dirty="0" smtClean="0">
              <a:solidFill>
                <a:schemeClr val="bg1"/>
              </a:solidFill>
            </a:endParaRPr>
          </a:p>
          <a:p>
            <a:r>
              <a:rPr lang="hu-HU" sz="2000" b="1" dirty="0" smtClean="0">
                <a:solidFill>
                  <a:schemeClr val="bg1"/>
                </a:solidFill>
              </a:rPr>
              <a:t>FEV</a:t>
            </a:r>
            <a:r>
              <a:rPr lang="hu-HU" sz="2000" b="1" baseline="-25000" dirty="0" smtClean="0">
                <a:solidFill>
                  <a:schemeClr val="bg1"/>
                </a:solidFill>
              </a:rPr>
              <a:t>1</a:t>
            </a:r>
            <a:r>
              <a:rPr lang="hu-HU" sz="2000" b="1" dirty="0" smtClean="0">
                <a:solidFill>
                  <a:schemeClr val="bg1"/>
                </a:solidFill>
              </a:rPr>
              <a:t>≤50%</a:t>
            </a:r>
          </a:p>
          <a:p>
            <a:r>
              <a:rPr lang="hu-HU" sz="2000" b="1" dirty="0" smtClean="0">
                <a:solidFill>
                  <a:schemeClr val="bg1"/>
                </a:solidFill>
              </a:rPr>
              <a:t>min.1 </a:t>
            </a:r>
            <a:r>
              <a:rPr lang="hu-HU" sz="2000" b="1" dirty="0" err="1" smtClean="0">
                <a:solidFill>
                  <a:schemeClr val="bg1"/>
                </a:solidFill>
              </a:rPr>
              <a:t>exacerb</a:t>
            </a:r>
            <a:r>
              <a:rPr lang="hu-HU" sz="2000" b="1" dirty="0" smtClean="0">
                <a:solidFill>
                  <a:schemeClr val="bg1"/>
                </a:solidFill>
              </a:rPr>
              <a:t>/év</a:t>
            </a:r>
            <a:endParaRPr lang="hu-H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271871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0"/>
            <a:ext cx="8893175" cy="106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hu-HU" sz="2400" dirty="0">
                <a:solidFill>
                  <a:srgbClr val="FFC000"/>
                </a:solidFill>
                <a:latin typeface="Verdana" pitchFamily="34" charset="0"/>
              </a:rPr>
              <a:t>A  ciklikus   </a:t>
            </a:r>
            <a:r>
              <a:rPr lang="hu-HU" sz="2400" dirty="0" err="1">
                <a:solidFill>
                  <a:srgbClr val="FFC000"/>
                </a:solidFill>
                <a:latin typeface="Verdana" pitchFamily="34" charset="0"/>
              </a:rPr>
              <a:t>adenozin</a:t>
            </a:r>
            <a:r>
              <a:rPr lang="hu-HU" sz="2400" dirty="0">
                <a:solidFill>
                  <a:srgbClr val="FFC000"/>
                </a:solidFill>
                <a:latin typeface="Verdana" pitchFamily="34" charset="0"/>
              </a:rPr>
              <a:t>  </a:t>
            </a:r>
            <a:r>
              <a:rPr lang="hu-HU" sz="2400" dirty="0" err="1">
                <a:solidFill>
                  <a:srgbClr val="FFC000"/>
                </a:solidFill>
                <a:latin typeface="Verdana" pitchFamily="34" charset="0"/>
              </a:rPr>
              <a:t>monofoszfát</a:t>
            </a:r>
            <a:r>
              <a:rPr lang="hu-HU" sz="2400" dirty="0">
                <a:solidFill>
                  <a:srgbClr val="FFC000"/>
                </a:solidFill>
                <a:latin typeface="Verdana" pitchFamily="34" charset="0"/>
              </a:rPr>
              <a:t> (</a:t>
            </a:r>
            <a:r>
              <a:rPr lang="hu-HU" sz="2400" dirty="0" err="1">
                <a:solidFill>
                  <a:srgbClr val="FFC000"/>
                </a:solidFill>
                <a:latin typeface="Verdana" pitchFamily="34" charset="0"/>
              </a:rPr>
              <a:t>cAMP</a:t>
            </a:r>
            <a:r>
              <a:rPr lang="hu-HU" sz="2400" dirty="0">
                <a:solidFill>
                  <a:srgbClr val="FFC000"/>
                </a:solidFill>
                <a:latin typeface="Verdana" pitchFamily="34" charset="0"/>
              </a:rPr>
              <a:t>)  </a:t>
            </a:r>
          </a:p>
          <a:p>
            <a:pPr algn="ctr">
              <a:lnSpc>
                <a:spcPct val="140000"/>
              </a:lnSpc>
            </a:pPr>
            <a:r>
              <a:rPr lang="hu-HU" sz="2400" dirty="0">
                <a:solidFill>
                  <a:srgbClr val="FFC000"/>
                </a:solidFill>
                <a:latin typeface="Verdana" pitchFamily="34" charset="0"/>
              </a:rPr>
              <a:t>foszfát  kötését  bontó  </a:t>
            </a:r>
            <a:r>
              <a:rPr lang="hu-HU" sz="2400" dirty="0" err="1">
                <a:solidFill>
                  <a:srgbClr val="FFC000"/>
                </a:solidFill>
                <a:latin typeface="Verdana" pitchFamily="34" charset="0"/>
              </a:rPr>
              <a:t>foszfodieszterázok</a:t>
            </a:r>
            <a:r>
              <a:rPr lang="hu-HU" sz="2400" dirty="0">
                <a:solidFill>
                  <a:srgbClr val="FFC000"/>
                </a:solidFill>
                <a:latin typeface="Verdana" pitchFamily="34" charset="0"/>
              </a:rPr>
              <a:t> (PDE)</a:t>
            </a:r>
          </a:p>
        </p:txBody>
      </p:sp>
      <p:sp>
        <p:nvSpPr>
          <p:cNvPr id="6" name="Téglalap 5"/>
          <p:cNvSpPr/>
          <p:nvPr/>
        </p:nvSpPr>
        <p:spPr>
          <a:xfrm>
            <a:off x="2895600" y="1981200"/>
            <a:ext cx="6248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buFontTx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+mn-lt"/>
              </a:rPr>
              <a:t>2010. július a  European  </a:t>
            </a:r>
            <a:r>
              <a:rPr lang="hu-HU" sz="2400" dirty="0" err="1" smtClean="0">
                <a:solidFill>
                  <a:schemeClr val="bg1"/>
                </a:solidFill>
                <a:latin typeface="+mn-lt"/>
              </a:rPr>
              <a:t>Medicines</a:t>
            </a:r>
            <a:r>
              <a:rPr lang="hu-HU" sz="24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hu-HU" sz="2400" dirty="0" err="1" smtClean="0">
                <a:solidFill>
                  <a:schemeClr val="bg1"/>
                </a:solidFill>
                <a:latin typeface="+mn-lt"/>
              </a:rPr>
              <a:t>Agency</a:t>
            </a:r>
            <a:r>
              <a:rPr lang="hu-HU" sz="2400" dirty="0" smtClean="0">
                <a:solidFill>
                  <a:schemeClr val="bg1"/>
                </a:solidFill>
                <a:latin typeface="+mn-lt"/>
              </a:rPr>
              <a:t> (EMEA)  engedélyezte  </a:t>
            </a:r>
            <a:r>
              <a:rPr lang="hu-HU" sz="2400" dirty="0" smtClean="0">
                <a:latin typeface="+mn-lt"/>
              </a:rPr>
              <a:t>a </a:t>
            </a:r>
            <a:r>
              <a:rPr lang="hu-HU" sz="2400" dirty="0" err="1" smtClean="0">
                <a:latin typeface="+mn-lt"/>
              </a:rPr>
              <a:t>roflumilast</a:t>
            </a:r>
            <a:r>
              <a:rPr lang="hu-HU" sz="2400" dirty="0" smtClean="0">
                <a:latin typeface="+mn-lt"/>
              </a:rPr>
              <a:t>  (</a:t>
            </a:r>
            <a:r>
              <a:rPr lang="hu-HU" sz="2400" dirty="0" err="1" smtClean="0">
                <a:latin typeface="+mn-lt"/>
              </a:rPr>
              <a:t>Daxas</a:t>
            </a:r>
            <a:r>
              <a:rPr lang="en-US" sz="2400" baseline="30000" dirty="0" smtClean="0">
                <a:latin typeface="+mn-lt"/>
              </a:rPr>
              <a:t>®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+mn-lt"/>
              </a:rPr>
              <a:t>Nycomed</a:t>
            </a:r>
            <a:r>
              <a:rPr lang="hu-HU" sz="2400" dirty="0" smtClean="0">
                <a:solidFill>
                  <a:schemeClr val="bg1"/>
                </a:solidFill>
                <a:latin typeface="+mn-lt"/>
              </a:rPr>
              <a:t>)  forgalmazását  Európában</a:t>
            </a:r>
          </a:p>
          <a:p>
            <a:pPr algn="just">
              <a:lnSpc>
                <a:spcPct val="125000"/>
              </a:lnSpc>
            </a:pPr>
            <a:endParaRPr lang="hu-HU" sz="2400" dirty="0" smtClean="0">
              <a:solidFill>
                <a:schemeClr val="bg1"/>
              </a:solidFill>
              <a:latin typeface="+mn-lt"/>
            </a:endParaRPr>
          </a:p>
          <a:p>
            <a:pPr algn="just">
              <a:lnSpc>
                <a:spcPct val="125000"/>
              </a:lnSpc>
              <a:buFontTx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+mn-lt"/>
              </a:rPr>
              <a:t> 2011. március  az  FDA  hozzájárult  a  </a:t>
            </a:r>
            <a:r>
              <a:rPr lang="hu-HU" sz="2400" dirty="0" err="1" smtClean="0">
                <a:solidFill>
                  <a:schemeClr val="bg1"/>
                </a:solidFill>
                <a:latin typeface="+mn-lt"/>
              </a:rPr>
              <a:t>roflumilast</a:t>
            </a:r>
            <a:r>
              <a:rPr lang="hu-HU" sz="2400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hu-HU" sz="2400" dirty="0" err="1" smtClean="0">
                <a:latin typeface="+mn-lt"/>
              </a:rPr>
              <a:t>DalirespTM</a:t>
            </a:r>
            <a:r>
              <a:rPr lang="en-US" sz="2400" baseline="30000" dirty="0" smtClean="0">
                <a:latin typeface="+mn-lt"/>
              </a:rPr>
              <a:t>®</a:t>
            </a:r>
            <a:r>
              <a:rPr lang="hu-HU" sz="2400" dirty="0" smtClean="0">
                <a:latin typeface="+mn-lt"/>
              </a:rPr>
              <a:t>,</a:t>
            </a:r>
            <a:r>
              <a:rPr lang="hu-HU" sz="2400" dirty="0" smtClean="0">
                <a:solidFill>
                  <a:schemeClr val="bg1"/>
                </a:solidFill>
                <a:latin typeface="+mn-lt"/>
              </a:rPr>
              <a:t> Forest </a:t>
            </a:r>
            <a:r>
              <a:rPr lang="hu-HU" sz="2400" dirty="0" err="1" smtClean="0">
                <a:solidFill>
                  <a:schemeClr val="bg1"/>
                </a:solidFill>
                <a:latin typeface="+mn-lt"/>
              </a:rPr>
              <a:t>Laboratories</a:t>
            </a:r>
            <a:r>
              <a:rPr lang="hu-HU" sz="2400" dirty="0" smtClean="0">
                <a:solidFill>
                  <a:schemeClr val="bg1"/>
                </a:solidFill>
                <a:latin typeface="+mn-lt"/>
              </a:rPr>
              <a:t>, Inc/</a:t>
            </a:r>
            <a:r>
              <a:rPr lang="hu-HU" sz="2400" dirty="0" err="1" smtClean="0">
                <a:solidFill>
                  <a:schemeClr val="bg1"/>
                </a:solidFill>
                <a:latin typeface="+mn-lt"/>
              </a:rPr>
              <a:t>Nycomed</a:t>
            </a:r>
            <a:r>
              <a:rPr lang="hu-HU" sz="2400" dirty="0" smtClean="0">
                <a:solidFill>
                  <a:schemeClr val="bg1"/>
                </a:solidFill>
                <a:latin typeface="+mn-lt"/>
              </a:rPr>
              <a:t>) forgalmazásához az USA-ban.</a:t>
            </a:r>
          </a:p>
          <a:p>
            <a:pPr algn="just">
              <a:lnSpc>
                <a:spcPct val="125000"/>
              </a:lnSpc>
            </a:pPr>
            <a:r>
              <a:rPr lang="hu-HU" sz="2400" dirty="0" smtClean="0">
                <a:solidFill>
                  <a:schemeClr val="bg1"/>
                </a:solidFill>
                <a:latin typeface="+mn-lt"/>
              </a:rPr>
              <a:t>   </a:t>
            </a:r>
            <a:endParaRPr lang="hu-H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90600" y="6019800"/>
            <a:ext cx="5638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ORÁLIS készítmény</a:t>
            </a:r>
            <a:endParaRPr lang="hu-H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773238"/>
            <a:ext cx="6696075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63938" y="4292600"/>
            <a:ext cx="20161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hu-HU" sz="1600" dirty="0" err="1">
                <a:solidFill>
                  <a:srgbClr val="FF0000"/>
                </a:solidFill>
                <a:latin typeface="Verdana" pitchFamily="34" charset="0"/>
              </a:rPr>
              <a:t>roflumilast</a:t>
            </a:r>
            <a:r>
              <a:rPr lang="hu-HU" sz="1600" dirty="0">
                <a:solidFill>
                  <a:srgbClr val="990033"/>
                </a:solidFill>
                <a:latin typeface="Verdana" pitchFamily="34" charset="0"/>
              </a:rPr>
              <a:t>,</a:t>
            </a:r>
            <a:r>
              <a:rPr lang="hu-HU" sz="1200" dirty="0">
                <a:latin typeface="Verdana" pitchFamily="34" charset="0"/>
              </a:rPr>
              <a:t>  </a:t>
            </a:r>
          </a:p>
          <a:p>
            <a:pPr algn="ctr">
              <a:lnSpc>
                <a:spcPct val="120000"/>
              </a:lnSpc>
            </a:pPr>
            <a:r>
              <a:rPr lang="hu-HU" sz="1200" dirty="0" err="1">
                <a:solidFill>
                  <a:srgbClr val="FFC000"/>
                </a:solidFill>
                <a:latin typeface="Verdana" pitchFamily="34" charset="0"/>
              </a:rPr>
              <a:t>cilomilast</a:t>
            </a:r>
            <a:endParaRPr lang="hu-HU" sz="1200" dirty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9388" y="1916113"/>
            <a:ext cx="1512887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hu-HU" sz="1200" b="1">
                <a:latin typeface="Verdana" pitchFamily="34" charset="0"/>
              </a:rPr>
              <a:t>    </a:t>
            </a:r>
            <a:r>
              <a:rPr lang="hu-HU" sz="1200">
                <a:latin typeface="Verdana" pitchFamily="34" charset="0"/>
              </a:rPr>
              <a:t>hizósejtek</a:t>
            </a:r>
          </a:p>
          <a:p>
            <a:pPr>
              <a:lnSpc>
                <a:spcPct val="90000"/>
              </a:lnSpc>
            </a:pPr>
            <a:endParaRPr lang="hu-HU" sz="120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hu-HU" sz="120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hu-HU" sz="120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hu-HU" sz="120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hu-HU" sz="1200">
                <a:latin typeface="Verdana" pitchFamily="34" charset="0"/>
              </a:rPr>
              <a:t>    eozinofilok</a:t>
            </a:r>
          </a:p>
          <a:p>
            <a:pPr>
              <a:lnSpc>
                <a:spcPct val="90000"/>
              </a:lnSpc>
            </a:pPr>
            <a:endParaRPr lang="hu-HU" sz="120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hu-HU" sz="120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hu-HU" sz="120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hu-HU" sz="120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hu-HU" sz="1200">
                <a:latin typeface="Verdana" pitchFamily="34" charset="0"/>
              </a:rPr>
              <a:t>      T-sejtek</a:t>
            </a:r>
          </a:p>
          <a:p>
            <a:pPr>
              <a:lnSpc>
                <a:spcPct val="90000"/>
              </a:lnSpc>
            </a:pPr>
            <a:endParaRPr lang="hu-HU" sz="120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hu-HU" sz="120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hu-HU" sz="120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hu-HU" sz="120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hu-HU" sz="1200">
                <a:latin typeface="Verdana" pitchFamily="34" charset="0"/>
              </a:rPr>
              <a:t>   makrofágok</a:t>
            </a:r>
          </a:p>
          <a:p>
            <a:pPr>
              <a:lnSpc>
                <a:spcPct val="90000"/>
              </a:lnSpc>
            </a:pPr>
            <a:endParaRPr lang="hu-HU" sz="120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hu-HU" sz="120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hu-HU" sz="120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hu-HU" sz="120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hu-HU" sz="1200">
                <a:latin typeface="Verdana" pitchFamily="34" charset="0"/>
              </a:rPr>
              <a:t>neutrofil sejtek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092950" y="2133600"/>
            <a:ext cx="1871663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dirty="0">
                <a:solidFill>
                  <a:srgbClr val="FFC000"/>
                </a:solidFill>
                <a:latin typeface="Verdana" pitchFamily="34" charset="0"/>
              </a:rPr>
              <a:t>simaizom-sejtek</a:t>
            </a:r>
          </a:p>
          <a:p>
            <a:endParaRPr lang="hu-HU" sz="1200" dirty="0">
              <a:latin typeface="Verdana" pitchFamily="34" charset="0"/>
            </a:endParaRPr>
          </a:p>
          <a:p>
            <a:endParaRPr lang="hu-HU" sz="1200" dirty="0">
              <a:latin typeface="Verdana" pitchFamily="34" charset="0"/>
            </a:endParaRPr>
          </a:p>
          <a:p>
            <a:endParaRPr lang="hu-HU" sz="1200" dirty="0">
              <a:latin typeface="Verdana" pitchFamily="34" charset="0"/>
            </a:endParaRPr>
          </a:p>
          <a:p>
            <a:endParaRPr lang="hu-HU" sz="1200" dirty="0">
              <a:latin typeface="Verdana" pitchFamily="34" charset="0"/>
            </a:endParaRPr>
          </a:p>
          <a:p>
            <a:r>
              <a:rPr lang="hu-HU" sz="1200" dirty="0">
                <a:solidFill>
                  <a:srgbClr val="FFC000"/>
                </a:solidFill>
                <a:latin typeface="Verdana" pitchFamily="34" charset="0"/>
              </a:rPr>
              <a:t>    </a:t>
            </a:r>
            <a:r>
              <a:rPr lang="hu-HU" sz="1200" dirty="0" err="1">
                <a:solidFill>
                  <a:srgbClr val="FFC000"/>
                </a:solidFill>
                <a:latin typeface="Verdana" pitchFamily="34" charset="0"/>
              </a:rPr>
              <a:t>fibroblasztok</a:t>
            </a:r>
            <a:endParaRPr lang="hu-HU" sz="1200" dirty="0">
              <a:solidFill>
                <a:srgbClr val="FFC000"/>
              </a:solidFill>
              <a:latin typeface="Verdana" pitchFamily="34" charset="0"/>
            </a:endParaRPr>
          </a:p>
          <a:p>
            <a:endParaRPr lang="hu-HU" sz="1200" dirty="0">
              <a:solidFill>
                <a:srgbClr val="FFC000"/>
              </a:solidFill>
              <a:latin typeface="Verdana" pitchFamily="34" charset="0"/>
            </a:endParaRPr>
          </a:p>
          <a:p>
            <a:endParaRPr lang="hu-HU" sz="1200" dirty="0">
              <a:latin typeface="Verdana" pitchFamily="34" charset="0"/>
            </a:endParaRPr>
          </a:p>
          <a:p>
            <a:r>
              <a:rPr lang="hu-HU" sz="1200" dirty="0" err="1">
                <a:solidFill>
                  <a:srgbClr val="FFC000"/>
                </a:solidFill>
                <a:latin typeface="Verdana" pitchFamily="34" charset="0"/>
              </a:rPr>
              <a:t>epitheliális</a:t>
            </a:r>
            <a:r>
              <a:rPr lang="hu-HU" sz="1200" dirty="0">
                <a:solidFill>
                  <a:srgbClr val="FFC000"/>
                </a:solidFill>
                <a:latin typeface="Verdana" pitchFamily="34" charset="0"/>
              </a:rPr>
              <a:t> sejtek</a:t>
            </a:r>
          </a:p>
          <a:p>
            <a:endParaRPr lang="hu-HU" sz="1200" dirty="0">
              <a:latin typeface="Verdana" pitchFamily="34" charset="0"/>
            </a:endParaRPr>
          </a:p>
          <a:p>
            <a:endParaRPr lang="hu-HU" sz="1200" dirty="0">
              <a:latin typeface="Verdana" pitchFamily="34" charset="0"/>
            </a:endParaRPr>
          </a:p>
          <a:p>
            <a:endParaRPr lang="hu-HU" sz="1200" dirty="0">
              <a:latin typeface="Verdana" pitchFamily="34" charset="0"/>
            </a:endParaRPr>
          </a:p>
          <a:p>
            <a:r>
              <a:rPr lang="hu-HU" sz="1200" dirty="0">
                <a:latin typeface="Verdana" pitchFamily="34" charset="0"/>
              </a:rPr>
              <a:t>   </a:t>
            </a:r>
          </a:p>
          <a:p>
            <a:r>
              <a:rPr lang="hu-HU" sz="1200" dirty="0">
                <a:latin typeface="Verdana" pitchFamily="34" charset="0"/>
              </a:rPr>
              <a:t>   </a:t>
            </a:r>
            <a:r>
              <a:rPr lang="hu-HU" sz="1200" dirty="0">
                <a:solidFill>
                  <a:srgbClr val="FFC000"/>
                </a:solidFill>
                <a:latin typeface="Verdana" pitchFamily="34" charset="0"/>
              </a:rPr>
              <a:t>nyákmirigyek</a:t>
            </a:r>
          </a:p>
          <a:p>
            <a:endParaRPr lang="hu-HU" sz="1200" dirty="0">
              <a:latin typeface="Verdana" pitchFamily="34" charset="0"/>
            </a:endParaRPr>
          </a:p>
          <a:p>
            <a:endParaRPr lang="hu-HU" sz="1200" dirty="0">
              <a:latin typeface="Verdana" pitchFamily="34" charset="0"/>
            </a:endParaRPr>
          </a:p>
          <a:p>
            <a:endParaRPr lang="hu-HU" sz="1200" dirty="0">
              <a:latin typeface="Verdana" pitchFamily="34" charset="0"/>
            </a:endParaRPr>
          </a:p>
          <a:p>
            <a:endParaRPr lang="hu-HU" sz="1200" dirty="0">
              <a:latin typeface="Verdana" pitchFamily="34" charset="0"/>
            </a:endParaRPr>
          </a:p>
          <a:p>
            <a:r>
              <a:rPr lang="hu-HU" sz="1200" dirty="0">
                <a:latin typeface="Verdana" pitchFamily="34" charset="0"/>
              </a:rPr>
              <a:t>      </a:t>
            </a:r>
            <a:r>
              <a:rPr lang="hu-HU" sz="1200" dirty="0">
                <a:solidFill>
                  <a:srgbClr val="FFC000"/>
                </a:solidFill>
                <a:latin typeface="Verdana" pitchFamily="34" charset="0"/>
              </a:rPr>
              <a:t>szenzoros</a:t>
            </a:r>
          </a:p>
          <a:p>
            <a:r>
              <a:rPr lang="hu-HU" sz="1200" dirty="0">
                <a:solidFill>
                  <a:srgbClr val="FFC000"/>
                </a:solidFill>
                <a:latin typeface="Verdana" pitchFamily="34" charset="0"/>
              </a:rPr>
              <a:t>idegvégződések</a:t>
            </a:r>
          </a:p>
          <a:p>
            <a:endParaRPr lang="hu-HU" sz="1200" dirty="0">
              <a:latin typeface="Verdana" pitchFamily="34" charset="0"/>
            </a:endParaRPr>
          </a:p>
          <a:p>
            <a:endParaRPr lang="hu-HU" sz="1200" dirty="0">
              <a:latin typeface="Verdana" pitchFamily="34" charset="0"/>
            </a:endParaRPr>
          </a:p>
          <a:p>
            <a:endParaRPr lang="hu-HU" sz="1200" b="1" dirty="0">
              <a:latin typeface="Verdana" pitchFamily="34" charset="0"/>
            </a:endParaRPr>
          </a:p>
          <a:p>
            <a:endParaRPr lang="hu-HU" sz="1200" b="1" dirty="0">
              <a:latin typeface="Verdana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9388" y="333375"/>
            <a:ext cx="88566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5000"/>
              </a:lnSpc>
            </a:pPr>
            <a:r>
              <a:rPr lang="hu-HU" sz="2000" dirty="0">
                <a:solidFill>
                  <a:srgbClr val="FFC000"/>
                </a:solidFill>
                <a:latin typeface="Verdana" pitchFamily="34" charset="0"/>
              </a:rPr>
              <a:t>A  foszfodieszteráz-4  (PDE4)  gátlók  feltételezett </a:t>
            </a:r>
          </a:p>
          <a:p>
            <a:pPr algn="ctr">
              <a:lnSpc>
                <a:spcPct val="135000"/>
              </a:lnSpc>
            </a:pPr>
            <a:r>
              <a:rPr lang="hu-HU" sz="2000" dirty="0">
                <a:solidFill>
                  <a:srgbClr val="FFC000"/>
                </a:solidFill>
                <a:latin typeface="Verdana" pitchFamily="34" charset="0"/>
              </a:rPr>
              <a:t>gyulladáscsökkentő   hatása  krónikus  </a:t>
            </a:r>
            <a:r>
              <a:rPr lang="hu-HU" sz="2000" dirty="0" err="1">
                <a:solidFill>
                  <a:srgbClr val="FFC000"/>
                </a:solidFill>
                <a:latin typeface="Verdana" pitchFamily="34" charset="0"/>
              </a:rPr>
              <a:t>obstruktiv</a:t>
            </a:r>
            <a:r>
              <a:rPr lang="hu-HU" sz="2000" dirty="0">
                <a:solidFill>
                  <a:srgbClr val="FFC000"/>
                </a:solidFill>
                <a:latin typeface="Verdana" pitchFamily="34" charset="0"/>
              </a:rPr>
              <a:t> </a:t>
            </a:r>
          </a:p>
          <a:p>
            <a:pPr algn="ctr">
              <a:lnSpc>
                <a:spcPct val="135000"/>
              </a:lnSpc>
            </a:pPr>
            <a:r>
              <a:rPr lang="hu-HU" sz="2000" dirty="0">
                <a:solidFill>
                  <a:srgbClr val="FFC000"/>
                </a:solidFill>
                <a:latin typeface="Verdana" pitchFamily="34" charset="0"/>
              </a:rPr>
              <a:t>tüdőbetegségben (COPD)</a:t>
            </a:r>
          </a:p>
          <a:p>
            <a:pPr algn="ctr">
              <a:lnSpc>
                <a:spcPct val="135000"/>
              </a:lnSpc>
            </a:pPr>
            <a:endParaRPr lang="hu-HU" sz="2000" dirty="0">
              <a:latin typeface="Verdana" pitchFamily="34" charset="0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3276600" y="3141663"/>
            <a:ext cx="2374900" cy="1223962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5CB5B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400">
                <a:solidFill>
                  <a:srgbClr val="000066"/>
                </a:solidFill>
                <a:latin typeface="Verdana" pitchFamily="34" charset="0"/>
              </a:rPr>
              <a:t>PDE-4 gátlók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hu-HU" sz="3600" dirty="0" err="1" smtClean="0">
                <a:solidFill>
                  <a:srgbClr val="FFC000"/>
                </a:solidFill>
              </a:rPr>
              <a:t>Roflumilast</a:t>
            </a:r>
            <a:r>
              <a:rPr lang="hu-HU" sz="3600" dirty="0" smtClean="0">
                <a:solidFill>
                  <a:srgbClr val="FFC000"/>
                </a:solidFill>
              </a:rPr>
              <a:t> helye a </a:t>
            </a:r>
            <a:r>
              <a:rPr lang="hu-HU" sz="3600" dirty="0" err="1" smtClean="0">
                <a:solidFill>
                  <a:srgbClr val="FFC000"/>
                </a:solidFill>
              </a:rPr>
              <a:t>klinikumban</a:t>
            </a:r>
            <a:endParaRPr lang="hu-HU" sz="3600" dirty="0">
              <a:solidFill>
                <a:srgbClr val="FFC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400" dirty="0" smtClean="0">
                <a:solidFill>
                  <a:schemeClr val="bg1"/>
                </a:solidFill>
              </a:rPr>
              <a:t>Előnyös klinikai hatása a </a:t>
            </a:r>
            <a:r>
              <a:rPr lang="hu-HU" sz="2400" dirty="0" smtClean="0">
                <a:solidFill>
                  <a:srgbClr val="FFFF00"/>
                </a:solidFill>
              </a:rPr>
              <a:t>hörgőtágulattól független  </a:t>
            </a:r>
            <a:r>
              <a:rPr lang="hu-HU" sz="2400" dirty="0" smtClean="0">
                <a:solidFill>
                  <a:schemeClr val="bg1"/>
                </a:solidFill>
              </a:rPr>
              <a:t>mechanizmuson  alapul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400" dirty="0" smtClean="0">
                <a:solidFill>
                  <a:schemeClr val="bg1"/>
                </a:solidFill>
              </a:rPr>
              <a:t> COPD akut </a:t>
            </a:r>
            <a:r>
              <a:rPr lang="hu-HU" sz="2400" dirty="0" err="1" smtClean="0">
                <a:solidFill>
                  <a:srgbClr val="FFFF00"/>
                </a:solidFill>
              </a:rPr>
              <a:t>exacerbációi</a:t>
            </a:r>
            <a:r>
              <a:rPr lang="hu-HU" sz="2400" dirty="0" smtClean="0">
                <a:solidFill>
                  <a:schemeClr val="bg1"/>
                </a:solidFill>
              </a:rPr>
              <a:t> – főként a betegség súlyosabb formáiban –</a:t>
            </a:r>
            <a:r>
              <a:rPr lang="hu-HU" sz="2400" dirty="0" smtClean="0">
                <a:solidFill>
                  <a:srgbClr val="FFFF00"/>
                </a:solidFill>
              </a:rPr>
              <a:t>ritkultak</a:t>
            </a:r>
            <a:r>
              <a:rPr lang="hu-HU" sz="2400" dirty="0" smtClean="0">
                <a:solidFill>
                  <a:schemeClr val="bg1"/>
                </a:solidFill>
              </a:rPr>
              <a:t>, súlyosságuk  mérséklődött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400" dirty="0" smtClean="0">
                <a:solidFill>
                  <a:schemeClr val="bg1"/>
                </a:solidFill>
              </a:rPr>
              <a:t> a </a:t>
            </a:r>
            <a:r>
              <a:rPr lang="hu-HU" sz="2400" dirty="0" smtClean="0">
                <a:solidFill>
                  <a:srgbClr val="FFFF00"/>
                </a:solidFill>
              </a:rPr>
              <a:t>mellékhatások</a:t>
            </a:r>
            <a:r>
              <a:rPr lang="hu-HU" sz="2400" dirty="0" smtClean="0">
                <a:solidFill>
                  <a:schemeClr val="bg1"/>
                </a:solidFill>
              </a:rPr>
              <a:t> (hasmenés, hányinger, testsúlycsökkenés) többsége  a tartós adagolás mellett megszűnt, ill. enyhült.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400" dirty="0" smtClean="0">
                <a:solidFill>
                  <a:schemeClr val="bg1"/>
                </a:solidFill>
              </a:rPr>
              <a:t>a </a:t>
            </a:r>
            <a:r>
              <a:rPr lang="hu-HU" sz="2400" dirty="0" err="1" smtClean="0">
                <a:solidFill>
                  <a:schemeClr val="bg1"/>
                </a:solidFill>
              </a:rPr>
              <a:t>roflumilast</a:t>
            </a:r>
            <a:r>
              <a:rPr lang="hu-HU" sz="2400" dirty="0" smtClean="0">
                <a:solidFill>
                  <a:schemeClr val="bg1"/>
                </a:solidFill>
              </a:rPr>
              <a:t> az inhalációs </a:t>
            </a:r>
            <a:r>
              <a:rPr lang="hu-HU" sz="2400" dirty="0" err="1" smtClean="0">
                <a:solidFill>
                  <a:schemeClr val="bg1"/>
                </a:solidFill>
              </a:rPr>
              <a:t>kortikoszteroid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smtClean="0">
                <a:solidFill>
                  <a:srgbClr val="FFFF00"/>
                </a:solidFill>
              </a:rPr>
              <a:t>ICS helyettesítésére </a:t>
            </a:r>
            <a:r>
              <a:rPr lang="hu-HU" sz="2400" dirty="0" smtClean="0">
                <a:solidFill>
                  <a:schemeClr val="bg1"/>
                </a:solidFill>
              </a:rPr>
              <a:t>lehet alkalmas GOLD </a:t>
            </a:r>
            <a:r>
              <a:rPr lang="hu-HU" sz="2400" dirty="0" smtClean="0">
                <a:solidFill>
                  <a:srgbClr val="FFFF00"/>
                </a:solidFill>
              </a:rPr>
              <a:t>III-IV</a:t>
            </a:r>
            <a:r>
              <a:rPr lang="hu-HU" sz="2400" dirty="0" smtClean="0">
                <a:solidFill>
                  <a:schemeClr val="bg1"/>
                </a:solidFill>
              </a:rPr>
              <a:t> súlyossági fokozatban és kiegészítő  kezelésnek GOLD </a:t>
            </a:r>
            <a:r>
              <a:rPr lang="hu-HU" sz="2400" dirty="0" err="1" smtClean="0">
                <a:solidFill>
                  <a:schemeClr val="bg1"/>
                </a:solidFill>
              </a:rPr>
              <a:t>II-IV-ben</a:t>
            </a:r>
            <a:r>
              <a:rPr lang="hu-HU" sz="24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hu-HU" sz="24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hu-H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981200" y="125412"/>
            <a:ext cx="7162800" cy="13985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Otthoni tartós oxigén kezelés (LTOT) formái</a:t>
            </a:r>
          </a:p>
        </p:txBody>
      </p:sp>
      <p:pic>
        <p:nvPicPr>
          <p:cNvPr id="3" name="Tartalom helye 5" descr="folyekonyOxigé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2060575"/>
            <a:ext cx="3590925" cy="3119438"/>
          </a:xfrm>
          <a:prstGeom prst="rect">
            <a:avLst/>
          </a:prstGeom>
        </p:spPr>
      </p:pic>
      <p:pic>
        <p:nvPicPr>
          <p:cNvPr id="4" name="Picture 4" descr="oxi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0825" y="549275"/>
            <a:ext cx="1916113" cy="3624263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</p:pic>
      <p:pic>
        <p:nvPicPr>
          <p:cNvPr id="5" name="Picture 6" descr="C:\Users\Ani\Desktop\Anikó\pulmonologiaivizsgalatokkepekben\oxigenKoncentra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435350"/>
            <a:ext cx="2741612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7"/>
          <p:cNvSpPr txBox="1">
            <a:spLocks noChangeArrowheads="1"/>
          </p:cNvSpPr>
          <p:nvPr/>
        </p:nvSpPr>
        <p:spPr bwMode="auto">
          <a:xfrm>
            <a:off x="179388" y="4365625"/>
            <a:ext cx="1800225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hu-HU" sz="2400" b="1" dirty="0">
                <a:solidFill>
                  <a:schemeClr val="bg1"/>
                </a:solidFill>
              </a:rPr>
              <a:t>Oxigén palack</a:t>
            </a:r>
          </a:p>
        </p:txBody>
      </p:sp>
      <p:sp>
        <p:nvSpPr>
          <p:cNvPr id="7" name="Szövegdoboz 8"/>
          <p:cNvSpPr txBox="1">
            <a:spLocks noChangeArrowheads="1"/>
          </p:cNvSpPr>
          <p:nvPr/>
        </p:nvSpPr>
        <p:spPr bwMode="auto">
          <a:xfrm>
            <a:off x="2916238" y="5373688"/>
            <a:ext cx="2808287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hu-HU" sz="2400" b="1" dirty="0">
                <a:solidFill>
                  <a:schemeClr val="bg1"/>
                </a:solidFill>
              </a:rPr>
              <a:t>Folyékony oxigén </a:t>
            </a:r>
          </a:p>
        </p:txBody>
      </p:sp>
      <p:sp>
        <p:nvSpPr>
          <p:cNvPr id="8" name="Szövegdoboz 9"/>
          <p:cNvSpPr txBox="1">
            <a:spLocks noChangeArrowheads="1"/>
          </p:cNvSpPr>
          <p:nvPr/>
        </p:nvSpPr>
        <p:spPr bwMode="auto">
          <a:xfrm>
            <a:off x="6335713" y="5949950"/>
            <a:ext cx="280828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hu-HU" sz="2400" b="1" dirty="0">
                <a:solidFill>
                  <a:schemeClr val="bg1"/>
                </a:solidFill>
              </a:rPr>
              <a:t>Oxigén koncentrátor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hu-HU" dirty="0" err="1" smtClean="0">
                <a:solidFill>
                  <a:srgbClr val="FFC000"/>
                </a:solidFill>
              </a:rPr>
              <a:t>Tüdőtraszplantáció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r>
              <a:rPr lang="hu-HU" sz="2800" dirty="0" smtClean="0">
                <a:solidFill>
                  <a:schemeClr val="bg1"/>
                </a:solidFill>
              </a:rPr>
              <a:t>végstádiumú </a:t>
            </a:r>
            <a:r>
              <a:rPr lang="hu-HU" sz="2800" dirty="0" err="1" smtClean="0">
                <a:solidFill>
                  <a:schemeClr val="bg1"/>
                </a:solidFill>
              </a:rPr>
              <a:t>COPD-sekben</a:t>
            </a:r>
            <a:r>
              <a:rPr lang="hu-HU" sz="2800" dirty="0" smtClean="0">
                <a:solidFill>
                  <a:schemeClr val="bg1"/>
                </a:solidFill>
              </a:rPr>
              <a:t>, ha a </a:t>
            </a:r>
            <a:r>
              <a:rPr lang="hu-HU" sz="2800" dirty="0" err="1" smtClean="0">
                <a:solidFill>
                  <a:schemeClr val="bg1"/>
                </a:solidFill>
              </a:rPr>
              <a:t>transzplatációs</a:t>
            </a:r>
            <a:r>
              <a:rPr lang="hu-HU" sz="2800" dirty="0" smtClean="0">
                <a:solidFill>
                  <a:schemeClr val="bg1"/>
                </a:solidFill>
              </a:rPr>
              <a:t> kritériumoknak megfelelnek.</a:t>
            </a:r>
          </a:p>
          <a:p>
            <a:endParaRPr lang="hu-HU" sz="2800" dirty="0" smtClean="0">
              <a:solidFill>
                <a:schemeClr val="bg1"/>
              </a:solidFill>
            </a:endParaRPr>
          </a:p>
          <a:p>
            <a:r>
              <a:rPr lang="hu-HU" sz="2800" dirty="0" smtClean="0">
                <a:solidFill>
                  <a:schemeClr val="bg1"/>
                </a:solidFill>
              </a:rPr>
              <a:t>Műtét Bécsben történik.</a:t>
            </a:r>
          </a:p>
          <a:p>
            <a:r>
              <a:rPr lang="hu-HU" sz="2800" dirty="0" err="1" smtClean="0">
                <a:solidFill>
                  <a:schemeClr val="bg1"/>
                </a:solidFill>
              </a:rPr>
              <a:t>Postoperatív</a:t>
            </a:r>
            <a:r>
              <a:rPr lang="hu-HU" sz="2800" dirty="0" smtClean="0">
                <a:solidFill>
                  <a:schemeClr val="bg1"/>
                </a:solidFill>
              </a:rPr>
              <a:t> gondozás Klinikánkon 2008 óta.</a:t>
            </a:r>
          </a:p>
          <a:p>
            <a:endParaRPr lang="hu-HU" sz="2800" dirty="0" smtClean="0">
              <a:solidFill>
                <a:schemeClr val="bg1"/>
              </a:solidFill>
            </a:endParaRPr>
          </a:p>
          <a:p>
            <a:r>
              <a:rPr lang="hu-HU" sz="2800" dirty="0" smtClean="0">
                <a:solidFill>
                  <a:srgbClr val="FFFF00"/>
                </a:solidFill>
              </a:rPr>
              <a:t> Élethosszig tartó </a:t>
            </a:r>
            <a:r>
              <a:rPr lang="hu-HU" sz="2800" dirty="0" err="1" smtClean="0">
                <a:solidFill>
                  <a:srgbClr val="FFFF00"/>
                </a:solidFill>
              </a:rPr>
              <a:t>immunszuppresszió</a:t>
            </a:r>
            <a:r>
              <a:rPr lang="hu-HU" sz="2800" dirty="0" smtClean="0">
                <a:solidFill>
                  <a:srgbClr val="FFFF00"/>
                </a:solidFill>
              </a:rPr>
              <a:t> </a:t>
            </a:r>
            <a:r>
              <a:rPr lang="hu-HU" sz="2800" dirty="0" smtClean="0">
                <a:solidFill>
                  <a:schemeClr val="bg1"/>
                </a:solidFill>
              </a:rPr>
              <a:t>(</a:t>
            </a:r>
            <a:r>
              <a:rPr lang="hu-HU" sz="2800" dirty="0" err="1" smtClean="0">
                <a:solidFill>
                  <a:schemeClr val="bg1"/>
                </a:solidFill>
              </a:rPr>
              <a:t>tacrolimus</a:t>
            </a:r>
            <a:r>
              <a:rPr lang="hu-HU" sz="2800" dirty="0" smtClean="0">
                <a:solidFill>
                  <a:schemeClr val="bg1"/>
                </a:solidFill>
              </a:rPr>
              <a:t>+</a:t>
            </a:r>
            <a:r>
              <a:rPr lang="hu-HU" sz="2800" dirty="0" err="1" smtClean="0">
                <a:solidFill>
                  <a:schemeClr val="bg1"/>
                </a:solidFill>
              </a:rPr>
              <a:t>micofenolát-mofetil</a:t>
            </a:r>
            <a:r>
              <a:rPr lang="hu-HU" sz="2800" dirty="0" smtClean="0">
                <a:solidFill>
                  <a:schemeClr val="bg1"/>
                </a:solidFill>
              </a:rPr>
              <a:t>+szteroid; vagy </a:t>
            </a:r>
            <a:r>
              <a:rPr lang="hu-HU" sz="2800" dirty="0" err="1" smtClean="0">
                <a:solidFill>
                  <a:schemeClr val="bg1"/>
                </a:solidFill>
              </a:rPr>
              <a:t>cyclosporin</a:t>
            </a:r>
            <a:r>
              <a:rPr lang="hu-HU" sz="2800" dirty="0" smtClean="0">
                <a:solidFill>
                  <a:schemeClr val="bg1"/>
                </a:solidFill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</a:rPr>
              <a:t>vagy</a:t>
            </a:r>
            <a:r>
              <a:rPr lang="hu-HU" sz="2800" dirty="0" smtClean="0">
                <a:solidFill>
                  <a:schemeClr val="bg1"/>
                </a:solidFill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</a:rPr>
              <a:t>everolimus</a:t>
            </a:r>
            <a:r>
              <a:rPr lang="hu-HU" sz="2800" dirty="0" smtClean="0">
                <a:solidFill>
                  <a:schemeClr val="bg1"/>
                </a:solidFill>
              </a:rPr>
              <a:t>)  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/>
            <a:r>
              <a:rPr lang="hu-HU" sz="3600" dirty="0" smtClean="0">
                <a:solidFill>
                  <a:srgbClr val="FF9900"/>
                </a:solidFill>
                <a:latin typeface="Arial Black" pitchFamily="34" charset="0"/>
              </a:rPr>
              <a:t>Összefoglalás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ts val="1200"/>
              </a:spcBef>
            </a:pPr>
            <a:r>
              <a:rPr lang="hu-HU" sz="2800" b="1" dirty="0" smtClean="0">
                <a:solidFill>
                  <a:schemeClr val="bg1"/>
                </a:solidFill>
              </a:rPr>
              <a:t>A COPD kezelésének legfontosabb formáját az inhalációs készítmények jelentik</a:t>
            </a:r>
          </a:p>
          <a:p>
            <a:pPr marL="342900" lvl="1" indent="-342900" algn="just" eaLnBrk="1" hangingPunct="1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Fontos a fenntartó, napi rendszerességgel alkalmazott kezelés</a:t>
            </a:r>
          </a:p>
          <a:p>
            <a:pPr marL="342900" lvl="1" indent="-342900" algn="just" eaLnBrk="1" hangingPunct="1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Betegre szabott kezelési forma</a:t>
            </a:r>
          </a:p>
          <a:p>
            <a:pPr marL="342900" lvl="1" indent="-342900" algn="just" eaLnBrk="1" hangingPunct="1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hu-HU" sz="2800" b="1" dirty="0" smtClean="0">
                <a:solidFill>
                  <a:schemeClr val="bg1"/>
                </a:solidFill>
              </a:rPr>
              <a:t>A terápiás sikerhez nem csak a hatékony molekula, hanem a </a:t>
            </a:r>
            <a:r>
              <a:rPr lang="hu-HU" sz="2800" b="1" u="sng" dirty="0" smtClean="0">
                <a:solidFill>
                  <a:schemeClr val="bg1"/>
                </a:solidFill>
              </a:rPr>
              <a:t>helyes használat is hozzájárul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10000" y="228600"/>
            <a:ext cx="4953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114000"/>
              </a:lnSpc>
              <a:spcBef>
                <a:spcPct val="20000"/>
              </a:spcBef>
            </a:pPr>
            <a:r>
              <a:rPr lang="hu-HU" sz="3400" b="0" dirty="0">
                <a:solidFill>
                  <a:srgbClr val="990033"/>
                </a:solidFill>
                <a:latin typeface="Times New Roman" pitchFamily="18" charset="0"/>
              </a:rPr>
              <a:t>	</a:t>
            </a:r>
            <a:r>
              <a:rPr lang="hu-HU" sz="3400" dirty="0">
                <a:solidFill>
                  <a:srgbClr val="FF9900"/>
                </a:solidFill>
                <a:latin typeface="Arial Black" pitchFamily="34" charset="0"/>
              </a:rPr>
              <a:t>KÖSZÖNÖM MEGTISZTELŐ FIGYELMÜKET!</a:t>
            </a:r>
          </a:p>
        </p:txBody>
      </p:sp>
      <p:pic>
        <p:nvPicPr>
          <p:cNvPr id="40964" name="Picture 4" descr="170619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3429000" cy="478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Ani\Desktop\Anikó\pulmonologiaivizsgalatokkepekben\kerekp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437" y="4062707"/>
            <a:ext cx="3611563" cy="279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ohány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286000"/>
            <a:ext cx="2514600" cy="2514600"/>
          </a:xfrm>
          <a:prstGeom prst="rect">
            <a:avLst/>
          </a:prstGeom>
          <a:noFill/>
          <a:ln w="9525">
            <a:solidFill>
              <a:srgbClr val="CC33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hu-HU" sz="3600" b="1" dirty="0" err="1" smtClean="0">
                <a:solidFill>
                  <a:srgbClr val="FF9900"/>
                </a:solidFill>
                <a:latin typeface="Arial Black" pitchFamily="34" charset="0"/>
              </a:rPr>
              <a:t>Adherencia</a:t>
            </a:r>
            <a:r>
              <a:rPr lang="hu-HU" sz="3600" b="1" dirty="0" smtClean="0">
                <a:solidFill>
                  <a:srgbClr val="FF9900"/>
                </a:solidFill>
                <a:latin typeface="Arial Black" pitchFamily="34" charset="0"/>
              </a:rPr>
              <a:t> jelentése</a:t>
            </a:r>
            <a:endParaRPr lang="hu-HU" sz="3600" b="1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v"/>
            </a:pPr>
            <a:r>
              <a:rPr lang="hu-HU" sz="2400" b="1" dirty="0" smtClean="0">
                <a:solidFill>
                  <a:schemeClr val="bg1"/>
                </a:solidFill>
              </a:rPr>
              <a:t>TERÁPIA HŰSÉG</a:t>
            </a:r>
          </a:p>
          <a:p>
            <a:pPr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v"/>
            </a:pPr>
            <a:r>
              <a:rPr lang="hu-HU" sz="2400" b="1" dirty="0" smtClean="0">
                <a:solidFill>
                  <a:schemeClr val="bg1"/>
                </a:solidFill>
              </a:rPr>
              <a:t>A betegek gyógyszerszedési szokásainak egyik mutatója.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v"/>
            </a:pPr>
            <a:r>
              <a:rPr lang="hu-HU" sz="2400" b="1" dirty="0" smtClean="0">
                <a:solidFill>
                  <a:schemeClr val="bg1"/>
                </a:solidFill>
              </a:rPr>
              <a:t>Négy terápiás hűséget érintő fogalmat foglal magába:</a:t>
            </a:r>
          </a:p>
          <a:p>
            <a:pPr marL="1787525" indent="-354013">
              <a:lnSpc>
                <a:spcPct val="150000"/>
              </a:lnSpc>
              <a:buFont typeface="+mj-lt"/>
              <a:buAutoNum type="arabicPeriod"/>
            </a:pPr>
            <a:r>
              <a:rPr lang="hu-HU" sz="2400" b="1" dirty="0" smtClean="0">
                <a:solidFill>
                  <a:schemeClr val="bg1"/>
                </a:solidFill>
              </a:rPr>
              <a:t>Elfogadás (</a:t>
            </a:r>
            <a:r>
              <a:rPr lang="hu-HU" sz="2400" b="1" dirty="0" err="1" smtClean="0">
                <a:solidFill>
                  <a:schemeClr val="bg1"/>
                </a:solidFill>
              </a:rPr>
              <a:t>acceptance</a:t>
            </a:r>
            <a:r>
              <a:rPr lang="hu-HU" sz="2400" b="1" dirty="0" smtClean="0">
                <a:solidFill>
                  <a:schemeClr val="bg1"/>
                </a:solidFill>
              </a:rPr>
              <a:t>)</a:t>
            </a:r>
          </a:p>
          <a:p>
            <a:pPr marL="1787525" indent="-354013">
              <a:lnSpc>
                <a:spcPct val="150000"/>
              </a:lnSpc>
              <a:buFont typeface="+mj-lt"/>
              <a:buAutoNum type="arabicPeriod"/>
            </a:pPr>
            <a:r>
              <a:rPr lang="hu-HU" sz="2400" b="1" dirty="0" smtClean="0">
                <a:solidFill>
                  <a:schemeClr val="bg1"/>
                </a:solidFill>
              </a:rPr>
              <a:t>Egyetértés (</a:t>
            </a:r>
            <a:r>
              <a:rPr lang="hu-HU" sz="2400" b="1" dirty="0" err="1" smtClean="0">
                <a:solidFill>
                  <a:schemeClr val="bg1"/>
                </a:solidFill>
              </a:rPr>
              <a:t>concordance</a:t>
            </a:r>
            <a:r>
              <a:rPr lang="hu-HU" sz="2400" b="1" dirty="0" smtClean="0">
                <a:solidFill>
                  <a:schemeClr val="bg1"/>
                </a:solidFill>
              </a:rPr>
              <a:t>)</a:t>
            </a:r>
          </a:p>
          <a:p>
            <a:pPr marL="1787525" indent="-354013">
              <a:lnSpc>
                <a:spcPct val="150000"/>
              </a:lnSpc>
              <a:buFont typeface="+mj-lt"/>
              <a:buAutoNum type="arabicPeriod"/>
            </a:pPr>
            <a:r>
              <a:rPr lang="hu-HU" sz="2400" b="1" dirty="0" smtClean="0">
                <a:solidFill>
                  <a:schemeClr val="bg1"/>
                </a:solidFill>
              </a:rPr>
              <a:t>Kitartás (</a:t>
            </a:r>
            <a:r>
              <a:rPr lang="hu-HU" sz="2400" b="1" dirty="0" err="1" smtClean="0">
                <a:solidFill>
                  <a:schemeClr val="bg1"/>
                </a:solidFill>
              </a:rPr>
              <a:t>persistance</a:t>
            </a:r>
            <a:r>
              <a:rPr lang="hu-HU" sz="2400" b="1" dirty="0" smtClean="0">
                <a:solidFill>
                  <a:schemeClr val="bg1"/>
                </a:solidFill>
              </a:rPr>
              <a:t>)</a:t>
            </a:r>
          </a:p>
          <a:p>
            <a:pPr marL="1787525" indent="-354013">
              <a:lnSpc>
                <a:spcPct val="150000"/>
              </a:lnSpc>
              <a:buFont typeface="+mj-lt"/>
              <a:buAutoNum type="arabicPeriod"/>
            </a:pPr>
            <a:r>
              <a:rPr lang="hu-HU" sz="2400" b="1" dirty="0" smtClean="0">
                <a:solidFill>
                  <a:schemeClr val="bg1"/>
                </a:solidFill>
              </a:rPr>
              <a:t>Engedelmesség, együttműködés (</a:t>
            </a:r>
            <a:r>
              <a:rPr lang="hu-HU" sz="2400" b="1" dirty="0" err="1" smtClean="0">
                <a:solidFill>
                  <a:schemeClr val="bg1"/>
                </a:solidFill>
              </a:rPr>
              <a:t>compliance</a:t>
            </a:r>
            <a:r>
              <a:rPr lang="hu-HU" sz="2400" b="1" dirty="0" smtClean="0">
                <a:solidFill>
                  <a:schemeClr val="bg1"/>
                </a:solidFill>
              </a:rPr>
              <a:t>)</a:t>
            </a:r>
          </a:p>
          <a:p>
            <a:pPr marL="355600" indent="-355600"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v"/>
            </a:pPr>
            <a:r>
              <a:rPr lang="hu-HU" sz="2400" b="1" u="sng" dirty="0" smtClean="0">
                <a:solidFill>
                  <a:schemeClr val="bg1"/>
                </a:solidFill>
              </a:rPr>
              <a:t>A </a:t>
            </a:r>
            <a:r>
              <a:rPr lang="hu-HU" sz="2400" b="1" u="sng" dirty="0" err="1" smtClean="0">
                <a:solidFill>
                  <a:schemeClr val="bg1"/>
                </a:solidFill>
              </a:rPr>
              <a:t>COPD-sek</a:t>
            </a:r>
            <a:r>
              <a:rPr lang="hu-HU" sz="2400" b="1" u="sng" dirty="0" smtClean="0">
                <a:solidFill>
                  <a:schemeClr val="bg1"/>
                </a:solidFill>
              </a:rPr>
              <a:t> </a:t>
            </a:r>
            <a:r>
              <a:rPr lang="hu-HU" sz="2400" b="1" u="sng" dirty="0" err="1" smtClean="0">
                <a:solidFill>
                  <a:schemeClr val="bg1"/>
                </a:solidFill>
              </a:rPr>
              <a:t>adherenciája</a:t>
            </a:r>
            <a:r>
              <a:rPr lang="hu-HU" sz="2400" b="1" u="sng" dirty="0" smtClean="0">
                <a:solidFill>
                  <a:schemeClr val="bg1"/>
                </a:solidFill>
              </a:rPr>
              <a:t> rosszabb</a:t>
            </a:r>
            <a:r>
              <a:rPr lang="hu-HU" sz="2400" b="1" dirty="0" smtClean="0">
                <a:solidFill>
                  <a:schemeClr val="bg1"/>
                </a:solidFill>
              </a:rPr>
              <a:t>, mint az asztmás betegeké.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 bwMode="auto">
          <a:xfrm>
            <a:off x="3200400" y="4495800"/>
            <a:ext cx="2209800" cy="11430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Lekerekített téglalap 4"/>
          <p:cNvSpPr/>
          <p:nvPr/>
        </p:nvSpPr>
        <p:spPr bwMode="auto">
          <a:xfrm rot="20666361">
            <a:off x="1733208" y="2127602"/>
            <a:ext cx="5960777" cy="237419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 smtClean="0">
                <a:solidFill>
                  <a:srgbClr val="990000"/>
                </a:solidFill>
                <a:latin typeface="+mn-lt"/>
              </a:rPr>
              <a:t>Ha </a:t>
            </a:r>
            <a:r>
              <a:rPr lang="hu-HU" u="sng" dirty="0" smtClean="0">
                <a:solidFill>
                  <a:srgbClr val="990000"/>
                </a:solidFill>
                <a:latin typeface="+mn-lt"/>
              </a:rPr>
              <a:t>jó</a:t>
            </a:r>
            <a:r>
              <a:rPr lang="hu-HU" dirty="0" smtClean="0">
                <a:solidFill>
                  <a:srgbClr val="990000"/>
                </a:solidFill>
                <a:latin typeface="+mn-lt"/>
              </a:rPr>
              <a:t> a beteg </a:t>
            </a:r>
            <a:r>
              <a:rPr lang="hu-HU" u="sng" dirty="0" err="1" smtClean="0">
                <a:solidFill>
                  <a:srgbClr val="990000"/>
                </a:solidFill>
                <a:latin typeface="+mn-lt"/>
              </a:rPr>
              <a:t>adherenciája</a:t>
            </a:r>
            <a:r>
              <a:rPr lang="hu-HU" dirty="0" smtClean="0">
                <a:solidFill>
                  <a:srgbClr val="990000"/>
                </a:solidFill>
                <a:latin typeface="+mn-lt"/>
              </a:rPr>
              <a:t> = az orvosi utasításoknak megfelelően, rendszeresen használja a gyógyszereit</a:t>
            </a: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latin typeface="+mn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28600" y="6322469"/>
            <a:ext cx="8534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bg1"/>
                </a:solidFill>
                <a:latin typeface="+mn-lt"/>
              </a:rPr>
              <a:t>James PN,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Patterns of drug taking in patients with chronic airflow obstruction.</a:t>
            </a:r>
            <a:r>
              <a:rPr lang="hu-HU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600" dirty="0" err="1" smtClean="0">
                <a:solidFill>
                  <a:schemeClr val="bg1"/>
                </a:solidFill>
                <a:latin typeface="+mn-lt"/>
              </a:rPr>
              <a:t>Postgrad</a:t>
            </a:r>
            <a:r>
              <a:rPr lang="hu-HU" sz="1600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hu-HU" sz="1600" dirty="0" err="1" smtClean="0">
                <a:solidFill>
                  <a:schemeClr val="bg1"/>
                </a:solidFill>
                <a:latin typeface="+mn-lt"/>
              </a:rPr>
              <a:t>Med</a:t>
            </a:r>
            <a:r>
              <a:rPr lang="hu-HU" sz="1600" dirty="0" smtClean="0">
                <a:solidFill>
                  <a:schemeClr val="bg1"/>
                </a:solidFill>
                <a:latin typeface="+mn-lt"/>
              </a:rPr>
              <a:t>. J 1985;61(711):7-10</a:t>
            </a:r>
            <a:r>
              <a:rPr lang="hu-HU" sz="1600" dirty="0" smtClean="0">
                <a:solidFill>
                  <a:schemeClr val="bg1"/>
                </a:solidFill>
              </a:rPr>
              <a:t>.</a:t>
            </a:r>
            <a:endParaRPr lang="hu-HU" sz="16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1.2|2.5|13.2|5.9|3.4|2.3|1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theme1.xml><?xml version="1.0" encoding="utf-8"?>
<a:theme xmlns:a="http://schemas.openxmlformats.org/drawingml/2006/main" name="Default Design">
  <a:themeElements>
    <a:clrScheme name="Egyéni 5. sém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FFF0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FFFF00"/>
      </a:hlink>
      <a:folHlink>
        <a:srgbClr val="FFFF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8018</TotalTime>
  <Words>3912</Words>
  <Application>Microsoft Office PowerPoint</Application>
  <PresentationFormat>Diavetítés a képernyőre (4:3 oldalarány)</PresentationFormat>
  <Paragraphs>723</Paragraphs>
  <Slides>88</Slides>
  <Notes>0</Notes>
  <HiddenSlides>0</HiddenSlides>
  <MMClips>5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88</vt:i4>
      </vt:variant>
    </vt:vector>
  </HeadingPairs>
  <TitlesOfParts>
    <vt:vector size="89" baseType="lpstr">
      <vt:lpstr>Default Design</vt:lpstr>
      <vt:lpstr>„Pulmonológiai betegségek kezelése.”  I. Az inhalációs eszközök szerepe. II. Asthma bronchiale kezelése. III.COPD gyógyszeres terápiája.  </vt:lpstr>
      <vt:lpstr>I. Az inhalációs eszközök szerepe</vt:lpstr>
      <vt:lpstr>Tüdőgyógyászok légúti obstruktív betegségekben (asthma bronh., COPD) inhalációs eszközökkel találnak célba.</vt:lpstr>
      <vt:lpstr>4. dia</vt:lpstr>
      <vt:lpstr>5. dia</vt:lpstr>
      <vt:lpstr>6. dia</vt:lpstr>
      <vt:lpstr>7. dia</vt:lpstr>
      <vt:lpstr>8. dia</vt:lpstr>
      <vt:lpstr>Adherencia jelentése</vt:lpstr>
      <vt:lpstr>Hazai felmérés is igazolta a COPD-s és asthmás betegek alacsony adherenciáját</vt:lpstr>
      <vt:lpstr>Az inhalációs eszközök technikai hibáinak gyakorisága</vt:lpstr>
      <vt:lpstr>Ismételt inhalációs technikai tanácsok jobb életminőséghez vezetnek</vt:lpstr>
      <vt:lpstr>Az inhalációs hibák gyakorisága pMDI –vel (aerosol)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Az asztma klinikai kontrollja</vt:lpstr>
      <vt:lpstr>33. dia</vt:lpstr>
      <vt:lpstr>34. dia</vt:lpstr>
      <vt:lpstr>35. dia</vt:lpstr>
      <vt:lpstr>36. dia</vt:lpstr>
      <vt:lpstr>Inhalációs szteroidok (ICS)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Fontos asztmásaink életminőségének megőrzése!</vt:lpstr>
      <vt:lpstr>III. COPD gyógyszeres kezelése GOLD, 2011 </vt:lpstr>
      <vt:lpstr>54. dia</vt:lpstr>
      <vt:lpstr>55. dia</vt:lpstr>
      <vt:lpstr>Definíció</vt:lpstr>
      <vt:lpstr>57. dia</vt:lpstr>
      <vt:lpstr>58. dia</vt:lpstr>
      <vt:lpstr>59. dia</vt:lpstr>
      <vt:lpstr>60. dia</vt:lpstr>
      <vt:lpstr>61. dia</vt:lpstr>
      <vt:lpstr>COPD stádiumnak megfelelő korábbi kezelése  *GOLD 2006 alapján </vt:lpstr>
      <vt:lpstr>63. dia</vt:lpstr>
      <vt:lpstr>64. dia</vt:lpstr>
      <vt:lpstr>COPD állapotfelmérés</vt:lpstr>
      <vt:lpstr>66. dia</vt:lpstr>
      <vt:lpstr>67. dia</vt:lpstr>
      <vt:lpstr>68. dia</vt:lpstr>
      <vt:lpstr>Terápiás lehetőségek: COPD gyógyszerei</vt:lpstr>
      <vt:lpstr>Elnyújtott hatású β2-agonisták (LABA)</vt:lpstr>
      <vt:lpstr>Mi a különbség a LABA-k között?</vt:lpstr>
      <vt:lpstr>72. dia</vt:lpstr>
      <vt:lpstr>73. dia</vt:lpstr>
      <vt:lpstr>Milyen inhalációs eszközzel vihető be a hosszú hatású anticholinerg hörgtágító (tiotropium) COPD-ben? </vt:lpstr>
      <vt:lpstr>Tiotropium új eszközben, új tehnológiával</vt:lpstr>
      <vt:lpstr>Respimat-tal lassú, egyenletes, finoman porlasztott gyógyszerköd képezhető!  </vt:lpstr>
      <vt:lpstr>77. dia</vt:lpstr>
      <vt:lpstr>Respimat-tal magas tüdődepositio érhető el </vt:lpstr>
      <vt:lpstr>79. dia</vt:lpstr>
      <vt:lpstr>ICS+LABA kombinációk gyakori exacerbációt mutató COPD-seknél javasolt.</vt:lpstr>
      <vt:lpstr>81. dia</vt:lpstr>
      <vt:lpstr>82. dia</vt:lpstr>
      <vt:lpstr>83. dia</vt:lpstr>
      <vt:lpstr>Roflumilast helye a klinikumban</vt:lpstr>
      <vt:lpstr>85. dia</vt:lpstr>
      <vt:lpstr>Tüdőtraszplantáció</vt:lpstr>
      <vt:lpstr>Összefoglalás</vt:lpstr>
      <vt:lpstr>88. dia</vt:lpstr>
    </vt:vector>
  </TitlesOfParts>
  <Company>MCR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S. Hurd</dc:creator>
  <cp:lastModifiedBy>Ani</cp:lastModifiedBy>
  <cp:revision>229</cp:revision>
  <dcterms:created xsi:type="dcterms:W3CDTF">2001-11-30T18:37:55Z</dcterms:created>
  <dcterms:modified xsi:type="dcterms:W3CDTF">2012-09-22T06:34:24Z</dcterms:modified>
</cp:coreProperties>
</file>