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theme/theme3.xml" ContentType="application/vnd.openxmlformats-officedocument.theme+xml"/>
  <Override PartName="/ppt/theme/theme6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notesSlides/notesSlide3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_rels/notesSlide23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48.xml.rels" ContentType="application/vnd.openxmlformats-package.relationships+xml"/>
  <Override PartName="/ppt/notesSlides/_rels/notesSlide39.xml.rels" ContentType="application/vnd.openxmlformats-package.relationships+xml"/>
  <Override PartName="/ppt/notesSlides/_rels/notesSlide7.xml.rels" ContentType="application/vnd.openxmlformats-package.relationships+xml"/>
  <Override PartName="/ppt/notesSlides/_rels/notesSlide40.xml.rels" ContentType="application/vnd.openxmlformats-package.relationships+xml"/>
  <Override PartName="/ppt/notesSlides/_rels/notesSlide31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46.xml.rels" ContentType="application/vnd.openxmlformats-package.relationships+xml"/>
  <Override PartName="/ppt/notesSlides/_rels/notesSlide37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45.xml.rels" ContentType="application/vnd.openxmlformats-package.relationships+xml"/>
  <Override PartName="/ppt/notesSlides/_rels/notesSlide35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9.xml.rels" ContentType="application/vnd.openxmlformats-package.relationships+xml"/>
  <Override PartName="/ppt/notesSlides/_rels/notesSlide43.xml.rels" ContentType="application/vnd.openxmlformats-package.relationships+xml"/>
  <Override PartName="/ppt/notesSlides/_rels/notesSlide33.xml.rels" ContentType="application/vnd.openxmlformats-package.relationships+xml"/>
  <Override PartName="/ppt/notesSlides/_rels/notesSlide1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49.xml.rels" ContentType="application/vnd.openxmlformats-package.relationships+xml"/>
  <Override PartName="/ppt/notesSlides/_rels/notesSlide8.xml.rels" ContentType="application/vnd.openxmlformats-package.relationships+xml"/>
  <Override PartName="/ppt/notesSlides/_rels/notesSlide50.xml.rels" ContentType="application/vnd.openxmlformats-package.relationships+xml"/>
  <Override PartName="/ppt/notesSlides/_rels/notesSlide41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47.xml.rels" ContentType="application/vnd.openxmlformats-package.relationships+xml"/>
  <Override PartName="/ppt/notesSlides/_rels/notesSlide38.xml.rels" ContentType="application/vnd.openxmlformats-package.relationships+xml"/>
  <Override PartName="/ppt/notesSlides/_rels/notesSlide6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36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44.xml.rels" ContentType="application/vnd.openxmlformats-package.relationships+xml"/>
  <Override PartName="/ppt/notesSlides/_rels/notesSlide3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42.xml.rels" ContentType="application/vnd.openxmlformats-package.relationships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9.xml" ContentType="application/vnd.openxmlformats-officedocument.presentationml.slide+xml"/>
  <Override PartName="/ppt/slides/slide33.xml" ContentType="application/vnd.openxmlformats-officedocument.presentationml.slide+xml"/>
  <Override PartName="/ppt/slides/slide36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12.xml" ContentType="application/vnd.openxmlformats-officedocument.presentationml.slide+xml"/>
  <Override PartName="/ppt/slides/slide43.xml" ContentType="application/vnd.openxmlformats-officedocument.presentationml.slide+xml"/>
  <Override PartName="/ppt/slides/_rels/slide35.xml.rels" ContentType="application/vnd.openxmlformats-package.relationships+xml"/>
  <Override PartName="/ppt/slides/_rels/slide26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42.xml.rels" ContentType="application/vnd.openxmlformats-package.relationships+xml"/>
  <Override PartName="/ppt/slides/_rels/slide33.xml.rels" ContentType="application/vnd.openxmlformats-package.relationships+xml"/>
  <Override PartName="/ppt/slides/_rels/slide24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49.xml.rels" ContentType="application/vnd.openxmlformats-package.relationships+xml"/>
  <Override PartName="/ppt/slides/_rels/slide50.xml.rels" ContentType="application/vnd.openxmlformats-package.relationships+xml"/>
  <Override PartName="/ppt/slides/_rels/slide40.xml.rels" ContentType="application/vnd.openxmlformats-package.relationships+xml"/>
  <Override PartName="/ppt/slides/_rels/slide31.xml.rels" ContentType="application/vnd.openxmlformats-package.relationships+xml"/>
  <Override PartName="/ppt/slides/_rels/slide22.xml.rels" ContentType="application/vnd.openxmlformats-package.relationships+xml"/>
  <Override PartName="/ppt/slides/_rels/slide13.xml.rels" ContentType="application/vnd.openxmlformats-package.relationships+xml"/>
  <Override PartName="/ppt/slides/_rels/slide6.xml.rels" ContentType="application/vnd.openxmlformats-package.relationships+xml"/>
  <Override PartName="/ppt/slides/_rels/slide47.xml.rels" ContentType="application/vnd.openxmlformats-package.relationships+xml"/>
  <Override PartName="/ppt/slides/_rels/slide38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11.xml.rels" ContentType="application/vnd.openxmlformats-package.relationships+xml"/>
  <Override PartName="/ppt/slides/_rels/slide4.xml.rels" ContentType="application/vnd.openxmlformats-package.relationships+xml"/>
  <Override PartName="/ppt/slides/_rels/slide45.xml.rels" ContentType="application/vnd.openxmlformats-package.relationships+xml"/>
  <Override PartName="/ppt/slides/_rels/slide36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3.xml.rels" ContentType="application/vnd.openxmlformats-package.relationships+xml"/>
  <Override PartName="/ppt/slides/_rels/slide34.xml.rels" ContentType="application/vnd.openxmlformats-package.relationships+xml"/>
  <Override PartName="/ppt/slides/_rels/slide25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41.xml.rels" ContentType="application/vnd.openxmlformats-package.relationships+xml"/>
  <Override PartName="/ppt/slides/_rels/slide32.xml.rels" ContentType="application/vnd.openxmlformats-package.relationships+xml"/>
  <Override PartName="/ppt/slides/_rels/slide23.xml.rels" ContentType="application/vnd.openxmlformats-package.relationships+xml"/>
  <Override PartName="/ppt/slides/_rels/slide7.xml.rels" ContentType="application/vnd.openxmlformats-package.relationships+xml"/>
  <Override PartName="/ppt/slides/_rels/slide48.xml.rels" ContentType="application/vnd.openxmlformats-package.relationships+xml"/>
  <Override PartName="/ppt/slides/_rels/slide39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46.xml.rels" ContentType="application/vnd.openxmlformats-package.relationships+xml"/>
  <Override PartName="/ppt/slides/_rels/slide37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0.xml.rels" ContentType="application/vnd.openxmlformats-package.relationships+xml"/>
  <Override PartName="/ppt/slides/_rels/slide44.xml.rels" ContentType="application/vnd.openxmlformats-package.relationships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slides/slide1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ppt/slides/slide25.xml" ContentType="application/vnd.openxmlformats-officedocument.presentationml.slide+xml"/>
  <Override PartName="/ppt/slides/slide5.xml" ContentType="application/vnd.openxmlformats-officedocument.presentationml.slide+xml"/>
  <Override PartName="/ppt/slides/slide28.xml" ContentType="application/vnd.openxmlformats-officedocument.presentationml.slide+xml"/>
  <Override PartName="/ppt/slides/slide8.xml" ContentType="application/vnd.openxmlformats-officedocument.presentationml.slide+xml"/>
  <Override PartName="/ppt/slides/slide32.xml" ContentType="application/vnd.openxmlformats-officedocument.presentationml.slide+xml"/>
  <Override PartName="/ppt/slides/slide35.xml" ContentType="application/vnd.openxmlformats-officedocument.presentationml.slide+xml"/>
  <Override PartName="/ppt/slides/slide38.xml" ContentType="application/vnd.openxmlformats-officedocument.presentationml.slide+xml"/>
  <Override PartName="/ppt/slides/slide11.xml" ContentType="application/vnd.openxmlformats-officedocument.presentationml.slide+xml"/>
  <Override PartName="/ppt/slides/slide42.xml" ContentType="application/vnd.openxmlformats-officedocument.presentationml.slide+xml"/>
  <Override PartName="/ppt/slides/slide14.xml" ContentType="application/vnd.openxmlformats-officedocument.presentationml.slide+xml"/>
  <Override PartName="/ppt/slides/slide45.xml" ContentType="application/vnd.openxmlformats-officedocument.presentationml.slide+xml"/>
  <Override PartName="/ppt/slides/slide17.xml" ContentType="application/vnd.openxmlformats-officedocument.presentationml.slide+xml"/>
  <Override PartName="/ppt/slides/slide48.xml" ContentType="application/vnd.openxmlformats-officedocument.presentationml.slide+xml"/>
  <Override PartName="/ppt/slides/slide21.xml" ContentType="application/vnd.openxmlformats-officedocument.presentationml.slide+xml"/>
  <Override PartName="/ppt/slides/slide1.xml" ContentType="application/vnd.openxmlformats-officedocument.presentationml.slide+xml"/>
  <Override PartName="/ppt/slides/slide24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s/slide7.xml" ContentType="application/vnd.openxmlformats-officedocument.presentationml.slide+xml"/>
  <Override PartName="/ppt/slides/slide31.xml" ContentType="application/vnd.openxmlformats-officedocument.presentationml.slide+xml"/>
  <Override PartName="/ppt/slides/slide34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s/slide41.xml" ContentType="application/vnd.openxmlformats-officedocument.presentationml.slide+xml"/>
  <Override PartName="/ppt/slides/slide13.xml" ContentType="application/vnd.openxmlformats-officedocument.presentationml.slide+xml"/>
  <Override PartName="/ppt/slides/slide44.xml" ContentType="application/vnd.openxmlformats-officedocument.presentationml.slide+xml"/>
  <Override PartName="/ppt/slides/slide16.xml" ContentType="application/vnd.openxmlformats-officedocument.presentationml.slide+xml"/>
  <Override PartName="/ppt/slides/slide47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26.xml" ContentType="application/vnd.openxmlformats-officedocument.presentationml.slide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50" r:id="rId3"/>
    <p:sldMasterId id="2147483652" r:id="rId4"/>
    <p:sldMasterId id="2147483654" r:id="rId5"/>
    <p:sldMasterId id="2147483656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</p:sldIdLst>
  <p:sldSz cx="9144000" cy="6858000"/>
  <p:notesSz cx="6735762" cy="986948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hu-HU"/>
              <a:t>A jegyzetformátum szerkesztéséhez kattintson ide</a:t>
            </a:r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hu-HU"/>
              <a:t>&lt;élőfej&gt;</a:t>
            </a:r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hu-HU"/>
              <a:t>&lt;dátum/idő&gt;</a:t>
            </a:r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hu-HU"/>
              <a:t>&lt;élőláb&gt;</a:t>
            </a:r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2111C131-8171-4161-91E1-01514121C151}" type="slidenum">
              <a:rPr lang="hu-HU"/>
              <a:t>&lt;szám&gt;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_rels/notesSlide38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
</Relationships>
</file>

<file path=ppt/notesSlides/_rels/notesSlide39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40.xml.rels><?xml version="1.0" encoding="UTF-8"?>
<Relationships xmlns="http://schemas.openxmlformats.org/package/2006/relationships"><Relationship Id="rId1" Type="http://schemas.openxmlformats.org/officeDocument/2006/relationships/slide" Target="../slides/slide40.xml"/><Relationship Id="rId2" Type="http://schemas.openxmlformats.org/officeDocument/2006/relationships/notesMaster" Target="../notesMasters/notesMaster1.xml"/>
</Relationships>
</file>

<file path=ppt/notesSlides/_rels/notesSlide41.xml.rels><?xml version="1.0" encoding="UTF-8"?>
<Relationships xmlns="http://schemas.openxmlformats.org/package/2006/relationships"><Relationship Id="rId1" Type="http://schemas.openxmlformats.org/officeDocument/2006/relationships/slide" Target="../slides/slide41.xml"/><Relationship Id="rId2" Type="http://schemas.openxmlformats.org/officeDocument/2006/relationships/notesMaster" Target="../notesMasters/notesMaster1.xml"/>
</Relationships>
</file>

<file path=ppt/notesSlides/_rels/notesSlide42.xml.rels><?xml version="1.0" encoding="UTF-8"?>
<Relationships xmlns="http://schemas.openxmlformats.org/package/2006/relationships"><Relationship Id="rId1" Type="http://schemas.openxmlformats.org/officeDocument/2006/relationships/slide" Target="../slides/slide42.xml"/><Relationship Id="rId2" Type="http://schemas.openxmlformats.org/officeDocument/2006/relationships/notesMaster" Target="../notesMasters/notesMaster1.xml"/>
</Relationships>
</file>

<file path=ppt/notesSlides/_rels/notesSlide43.xml.rels><?xml version="1.0" encoding="UTF-8"?>
<Relationships xmlns="http://schemas.openxmlformats.org/package/2006/relationships"><Relationship Id="rId1" Type="http://schemas.openxmlformats.org/officeDocument/2006/relationships/slide" Target="../slides/slide43.xml"/><Relationship Id="rId2" Type="http://schemas.openxmlformats.org/officeDocument/2006/relationships/notesMaster" Target="../notesMasters/notesMaster1.xml"/>
</Relationships>
</file>

<file path=ppt/notesSlides/_rels/notesSlide44.xml.rels><?xml version="1.0" encoding="UTF-8"?>
<Relationships xmlns="http://schemas.openxmlformats.org/package/2006/relationships"><Relationship Id="rId1" Type="http://schemas.openxmlformats.org/officeDocument/2006/relationships/slide" Target="../slides/slide44.xml"/><Relationship Id="rId2" Type="http://schemas.openxmlformats.org/officeDocument/2006/relationships/notesMaster" Target="../notesMasters/notesMaster1.xml"/>
</Relationships>
</file>

<file path=ppt/notesSlides/_rels/notesSlide45.xml.rels><?xml version="1.0" encoding="UTF-8"?>
<Relationships xmlns="http://schemas.openxmlformats.org/package/2006/relationships"><Relationship Id="rId1" Type="http://schemas.openxmlformats.org/officeDocument/2006/relationships/slide" Target="../slides/slide45.xml"/><Relationship Id="rId2" Type="http://schemas.openxmlformats.org/officeDocument/2006/relationships/notesMaster" Target="../notesMasters/notesMaster1.xml"/>
</Relationships>
</file>

<file path=ppt/notesSlides/_rels/notesSlide46.xml.rels><?xml version="1.0" encoding="UTF-8"?>
<Relationships xmlns="http://schemas.openxmlformats.org/package/2006/relationships"><Relationship Id="rId1" Type="http://schemas.openxmlformats.org/officeDocument/2006/relationships/slide" Target="../slides/slide46.xml"/><Relationship Id="rId2" Type="http://schemas.openxmlformats.org/officeDocument/2006/relationships/notesMaster" Target="../notesMasters/notesMaster1.xml"/>
</Relationships>
</file>

<file path=ppt/notesSlides/_rels/notesSlide47.xml.rels><?xml version="1.0" encoding="UTF-8"?>
<Relationships xmlns="http://schemas.openxmlformats.org/package/2006/relationships"><Relationship Id="rId1" Type="http://schemas.openxmlformats.org/officeDocument/2006/relationships/slide" Target="../slides/slide47.xml"/><Relationship Id="rId2" Type="http://schemas.openxmlformats.org/officeDocument/2006/relationships/notesMaster" Target="../notesMasters/notesMaster1.xml"/>
</Relationships>
</file>

<file path=ppt/notesSlides/_rels/notesSlide48.xml.rels><?xml version="1.0" encoding="UTF-8"?>
<Relationships xmlns="http://schemas.openxmlformats.org/package/2006/relationships"><Relationship Id="rId1" Type="http://schemas.openxmlformats.org/officeDocument/2006/relationships/slide" Target="../slides/slide48.xml"/><Relationship Id="rId2" Type="http://schemas.openxmlformats.org/officeDocument/2006/relationships/notesMaster" Target="../notesMasters/notesMaster1.xml"/>
</Relationships>
</file>

<file path=ppt/notesSlides/_rels/notesSlide49.xml.rels><?xml version="1.0" encoding="UTF-8"?>
<Relationships xmlns="http://schemas.openxmlformats.org/package/2006/relationships"><Relationship Id="rId1" Type="http://schemas.openxmlformats.org/officeDocument/2006/relationships/slide" Target="../slides/slide49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50.xml.rels><?xml version="1.0" encoding="UTF-8"?>
<Relationships xmlns="http://schemas.openxmlformats.org/package/2006/relationships"><Relationship Id="rId1" Type="http://schemas.openxmlformats.org/officeDocument/2006/relationships/slide" Target="../slides/slide50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28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4131F1A1-6101-4131-9111-51D1E181A1A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03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71B1B171-8161-41D1-A101-71A1B1E111F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TextShape 1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11D11131-E131-4111-A111-71E19141E19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07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4111D1A1-01C1-41D1-8191-81B1F1C101F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09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51B17121-D1A1-4121-8131-E1F1C111A12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11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211111B1-01F1-4121-9181-E191619181C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13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3181E181-1111-4191-9131-B1F1819121C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1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51814191-51C1-4111-B161-2171F11181E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17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F16161F1-A1A1-4111-B191-21E1419181C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19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71013181-C131-4181-B181-51817111719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21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E111F151-91D1-4151-A171-817191B1917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287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31F1E141-71F1-4171-B111-4151B11131A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23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4121F191-7171-4181-A1F1-E1317131C16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2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61719101-1181-4181-91F1-41B1D151F16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TextShape 1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11518161-3161-41A1-9171-71112121716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  <p:sp>
        <p:nvSpPr>
          <p:cNvPr id="32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29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D17161C1-21B1-4101-A171-D1213171412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31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A19151F1-6111-4121-A121-618161F1715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33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51F11191-2121-4131-8101-2181E131E1B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3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118111B1-8161-41F1-8191-D18101A1117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37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3191A141-B191-41D1-9131-B1D1004141A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39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81215111-41C1-4101-B121-3101C1C1A1F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41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717161D1-D151-4191-A1A1-11912181418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289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E1C1A121-8191-4111-B1A1-7111E111013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43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311151B1-4121-4171-81F1-E161C11131D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4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81C171A1-A121-4101-A1F1-F1B1C191816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47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0171E191-41F1-41C1-B1F1-B1A141E1916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49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111181F1-B1E1-4121-91E1-21813131F18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TextShape 1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51012141-21D1-4111-81D1-31B19101014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  <p:sp>
        <p:nvSpPr>
          <p:cNvPr id="35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53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31C1C1B1-2101-41D1-9161-714141D1B10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11D15141-D1C1-4141-A141-31F1414101C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57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1191A141-C171-41B1-8191-D16181B1E13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59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31F14121-21F1-4161-8181-E121F121216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61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0101B1E1-61F1-41D1-9191-3161712100E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291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21418171-61C1-41A1-B131-71D1E121519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63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E1B16171-5141-4141-A141-E1014181B11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6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019111E1-21A1-41D1-8101-911171E1C11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67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B16121A1-A131-4101-B141-C121912161D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69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91E1D161-0101-4111-81F1-F10131F1114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71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E1C1C1F1-F111-41D1-A1A1-B1F1F1A1812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73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21811121-11C1-4151-8151-D14131E1017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7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31B15111-91D1-4121-8151-B1D181C171C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77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21B17161-B151-4101-81B1-81E1514111E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79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D1311101-F1D1-41E1-9111-21B15181A13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81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910151C1-4161-41E1-B1F1-21410131F12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293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A1B1C1B1-6171-41E1-B141-D10191B1E1B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83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51019131-31A1-41B1-91E1-E1C1A1B1717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29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51819171-1121-4101-8131-31E1A191E1C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297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B10181B1-5171-41A1-81D1-C12191D1614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299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F1A16141-9151-41A1-B101-D1F10081B18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301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C1B141A1-9181-4111-B1E1-F1F181C1C1B1}" type="slidenum">
              <a:rPr lang="hu-HU">
                <a:solidFill>
                  <a:srgbClr val="000000"/>
                </a:solidFill>
                <a:latin typeface="+mn-lt"/>
                <a:ea typeface="+mn-ea"/>
              </a:rPr>
              <a:t>&lt;szám&gt;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hu-HU" sz="4400">
                <a:solidFill>
                  <a:srgbClr val="000000"/>
                </a:solidFill>
                <a:latin typeface="Calibri"/>
              </a:rPr>
              <a:t>Címszöveg formátumának szerkesztéseMintacím szerkesztése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61911131-A171-4131-B1F1-91A14121F12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hu-HU"/>
              <a:t>Második vázlatszint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hu-HU"/>
              <a:t>Harmadik vázlatszint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hu-HU"/>
              <a:t>Negyedik vázlatszint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hu-HU"/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hu-HU"/>
              <a:t>Nyolcadik vázlatszint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hu-HU"/>
              <a:t>Kilencedik vázlatszint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hu-HU" sz="4400">
                <a:solidFill>
                  <a:srgbClr val="000000"/>
                </a:solidFill>
                <a:latin typeface="Calibri"/>
              </a:rPr>
              <a:t>Címszöveg formátumának szerkesztéseMintacím szerkesztése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Calibri"/>
              </a:rPr>
              <a:t>Vázlatszöveg formátumának szerkesztése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Calibri"/>
              </a:rPr>
              <a:t>Második vázlatszint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hu-HU" sz="3200">
                <a:solidFill>
                  <a:srgbClr val="000000"/>
                </a:solidFill>
                <a:latin typeface="Calibri"/>
              </a:rPr>
              <a:t>Harmadik vázlatszint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Calibri"/>
              </a:rPr>
              <a:t>Negyedik vázlatszint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hu-HU" sz="3200">
                <a:solidFill>
                  <a:srgbClr val="000000"/>
                </a:solidFill>
                <a:latin typeface="Calibri"/>
              </a:rPr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Calibri"/>
              </a:rPr>
              <a:t>Hatodik vázlatszint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Calibri"/>
              </a:rPr>
              <a:t>Hetedik vázlatszint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Calibri"/>
              </a:rPr>
              <a:t>Nyolcadik vázlatszint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3200">
                <a:solidFill>
                  <a:srgbClr val="000000"/>
                </a:solidFill>
                <a:latin typeface="Calibri"/>
              </a:rPr>
              <a:t>Kilencedik vázlatszintMintaszöveg szerkesztése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2800">
                <a:solidFill>
                  <a:srgbClr val="000000"/>
                </a:solidFill>
                <a:latin typeface="Calibri"/>
              </a:rPr>
              <a:t>Második szint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2400">
                <a:solidFill>
                  <a:srgbClr val="000000"/>
                </a:solidFill>
                <a:latin typeface="Calibri"/>
              </a:rPr>
              <a:t>Harmadik szint</a:t>
            </a:r>
            <a:endParaRPr/>
          </a:p>
          <a:p>
            <a:pPr lvl="2">
              <a:buSzPct val="75000"/>
              <a:buFont typeface="Arial"/>
              <a:buChar char="•"/>
            </a:pPr>
            <a:r>
              <a:rPr lang="hu-HU" sz="2000">
                <a:solidFill>
                  <a:srgbClr val="000000"/>
                </a:solidFill>
                <a:latin typeface="Calibri"/>
              </a:rPr>
              <a:t>Negyedik szint</a:t>
            </a:r>
            <a:endParaRPr/>
          </a:p>
          <a:p>
            <a:pPr lvl="3">
              <a:buSzPct val="45000"/>
              <a:buFont typeface="Arial"/>
              <a:buChar char="–"/>
            </a:pPr>
            <a:r>
              <a:rPr lang="hu-HU" sz="2000">
                <a:solidFill>
                  <a:srgbClr val="000000"/>
                </a:solidFill>
                <a:latin typeface="Calibri"/>
              </a:rPr>
              <a:t>Ötödik szint</a:t>
            </a:r>
            <a:endParaRPr/>
          </a:p>
        </p:txBody>
      </p:sp>
      <p:sp>
        <p:nvSpPr>
          <p:cNvPr id="7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8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9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61A1F1A1-C1B1-4111-8101-21815141211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hu-HU" sz="4400">
                <a:solidFill>
                  <a:srgbClr val="000000"/>
                </a:solidFill>
                <a:latin typeface="Calibri"/>
              </a:rPr>
              <a:t>Címszöveg formátumának szerkesztéseMintacím szerkesztése</a:t>
            </a:r>
            <a:endParaRPr/>
          </a:p>
        </p:txBody>
      </p:sp>
      <p:sp>
        <p:nvSpPr>
          <p:cNvPr id="11" name="CustomShape 2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</p:sp>
      <p:sp>
        <p:nvSpPr>
          <p:cNvPr id="12" name="PlaceHolder 3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3" name="PlaceHolder 4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4" name="PlaceHolder 5"/>
          <p:cNvSpPr>
            <a:spLocks noGrp="1"/>
          </p:cNvSpPr>
          <p:nvPr>
            <p:ph type="sldNum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 bIns="45000" lIns="90000" rIns="90000" tIns="45000"/>
          <a:p>
            <a:fld id="{7161F1E1-6181-4181-B131-D121B1B1F1A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hu-HU"/>
              <a:t>Második vázlatszint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hu-HU"/>
              <a:t>Harmadik vázlatszint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hu-HU"/>
              <a:t>Negyedik vázlatszint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hu-HU"/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hu-HU"/>
              <a:t>Nyolcadik vázlatszint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hu-HU"/>
              <a:t>Kilencedik vázlatszint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91F161D1-41C1-4181-B171-71E19111412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hu-HU"/>
              <a:t>Címszöveg formátumának szerkesztése</a:t>
            </a:r>
            <a:endParaRPr/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hu-HU"/>
              <a:t>Második vázlatszint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hu-HU"/>
              <a:t>Harmadik vázlatszint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hu-HU"/>
              <a:t>Negyedik vázlatszint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hu-HU"/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hu-HU"/>
              <a:t>Nyolcadik vázlatszint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hu-HU"/>
              <a:t>Kilencedik vázlatszint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hu-HU" sz="4400">
                <a:solidFill>
                  <a:srgbClr val="000000"/>
                </a:solidFill>
                <a:latin typeface="Calibri"/>
              </a:rPr>
              <a:t>Címszöveg formátumának szerkesztéseMintacím szerkesztése</a:t>
            </a:r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C151C171-1161-41B1-81F1-51B161A1D1A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hu-HU"/>
              <a:t>Második vázlatszint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hu-HU"/>
              <a:t>Harmadik vázlatszint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hu-HU"/>
              <a:t>Negyedik vázlatszint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hu-HU"/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hu-HU"/>
              <a:t>Nyolcadik vázlatszint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hu-HU"/>
              <a:t>Kilencedik vázlatszint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7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7030a0"/>
                </a:solidFill>
                <a:latin typeface="Calibri"/>
              </a:rPr>
              <a:t>A lakossági gyógyszerellátás rendszerének aktuális változásai</a:t>
            </a:r>
            <a:endParaRPr/>
          </a:p>
        </p:txBody>
      </p:sp>
      <p:sp>
        <p:nvSpPr>
          <p:cNvPr id="32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000">
                <a:solidFill>
                  <a:srgbClr val="002060"/>
                </a:solidFill>
              </a:rPr>
              <a:t>Hankó Zoltán</a:t>
            </a:r>
            <a:endParaRPr/>
          </a:p>
        </p:txBody>
      </p:sp>
      <p:sp>
        <p:nvSpPr>
          <p:cNvPr id="33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34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B1A1D121-41E1-41D1-8181-91D1A1C1F10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35" name="TextShape 5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1. Állam szerepe…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A gyógyszerpolitika beavatkozási pontjai</a:t>
            </a:r>
            <a:endParaRPr/>
          </a:p>
        </p:txBody>
      </p:sp>
      <p:sp>
        <p:nvSpPr>
          <p:cNvPr id="7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 sz="1700">
                <a:solidFill>
                  <a:srgbClr val="002060"/>
                </a:solidFill>
                <a:latin typeface="Calibri"/>
              </a:rPr>
              <a:t>Forrásteremtés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Járulékok,  (külön)adók,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Co-payment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Termékdíjak (?)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700">
                <a:solidFill>
                  <a:srgbClr val="002060"/>
                </a:solidFill>
                <a:latin typeface="Calibri"/>
              </a:rPr>
              <a:t>Forrásallokáció (finanszírozási technika)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Ár- és árrésszabályozás,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Be- és kifogadástechnika, támogatáspolitika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Szankcionáló és ösztönző technikák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700">
                <a:solidFill>
                  <a:srgbClr val="002060"/>
                </a:solidFill>
                <a:latin typeface="Calibri"/>
              </a:rPr>
              <a:t>Szabályozás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Jogalkotás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Államigazgatás, hatóságok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700">
                <a:solidFill>
                  <a:srgbClr val="002060"/>
                </a:solidFill>
                <a:latin typeface="Calibri"/>
              </a:rPr>
              <a:t>Szervezet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300">
                <a:solidFill>
                  <a:srgbClr val="002060"/>
                </a:solidFill>
                <a:latin typeface="Calibri"/>
              </a:rPr>
              <a:t>?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700">
                <a:solidFill>
                  <a:srgbClr val="002060"/>
                </a:solidFill>
                <a:latin typeface="Calibri"/>
              </a:rPr>
              <a:t>Minőségi/szakmai/etikai normák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Képzés, kompetenciák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Etikai szabályozás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300">
                <a:solidFill>
                  <a:srgbClr val="002060"/>
                </a:solidFill>
                <a:latin typeface="Calibri"/>
              </a:rPr>
              <a:t>Szakmai önkormányzat</a:t>
            </a:r>
            <a:endParaRPr/>
          </a:p>
          <a:p>
            <a:endParaRPr/>
          </a:p>
        </p:txBody>
      </p:sp>
      <p:sp>
        <p:nvSpPr>
          <p:cNvPr id="78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79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80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01C1E101-C181-41C1-91C1-11D10181D1F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83" name="TextShape 3"/>
          <p:cNvSpPr txBox="1"/>
          <p:nvPr/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 bIns="45000" lIns="90000" rIns="90000" tIns="45000"/>
          <a:p>
            <a:fld id="{41716131-1131-41E1-91C1-81F1A13111A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84" name="TextShape 4"/>
          <p:cNvSpPr txBox="1"/>
          <p:nvPr/>
        </p:nvSpPr>
        <p:spPr>
          <a:xfrm>
            <a:off x="428760" y="428760"/>
            <a:ext cx="8229240" cy="9442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700">
                <a:solidFill>
                  <a:srgbClr val="002060"/>
                </a:solidFill>
                <a:latin typeface="Calibri"/>
              </a:rPr>
              <a:t> </a:t>
            </a:r>
            <a:r>
              <a:rPr b="1" lang="hu-HU" sz="2700">
                <a:solidFill>
                  <a:srgbClr val="002060"/>
                </a:solidFill>
                <a:latin typeface="Calibri"/>
              </a:rPr>
              <a:t>1. Állam szerepe… </a:t>
            </a:r>
            <a:r>
              <a:rPr b="1" lang="hu-HU" sz="28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A liberalizáció következményei az állami jogkörök szempontjából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
</a:t>
            </a:r>
            <a:r>
              <a:rPr b="1" lang="hu-HU" sz="3600">
                <a:solidFill>
                  <a:srgbClr val="c0504d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85" name="CustomShape 5"/>
          <p:cNvSpPr/>
          <p:nvPr/>
        </p:nvSpPr>
        <p:spPr>
          <a:xfrm>
            <a:off x="357120" y="5715000"/>
            <a:ext cx="8229240" cy="63900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hu-HU">
                <a:solidFill>
                  <a:srgbClr val="ff0000"/>
                </a:solidFill>
                <a:latin typeface="Times New Roman"/>
              </a:rPr>
              <a:t>
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1. Állam szerepe…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A liberalizáció és forráskivonás következményei</a:t>
            </a:r>
            <a:endParaRPr/>
          </a:p>
        </p:txBody>
      </p:sp>
      <p:sp>
        <p:nvSpPr>
          <p:cNvPr id="87" name="TextShape 2"/>
          <p:cNvSpPr txBox="1"/>
          <p:nvPr/>
        </p:nvSpPr>
        <p:spPr>
          <a:xfrm>
            <a:off x="428760" y="157176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90000"/>
              </a:lnSpc>
              <a:buSzPct val="45000"/>
              <a:buFont typeface="Arial"/>
              <a:buChar char="•"/>
            </a:pPr>
            <a:r>
              <a:rPr b="1" lang="hu-HU" sz="2700">
                <a:solidFill>
                  <a:srgbClr val="002060"/>
                </a:solidFill>
                <a:latin typeface="Calibri"/>
              </a:rPr>
              <a:t>Szakmai szempontból 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Gyógyszer- és betegbiztonság sérülése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Ellátási zavarok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Minőségi/etikai problémák</a:t>
            </a:r>
            <a:endParaRPr/>
          </a:p>
          <a:p>
            <a:endParaRPr/>
          </a:p>
          <a:p>
            <a:pPr>
              <a:lnSpc>
                <a:spcPct val="90000"/>
              </a:lnSpc>
              <a:buSzPct val="45000"/>
              <a:buFont typeface="Arial"/>
              <a:buChar char="•"/>
            </a:pPr>
            <a:r>
              <a:rPr b="1" lang="hu-HU" sz="2700">
                <a:solidFill>
                  <a:srgbClr val="002060"/>
                </a:solidFill>
                <a:latin typeface="Calibri"/>
              </a:rPr>
              <a:t>Gazdasági szempontból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Betegterhek drámai növekedése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A gyógyszertárak versenykörnyezetbe helyezése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Eladósodás</a:t>
            </a:r>
            <a:endParaRPr/>
          </a:p>
          <a:p>
            <a:endParaRPr/>
          </a:p>
          <a:p>
            <a:pPr>
              <a:lnSpc>
                <a:spcPct val="90000"/>
              </a:lnSpc>
              <a:buSzPct val="45000"/>
              <a:buFont typeface="Arial"/>
              <a:buChar char="•"/>
            </a:pPr>
            <a:r>
              <a:rPr b="1" lang="hu-HU" sz="2700">
                <a:solidFill>
                  <a:srgbClr val="002060"/>
                </a:solidFill>
                <a:latin typeface="Calibri"/>
              </a:rPr>
              <a:t>Érdekvédelmi szempontból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A gyógyszerészi kompetenciák elvétele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A gyógyszerész tulajdonosi pozíciójának megrendítése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A gyógyszertárak gazdasági helyzetének megroppantása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A szakmai érdekvédelem ellehetetlenítése</a:t>
            </a:r>
            <a:endParaRPr/>
          </a:p>
          <a:p>
            <a:endParaRPr/>
          </a:p>
          <a:p>
            <a:pPr>
              <a:lnSpc>
                <a:spcPct val="90000"/>
              </a:lnSpc>
              <a:buSzPct val="45000"/>
              <a:buFont typeface="Arial"/>
              <a:buChar char="•"/>
            </a:pPr>
            <a:r>
              <a:rPr b="1" lang="hu-HU" sz="2700">
                <a:solidFill>
                  <a:srgbClr val="002060"/>
                </a:solidFill>
                <a:latin typeface="Calibri"/>
              </a:rPr>
              <a:t>Társadalompolitikai szempontból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Modellváltás a szociális piacgazdasági modellből a neoliberális piacgazdasági modellbe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A betegeket magukra hagyták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Új tőketulajdonosok gyors és olcsó piacra hozatala</a:t>
            </a:r>
            <a:endParaRPr/>
          </a:p>
          <a:p>
            <a:pPr lvl="1">
              <a:lnSpc>
                <a:spcPct val="90000"/>
              </a:lnSpc>
              <a:buSzPct val="45000"/>
              <a:buFont typeface="StarSymbol"/>
              <a:buChar char=""/>
            </a:pPr>
            <a:r>
              <a:rPr lang="hu-HU" sz="2700">
                <a:solidFill>
                  <a:srgbClr val="002060"/>
                </a:solidFill>
                <a:latin typeface="Calibri"/>
              </a:rPr>
              <a:t>A gyógyszerészi és nemzeti tulajdonosok kiszorítása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88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89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90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E1C1D101-0111-4181-A1D1-31C1C100017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1. Állam szerepe…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700">
                <a:solidFill>
                  <a:srgbClr val="ff0000"/>
                </a:solidFill>
                <a:latin typeface="Calibri"/>
              </a:rPr>
              <a:t>A liberalizáció mérlege: tisztázatlan célok, alkalmatlan eszközök</a:t>
            </a:r>
            <a:r>
              <a:rPr b="1" lang="hu-HU" sz="2400">
                <a:solidFill>
                  <a:srgbClr val="7030a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9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Az alapvetések és gyógyszerpolitikai célok nem érvényesültek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A korábbi háromszereplős modellt felváltotta a tulajdonos-/profitközpontú liberalizált modell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mindhárom nevesített felelősségű szereplő  (állam, gyógyszerész, szakmai önkormányzat) háttérbe szorult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a tulajdonos és a profitérdeke dominál, az objektív betegérdek háttérbe szorult 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A piaci liberalizáció cél volt (és nem eszköz a problémák megoldására)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Az eszközökről folytatott vita értelmezhetetlen a célok pontos meghatározása nélkül, 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a megoldandó probléma pontos ismerete nélkül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A gyógyszerkassza rendbetételének semmi köze nincs a liberalizációhoz</a:t>
            </a:r>
            <a:endParaRPr/>
          </a:p>
        </p:txBody>
      </p:sp>
      <p:sp>
        <p:nvSpPr>
          <p:cNvPr id="93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94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95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B111A171-81D1-4191-9141-71D17171417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1. Állam szerepe…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Az általános gyógyszerpolitikai célok</a:t>
            </a:r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Hatásosság, eredményesség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Gyógyszerbiztonság (pl. jó minőségű, hatásos gyógyszer, megfelelő választási és alkalmazási információk, hamisítás kizárása)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Gyógyszerészi szolgáltatás-minőség (pl. öngyógyszerelés, gyógyszerészi gondozás, betegérdek)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Hatékonyság (költség-hatékonyság)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Termelési hatékonyság a gyógyszer-kereskedelemben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Allokációs hatékonyság a megfelelő ár-hatás arányú gyógyszerek alkalmazásában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Igazságosság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Dominánsan szolidaritáselv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Szükséglet alapú hozzáférés – esélyegyenlőség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Ellátásbiztonság (azonos esélyű hozzáférés térben és időben)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Egyéb értékek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A gazdaságilag megengedhető, (orvos)szakmailag lehetséges és etikailag vállalható összhangja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A támogatáspolitika, az iparpolitika és a gyógyszerellátási politika összhangja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Társadalom-  és családpolitikai célok érvényesítése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Nemzeti keretek biztosítása</a:t>
            </a:r>
            <a:endParaRPr/>
          </a:p>
          <a:p>
            <a:endParaRPr/>
          </a:p>
        </p:txBody>
      </p:sp>
      <p:sp>
        <p:nvSpPr>
          <p:cNvPr id="98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99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00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B1D14121-C1E1-4171-A171-115131D1115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683640" y="213300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31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31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3100">
                <a:solidFill>
                  <a:srgbClr val="002060"/>
                </a:solidFill>
                <a:latin typeface="Calibri"/>
              </a:rPr>
              <a:t>2. Patikaliberalizáció, eladósodás és következményei</a:t>
            </a:r>
            <a:r>
              <a:rPr lang="hu-HU" sz="4400">
                <a:solidFill>
                  <a:srgbClr val="00000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102" name="TextShape 2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03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11618141-81F1-4121-A161-7111D151910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04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05" name="TextShape 5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2. Következmények…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Vázlat</a:t>
            </a:r>
            <a:endParaRPr/>
          </a:p>
        </p:txBody>
      </p:sp>
      <p:sp>
        <p:nvSpPr>
          <p:cNvPr id="10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hu-HU" sz="2000">
                <a:solidFill>
                  <a:srgbClr val="002060"/>
                </a:solidFill>
                <a:latin typeface="Times New Roman"/>
              </a:rPr>
              <a:t>A lakossági gyógyszerellátás főbb jellemzői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2000">
                <a:solidFill>
                  <a:srgbClr val="002060"/>
                </a:solidFill>
                <a:latin typeface="Times New Roman"/>
              </a:rPr>
              <a:t>A gyógyszertárak száma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2000">
                <a:solidFill>
                  <a:srgbClr val="002060"/>
                </a:solidFill>
                <a:latin typeface="Times New Roman"/>
              </a:rPr>
              <a:t>Új személyi jogok száma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2000">
                <a:solidFill>
                  <a:srgbClr val="002060"/>
                </a:solidFill>
                <a:latin typeface="Times New Roman"/>
              </a:rPr>
              <a:t>Forgalom nagysága, árrésbevételek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2000">
                <a:solidFill>
                  <a:srgbClr val="002060"/>
                </a:solidFill>
                <a:latin typeface="Times New Roman"/>
              </a:rPr>
              <a:t>Hogyan változott a gyógyszertárak fizetőképessége?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2000">
                <a:solidFill>
                  <a:srgbClr val="002060"/>
                </a:solidFill>
                <a:latin typeface="Times New Roman"/>
              </a:rPr>
              <a:t>Veszteséges gyógyszertári vállalkozások 2006-2009 között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2000">
                <a:solidFill>
                  <a:srgbClr val="002060"/>
                </a:solidFill>
                <a:latin typeface="Times New Roman"/>
              </a:rPr>
              <a:t>Szakmai szempontok</a:t>
            </a:r>
            <a:endParaRPr/>
          </a:p>
          <a:p>
            <a:endParaRPr/>
          </a:p>
        </p:txBody>
      </p:sp>
      <p:sp>
        <p:nvSpPr>
          <p:cNvPr id="108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09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E1D1D1B1-1181-41E1-9171-31218191411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10" name="TextShape 5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12" name="TextShape 2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13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019181B1-C131-41E1-9111-51111171512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14" name="CustomShape 4"/>
          <p:cNvSpPr/>
          <p:nvPr/>
        </p:nvSpPr>
        <p:spPr>
          <a:xfrm>
            <a:off x="684360" y="549360"/>
            <a:ext cx="7772040" cy="1142640"/>
          </a:xfrm>
          <a:prstGeom prst="rect">
            <a:avLst/>
          </a:prstGeom>
          <a:solidFill>
            <a:srgbClr val="ffff66"/>
          </a:solidFill>
          <a:ln>
            <a:solidFill>
              <a:srgbClr val="002060"/>
            </a:solidFill>
          </a:ln>
        </p:spPr>
        <p:txBody>
          <a:bodyPr bIns="45000" lIns="90000" rIns="90000" tIns="45000"/>
          <a:p>
            <a:endParaRPr/>
          </a:p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2. Következmények…</a:t>
            </a:r>
            <a:endParaRPr/>
          </a:p>
          <a:p>
            <a:pPr algn="ctr"/>
            <a:r>
              <a:rPr b="1" lang="hu-HU" sz="2000">
                <a:solidFill>
                  <a:srgbClr val="ff0000"/>
                </a:solidFill>
                <a:latin typeface="Calibri"/>
              </a:rPr>
              <a:t>A működő gyógyszertárak száma</a:t>
            </a:r>
            <a:endParaRPr/>
          </a:p>
        </p:txBody>
      </p:sp>
      <p:sp>
        <p:nvSpPr>
          <p:cNvPr id="115" name="CustomShape 5"/>
          <p:cNvSpPr/>
          <p:nvPr/>
        </p:nvSpPr>
        <p:spPr>
          <a:xfrm>
            <a:off x="684360" y="5373720"/>
            <a:ext cx="7703640" cy="82044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000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0000"/>
                </a:solidFill>
                <a:latin typeface="Calibri"/>
              </a:rPr>
              <a:t>Az intézeti gyógyszertárak száma 125.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000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0000"/>
                </a:solidFill>
                <a:latin typeface="Calibri"/>
              </a:rPr>
              <a:t>2007 januártól 2010 augusztusig 123 közforgalmú gyógyszertár szűnt meg, továbbá 54 fiókgyógyszertár fejezte be véglegesen működését.</a:t>
            </a:r>
            <a:endParaRPr/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17" name="TextShape 2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18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21A1C101-F121-4121-A1C1-81D1C171618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19" name="TextShape 4"/>
          <p:cNvSpPr txBox="1"/>
          <p:nvPr/>
        </p:nvSpPr>
        <p:spPr>
          <a:xfrm>
            <a:off x="826920" y="260280"/>
            <a:ext cx="77720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2. Következmények…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000">
                <a:solidFill>
                  <a:srgbClr val="ff0000"/>
                </a:solidFill>
                <a:latin typeface="Times New Roman"/>
              </a:rPr>
              <a:t>Az újonnan létesülő gyógyszertárak száma</a:t>
            </a:r>
            <a:endParaRPr/>
          </a:p>
        </p:txBody>
      </p:sp>
      <p:sp>
        <p:nvSpPr>
          <p:cNvPr id="120" name="CustomShape 5"/>
          <p:cNvSpPr/>
          <p:nvPr/>
        </p:nvSpPr>
        <p:spPr>
          <a:xfrm>
            <a:off x="611280" y="5877000"/>
            <a:ext cx="6840000" cy="30348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hu-HU" sz="1400">
                <a:solidFill>
                  <a:srgbClr val="002060"/>
                </a:solidFill>
                <a:latin typeface="Calibri"/>
              </a:rPr>
              <a:t>Megjegyzés: </a:t>
            </a:r>
            <a:r>
              <a:rPr lang="hu-HU" sz="1400">
                <a:solidFill>
                  <a:srgbClr val="002060"/>
                </a:solidFill>
                <a:latin typeface="Calibri"/>
              </a:rPr>
              <a:t>2010. augusztustól: moratórium (61 új engedély 2010. október 9-ig)</a:t>
            </a:r>
            <a:endParaRPr/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22" name="TextShape 2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23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01717111-1171-41B1-8141-91E1C1A191F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24" name="CustomShape 4"/>
          <p:cNvSpPr/>
          <p:nvPr/>
        </p:nvSpPr>
        <p:spPr>
          <a:xfrm>
            <a:off x="762120" y="533520"/>
            <a:ext cx="7772040" cy="1142640"/>
          </a:xfrm>
          <a:prstGeom prst="rect">
            <a:avLst/>
          </a:prstGeom>
          <a:solidFill>
            <a:srgbClr val="ffff66"/>
          </a:solidFill>
          <a:ln>
            <a:solidFill>
              <a:srgbClr val="002060"/>
            </a:solidFill>
          </a:ln>
        </p:spPr>
        <p:txBody>
          <a:bodyPr bIns="45000" lIns="90000" rIns="90000" tIns="45000"/>
          <a:p>
            <a:endParaRPr/>
          </a:p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2. Következmények…</a:t>
            </a:r>
            <a:endParaRPr/>
          </a:p>
          <a:p>
            <a:pPr algn="ctr"/>
            <a:r>
              <a:rPr b="1" lang="hu-HU" sz="2000">
                <a:solidFill>
                  <a:srgbClr val="ff0000"/>
                </a:solidFill>
                <a:latin typeface="Calibri"/>
              </a:rPr>
              <a:t>Új személyi jogok száma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7030a0"/>
                </a:solidFill>
                <a:latin typeface="Calibri"/>
              </a:rPr>
              <a:t>A lakossági gyógyszerellátás rendszerének aktuális változásai</a:t>
            </a:r>
            <a:r>
              <a:rPr b="1" lang="hu-HU" sz="2400">
                <a:solidFill>
                  <a:srgbClr val="7030a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Vázlat</a:t>
            </a:r>
            <a:endParaRPr/>
          </a:p>
        </p:txBody>
      </p:sp>
      <p:sp>
        <p:nvSpPr>
          <p:cNvPr id="3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hu-HU" sz="2000">
                <a:solidFill>
                  <a:srgbClr val="002060"/>
                </a:solidFill>
                <a:latin typeface="Calibri"/>
              </a:rPr>
              <a:t>1. Az állam szerepe a gyógyszerellátásban</a:t>
            </a:r>
            <a:endParaRPr/>
          </a:p>
          <a:p>
            <a:endParaRPr/>
          </a:p>
          <a:p>
            <a:r>
              <a:rPr b="1" lang="hu-HU" sz="2000">
                <a:solidFill>
                  <a:srgbClr val="002060"/>
                </a:solidFill>
                <a:latin typeface="Calibri"/>
              </a:rPr>
              <a:t>2. Patikaliberalizáció, eladósodás és következményei</a:t>
            </a:r>
            <a:endParaRPr/>
          </a:p>
          <a:p>
            <a:endParaRPr/>
          </a:p>
          <a:p>
            <a:r>
              <a:rPr b="1" lang="hu-HU" sz="2000">
                <a:solidFill>
                  <a:srgbClr val="002060"/>
                </a:solidFill>
                <a:latin typeface="Calibri"/>
              </a:rPr>
              <a:t>3. A 2010. év a gyógyszerpolitikában</a:t>
            </a:r>
            <a:endParaRPr/>
          </a:p>
          <a:p>
            <a:endParaRPr/>
          </a:p>
          <a:p>
            <a:r>
              <a:rPr b="1" lang="hu-HU" sz="2000">
                <a:solidFill>
                  <a:srgbClr val="002060"/>
                </a:solidFill>
                <a:latin typeface="Calibri"/>
              </a:rPr>
              <a:t>4. A lakossági gyógyszerellátás új szabályai</a:t>
            </a:r>
            <a:endParaRPr/>
          </a:p>
          <a:p>
            <a:endParaRPr/>
          </a:p>
          <a:p>
            <a:r>
              <a:rPr b="1" lang="hu-HU" sz="2000">
                <a:solidFill>
                  <a:srgbClr val="002060"/>
                </a:solidFill>
                <a:latin typeface="Calibri"/>
              </a:rPr>
              <a:t>5. Hogyan tovább?</a:t>
            </a:r>
            <a:r>
              <a:rPr b="1" lang="hu-HU" sz="2000">
                <a:solidFill>
                  <a:srgbClr val="00206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38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39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40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5141F141-2181-4151-91E1-F1E1D1A1917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Times New Roman"/>
              </a:rPr>
              <a:t>
</a:t>
            </a:r>
            <a:r>
              <a:rPr b="1" lang="hu-HU" sz="2800">
                <a:solidFill>
                  <a:srgbClr val="002060"/>
                </a:solidFill>
                <a:latin typeface="Calibri"/>
              </a:rPr>
              <a:t>2. Következmények…</a:t>
            </a:r>
            <a:r>
              <a:rPr b="1" lang="hu-HU" sz="28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000">
                <a:solidFill>
                  <a:srgbClr val="ff0000"/>
                </a:solidFill>
                <a:latin typeface="Times New Roman"/>
              </a:rPr>
              <a:t>Közf. gyárak 2009. évi </a:t>
            </a:r>
            <a:r>
              <a:rPr b="1" lang="hu-HU" sz="2000" u="sng">
                <a:solidFill>
                  <a:srgbClr val="ff0000"/>
                </a:solidFill>
                <a:latin typeface="Times New Roman"/>
              </a:rPr>
              <a:t>nettó</a:t>
            </a:r>
            <a:r>
              <a:rPr b="1" lang="hu-HU" sz="2000">
                <a:solidFill>
                  <a:srgbClr val="ff0000"/>
                </a:solidFill>
                <a:latin typeface="Times New Roman"/>
              </a:rPr>
              <a:t> értékesítési árbevétele</a:t>
            </a:r>
            <a:r>
              <a:rPr lang="hu-HU" sz="2000">
                <a:solidFill>
                  <a:srgbClr val="ff0000"/>
                </a:solidFill>
                <a:latin typeface="Times New Roman"/>
              </a:rPr>
              <a:t>
</a:t>
            </a:r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27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28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716141B1-01D1-4161-A111-F1B131C1613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29" name="CustomShape 5"/>
          <p:cNvSpPr/>
          <p:nvPr/>
        </p:nvSpPr>
        <p:spPr>
          <a:xfrm>
            <a:off x="539640" y="5373720"/>
            <a:ext cx="7919640" cy="3337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600">
                <a:solidFill>
                  <a:srgbClr val="ff0000"/>
                </a:solidFill>
                <a:latin typeface="Calibri"/>
              </a:rPr>
              <a:t>OEP és KSH adatok alapján, a kórházi gyógyszertárak vényforgalma nélkül!</a:t>
            </a:r>
            <a:endParaRPr/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685800" y="609480"/>
            <a:ext cx="7772040" cy="101880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2. Következmények…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200">
                <a:solidFill>
                  <a:srgbClr val="ff0000"/>
                </a:solidFill>
                <a:latin typeface="Calibri"/>
              </a:rPr>
              <a:t>A gyógyszerforgalom és árrés-tömeg változása 2005 – 2009 között</a:t>
            </a:r>
            <a:endParaRPr/>
          </a:p>
        </p:txBody>
      </p:sp>
      <p:sp>
        <p:nvSpPr>
          <p:cNvPr id="131" name="CustomShape 2"/>
          <p:cNvSpPr/>
          <p:nvPr/>
        </p:nvSpPr>
        <p:spPr>
          <a:xfrm>
            <a:off x="1000080" y="5143680"/>
            <a:ext cx="7571880" cy="13381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600">
                <a:solidFill>
                  <a:srgbClr val="002060"/>
                </a:solidFill>
                <a:latin typeface="Calibri"/>
              </a:rPr>
              <a:t>Megjegyzés: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2006-ban az 1 gyógyszertárra jutó havi árrés-tömeg 3,0 MFt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2008-ban az 1 gyógyszertárra jutó havi árrés-tömeg 2,4 MFt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2009-ben az 1 gyógyszertárra jutó havi árrés-tömeg 2,3 MFt</a:t>
            </a:r>
            <a:endParaRPr/>
          </a:p>
          <a:p>
            <a:endParaRPr/>
          </a:p>
        </p:txBody>
      </p:sp>
      <p:sp>
        <p:nvSpPr>
          <p:cNvPr id="132" name="Line 3"/>
          <p:cNvSpPr/>
          <p:nvPr/>
        </p:nvSpPr>
        <p:spPr>
          <a:xfrm>
            <a:off x="1071360" y="2786040"/>
            <a:ext cx="7000920" cy="144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133" name="TextShape 4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34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61F1B121-4101-41E1-B141-5121D1F181C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35" name="TextShape 6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</p:spTree>
  </p:cSld>
  <p:transition>
    <p:plus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37" name="TextShape 2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38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F1D1E1A1-F1E1-4141-B1D1-616111A1E11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39" name="TextShape 4"/>
          <p:cNvSpPr txBox="1"/>
          <p:nvPr/>
        </p:nvSpPr>
        <p:spPr>
          <a:xfrm>
            <a:off x="684360" y="549360"/>
            <a:ext cx="77720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c0504d"/>
                </a:solidFill>
                <a:latin typeface="Calibri"/>
              </a:rPr>
              <a:t>
</a:t>
            </a:r>
            <a:r>
              <a:rPr b="1" lang="hu-HU" sz="2700">
                <a:solidFill>
                  <a:srgbClr val="002060"/>
                </a:solidFill>
                <a:latin typeface="Times New Roman"/>
              </a:rPr>
              <a:t> </a:t>
            </a:r>
            <a:r>
              <a:rPr b="1" lang="hu-HU" sz="2700">
                <a:solidFill>
                  <a:srgbClr val="002060"/>
                </a:solidFill>
                <a:latin typeface="Times New Roman"/>
              </a:rPr>
              <a:t>2. Következmények…</a:t>
            </a:r>
            <a:r>
              <a:rPr b="1" lang="hu-HU" sz="2700">
                <a:solidFill>
                  <a:srgbClr val="000000"/>
                </a:solidFill>
                <a:latin typeface="Times New Roman"/>
              </a:rPr>
              <a:t>
</a:t>
            </a:r>
            <a:r>
              <a:rPr b="1" lang="hu-HU" sz="2200">
                <a:solidFill>
                  <a:srgbClr val="ff0000"/>
                </a:solidFill>
                <a:latin typeface="Times New Roman"/>
              </a:rPr>
              <a:t>Hogyan változott a gyógyszertárak fizetőképessége? </a:t>
            </a:r>
            <a:r>
              <a:rPr b="1" lang="hu-HU" sz="2200">
                <a:solidFill>
                  <a:srgbClr val="ff0000"/>
                </a:solidFill>
                <a:latin typeface="Times New Roman"/>
              </a:rPr>
              <a:t>
</a:t>
            </a:r>
            <a:r>
              <a:rPr lang="hu-HU" sz="2200">
                <a:solidFill>
                  <a:srgbClr val="d60093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140" name="CustomShape 5"/>
          <p:cNvSpPr/>
          <p:nvPr/>
        </p:nvSpPr>
        <p:spPr>
          <a:xfrm>
            <a:off x="0" y="4890960"/>
            <a:ext cx="9143640" cy="360"/>
          </a:xfrm>
          <a:prstGeom prst="rect">
            <a:avLst/>
          </a:prstGeom>
        </p:spPr>
      </p:sp>
      <p:sp>
        <p:nvSpPr>
          <p:cNvPr id="141" name="CustomShape 6"/>
          <p:cNvSpPr/>
          <p:nvPr/>
        </p:nvSpPr>
        <p:spPr>
          <a:xfrm>
            <a:off x="324000" y="4869000"/>
            <a:ext cx="8353080" cy="106380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hu-HU" sz="1600">
                <a:solidFill>
                  <a:srgbClr val="002060"/>
                </a:solidFill>
                <a:latin typeface="Calibri"/>
              </a:rPr>
              <a:t>Megjegyzés: </a:t>
            </a:r>
            <a:endParaRPr/>
          </a:p>
          <a:p>
            <a:pPr>
              <a:buSzPct val="45000"/>
              <a:buFont typeface="StarSymbol"/>
              <a:buAutoNum type="arabicPeriod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2007. januárban (mérlegadatok alapján) a patikáknak adott fizetési határidő átl. kb. 30-33 nap.</a:t>
            </a:r>
            <a:endParaRPr/>
          </a:p>
          <a:p>
            <a:pPr>
              <a:buSzPct val="45000"/>
              <a:buFont typeface="StarSymbol"/>
              <a:buAutoNum type="arabicPeriod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2009. végén a fizetési határidő átlagban kb. 40-44 nap. </a:t>
            </a:r>
            <a:endParaRPr/>
          </a:p>
          <a:p>
            <a:pPr>
              <a:buSzPct val="45000"/>
              <a:buFont typeface="StarSymbol"/>
              <a:buAutoNum type="arabicPeriod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A határidőn túli (lejárt) tartozások jelenleg ágazati szinten meghaladják a 15 MdFt-ot. </a:t>
            </a:r>
            <a:endParaRPr/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43" name="TextShape 2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44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4191E121-B141-4191-A1B1-F1D14121E13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45" name="TextShape 4"/>
          <p:cNvSpPr txBox="1"/>
          <p:nvPr/>
        </p:nvSpPr>
        <p:spPr>
          <a:xfrm>
            <a:off x="684360" y="404640"/>
            <a:ext cx="77720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c0504d"/>
                </a:solidFill>
                <a:latin typeface="Calibri"/>
              </a:rPr>
              <a:t>
</a:t>
            </a:r>
            <a:r>
              <a:rPr b="1" lang="hu-HU" sz="2700">
                <a:solidFill>
                  <a:srgbClr val="002060"/>
                </a:solidFill>
                <a:latin typeface="Times New Roman"/>
              </a:rPr>
              <a:t> </a:t>
            </a:r>
            <a:r>
              <a:rPr b="1" lang="hu-HU" sz="2700">
                <a:solidFill>
                  <a:srgbClr val="002060"/>
                </a:solidFill>
                <a:latin typeface="Times New Roman"/>
              </a:rPr>
              <a:t>2. Következmények…</a:t>
            </a:r>
            <a:r>
              <a:rPr b="1" lang="hu-HU" sz="2700">
                <a:solidFill>
                  <a:srgbClr val="000000"/>
                </a:solidFill>
                <a:latin typeface="Times New Roman"/>
              </a:rPr>
              <a:t>
</a:t>
            </a:r>
            <a:r>
              <a:rPr b="1" lang="hu-HU" sz="2200">
                <a:solidFill>
                  <a:srgbClr val="ff0000"/>
                </a:solidFill>
                <a:latin typeface="Times New Roman"/>
              </a:rPr>
              <a:t>Hogyan változott a gyógyszertárak fizetőképessége?</a:t>
            </a:r>
            <a:r>
              <a:rPr lang="hu-HU" sz="2200">
                <a:solidFill>
                  <a:srgbClr val="d60093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146" name="CustomShape 5"/>
          <p:cNvSpPr/>
          <p:nvPr/>
        </p:nvSpPr>
        <p:spPr>
          <a:xfrm>
            <a:off x="468360" y="5013360"/>
            <a:ext cx="8206920" cy="164340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400">
                <a:solidFill>
                  <a:srgbClr val="000000"/>
                </a:solidFill>
                <a:latin typeface="Calibri"/>
              </a:rPr>
              <a:t>Megjegyzés: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400">
                <a:solidFill>
                  <a:srgbClr val="000000"/>
                </a:solidFill>
                <a:latin typeface="Calibri"/>
              </a:rPr>
              <a:t> </a:t>
            </a:r>
            <a:r>
              <a:rPr lang="hu-HU" sz="1400">
                <a:solidFill>
                  <a:srgbClr val="000000"/>
                </a:solidFill>
                <a:latin typeface="Calibri"/>
              </a:rPr>
              <a:t>Egyéni vállalkozások száma 244-ről 202-re csökkent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400">
                <a:solidFill>
                  <a:srgbClr val="000000"/>
                </a:solidFill>
                <a:latin typeface="Calibri"/>
              </a:rPr>
              <a:t> </a:t>
            </a:r>
            <a:r>
              <a:rPr lang="hu-HU" sz="1400">
                <a:solidFill>
                  <a:srgbClr val="000000"/>
                </a:solidFill>
                <a:latin typeface="Calibri"/>
              </a:rPr>
              <a:t>Az 1446 bt kb. 1460 gyógyszertárat működtet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400">
                <a:solidFill>
                  <a:srgbClr val="000000"/>
                </a:solidFill>
                <a:latin typeface="Calibri"/>
              </a:rPr>
              <a:t> </a:t>
            </a:r>
            <a:r>
              <a:rPr lang="hu-HU" sz="1400">
                <a:solidFill>
                  <a:srgbClr val="000000"/>
                </a:solidFill>
                <a:latin typeface="Calibri"/>
              </a:rPr>
              <a:t>Az 595 Kft. Kb. 750 gyógyszertárat működtet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400">
                <a:solidFill>
                  <a:srgbClr val="000000"/>
                </a:solidFill>
                <a:latin typeface="Calibri"/>
              </a:rPr>
              <a:t>A patikák eladósodásának 2009-es növekedése teljes egészében a kft.-khez köthető </a:t>
            </a:r>
            <a:endParaRPr/>
          </a:p>
          <a:p>
            <a:endParaRPr/>
          </a:p>
          <a:p>
            <a:endParaRPr/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755640" y="404640"/>
            <a:ext cx="77720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Times New Roman"/>
              </a:rPr>
              <a:t> </a:t>
            </a:r>
            <a:r>
              <a:rPr b="1" lang="hu-HU" sz="2400">
                <a:solidFill>
                  <a:srgbClr val="002060"/>
                </a:solidFill>
                <a:latin typeface="Times New Roman"/>
              </a:rPr>
              <a:t>2. Következmények…</a:t>
            </a:r>
            <a:r>
              <a:rPr b="1" lang="hu-HU" sz="2400">
                <a:solidFill>
                  <a:srgbClr val="002060"/>
                </a:solidFill>
                <a:latin typeface="Times New Roman"/>
              </a:rPr>
              <a:t>
</a:t>
            </a:r>
            <a:r>
              <a:rPr b="1" lang="hu-HU" sz="2000">
                <a:solidFill>
                  <a:srgbClr val="ff0000"/>
                </a:solidFill>
                <a:latin typeface="Times New Roman"/>
              </a:rPr>
              <a:t>Veszteséges gyógyszertári vállalkozások 2006-2009 között</a:t>
            </a:r>
            <a:endParaRPr/>
          </a:p>
        </p:txBody>
      </p:sp>
      <p:sp>
        <p:nvSpPr>
          <p:cNvPr id="148" name="TextShape 2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49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50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B191B161-31C1-41B1-9141-7141410191C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51" name="CustomShape 5"/>
          <p:cNvSpPr/>
          <p:nvPr/>
        </p:nvSpPr>
        <p:spPr>
          <a:xfrm>
            <a:off x="611280" y="5516640"/>
            <a:ext cx="8137080" cy="82044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hu-HU" sz="1600">
                <a:solidFill>
                  <a:srgbClr val="002060"/>
                </a:solidFill>
                <a:latin typeface="Calibri"/>
              </a:rPr>
              <a:t>Megjegyzés: 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0000"/>
                </a:solidFill>
                <a:latin typeface="Calibri"/>
              </a:rPr>
              <a:t>A veszteséges gyógyszertárak száma nagyobb, mint a vállalkozásoké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000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0000"/>
                </a:solidFill>
                <a:latin typeface="Calibri"/>
              </a:rPr>
              <a:t>A veszteséges vállalkozások bérköltsége 2008-ban 184 e Ft/fő/hó</a:t>
            </a:r>
            <a:endParaRPr/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642960" y="428760"/>
            <a:ext cx="77720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Times New Roman"/>
              </a:rPr>
              <a:t>2. Következmények…</a:t>
            </a:r>
            <a:r>
              <a:rPr b="1" lang="hu-HU" sz="2400">
                <a:solidFill>
                  <a:srgbClr val="002060"/>
                </a:solidFill>
                <a:latin typeface="Times New Roman"/>
              </a:rPr>
              <a:t>
</a:t>
            </a:r>
            <a:r>
              <a:rPr b="1" lang="hu-HU" sz="2000">
                <a:solidFill>
                  <a:srgbClr val="ff0000"/>
                </a:solidFill>
                <a:latin typeface="Calibri"/>
              </a:rPr>
              <a:t>Eü.-i statisztikai (OSAP – ANTSZ) létszám adatok és a szakmai összetétel</a:t>
            </a:r>
            <a:endParaRPr/>
          </a:p>
        </p:txBody>
      </p:sp>
      <p:sp>
        <p:nvSpPr>
          <p:cNvPr id="153" name="CustomShape 2"/>
          <p:cNvSpPr/>
          <p:nvPr/>
        </p:nvSpPr>
        <p:spPr>
          <a:xfrm>
            <a:off x="755640" y="5000760"/>
            <a:ext cx="7830720" cy="114264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hu-HU" sz="1600">
                <a:solidFill>
                  <a:srgbClr val="002060"/>
                </a:solidFill>
                <a:latin typeface="Calibri"/>
              </a:rPr>
              <a:t>Megjegyzés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feladathoz rendelt normatívák hiányában csak a változás iránya értékelhető;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az adatok egy része ellenőrzést igényel.</a:t>
            </a:r>
            <a:endParaRPr/>
          </a:p>
        </p:txBody>
      </p:sp>
      <p:sp>
        <p:nvSpPr>
          <p:cNvPr id="154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55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31B11101-4101-4131-9111-81218191314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56" name="TextShape 5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</p:spTree>
  </p:cSld>
  <p:transition>
    <p:plus/>
  </p:transition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Times New Roman"/>
              </a:rPr>
              <a:t>2. Következmények…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200">
                <a:solidFill>
                  <a:srgbClr val="ff0000"/>
                </a:solidFill>
                <a:latin typeface="Calibri"/>
              </a:rPr>
              <a:t>A készletezés néhány paraméterének változása 2006 – 2008 között</a:t>
            </a:r>
            <a:endParaRPr/>
          </a:p>
        </p:txBody>
      </p:sp>
      <p:sp>
        <p:nvSpPr>
          <p:cNvPr id="158" name="CustomShape 2"/>
          <p:cNvSpPr/>
          <p:nvPr/>
        </p:nvSpPr>
        <p:spPr>
          <a:xfrm>
            <a:off x="500040" y="5715000"/>
            <a:ext cx="8229240" cy="856800"/>
          </a:xfrm>
          <a:prstGeom prst="rect">
            <a:avLst/>
          </a:prstGeom>
        </p:spPr>
      </p:sp>
      <p:sp>
        <p:nvSpPr>
          <p:cNvPr id="159" name="CustomShape 3"/>
          <p:cNvSpPr/>
          <p:nvPr/>
        </p:nvSpPr>
        <p:spPr>
          <a:xfrm>
            <a:off x="324000" y="537372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b="1" lang="hu-HU">
                <a:solidFill>
                  <a:srgbClr val="ff0000"/>
                </a:solidFill>
                <a:latin typeface="Calibri"/>
              </a:rPr>
              <a:t>     </a:t>
            </a:r>
            <a:r>
              <a:rPr b="1" lang="hu-HU">
                <a:solidFill>
                  <a:srgbClr val="ff0000"/>
                </a:solidFill>
                <a:latin typeface="Calibri"/>
              </a:rPr>
              <a:t>A 2009-es adatok október 15. után.</a:t>
            </a:r>
            <a:endParaRPr/>
          </a:p>
          <a:p>
            <a:r>
              <a:rPr b="1" lang="hu-HU">
                <a:solidFill>
                  <a:srgbClr val="ff0000"/>
                </a:solidFill>
                <a:latin typeface="Calibri"/>
              </a:rPr>
              <a:t>     </a:t>
            </a:r>
            <a:r>
              <a:rPr b="1" lang="hu-HU">
                <a:solidFill>
                  <a:srgbClr val="ff0000"/>
                </a:solidFill>
                <a:latin typeface="Calibri"/>
              </a:rPr>
              <a:t>Konklúzió: a szolgáltatás készlet-feltételeinek  romlása  kb.  18-20 %</a:t>
            </a:r>
            <a:endParaRPr/>
          </a:p>
        </p:txBody>
      </p:sp>
      <p:sp>
        <p:nvSpPr>
          <p:cNvPr id="160" name="TextShape 4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61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D1A1C151-01B1-4141-91F1-B13181A1912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62" name="TextShape 6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</p:spTree>
  </p:cSld>
  <p:transition>
    <p:plus/>
  </p:transition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0" y="1068480"/>
            <a:ext cx="9143640" cy="27756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64" name="CustomShape 2"/>
          <p:cNvSpPr/>
          <p:nvPr/>
        </p:nvSpPr>
        <p:spPr>
          <a:xfrm>
            <a:off x="684360" y="1628640"/>
            <a:ext cx="7775280" cy="390672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A gyógyszertárban folytatott marketing jellemzői</a:t>
            </a:r>
            <a:endParaRPr/>
          </a:p>
          <a:p>
            <a:pPr algn="just"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Következmények</a:t>
            </a:r>
            <a:endParaRPr/>
          </a:p>
          <a:p>
            <a:pPr algn="just" lvl="1"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lakosság vásárlási szokásaiban a gyártók, forgalmazók promóciós technikák hatásai jól érzékelhetőek</a:t>
            </a:r>
            <a:endParaRPr/>
          </a:p>
          <a:p>
            <a:pPr algn="just" lvl="1"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hazai lakosok fejében fogalomzavar van az egyes termékkategóriákat illetően</a:t>
            </a:r>
            <a:endParaRPr/>
          </a:p>
          <a:p>
            <a:pPr algn="just"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Feladat:</a:t>
            </a:r>
            <a:endParaRPr/>
          </a:p>
          <a:p>
            <a:pPr algn="just" lvl="1"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Minden csoport esetén fontos a „kockázatok és mellékhatások” ismerete</a:t>
            </a:r>
            <a:endParaRPr/>
          </a:p>
          <a:p>
            <a:pPr algn="just" lvl="1"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gyógyító, megelőző termékek fogalmával kapcsolatos objektív tájékoztatás és tájékozottság javítása társadalmi feladat</a:t>
            </a:r>
            <a:endParaRPr/>
          </a:p>
          <a:p>
            <a:pPr algn="just" lvl="1"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Kiemelt szerepben a patikusok</a:t>
            </a:r>
            <a:endParaRPr/>
          </a:p>
        </p:txBody>
      </p:sp>
      <p:sp>
        <p:nvSpPr>
          <p:cNvPr id="165" name="CustomShape 3"/>
          <p:cNvSpPr/>
          <p:nvPr/>
        </p:nvSpPr>
        <p:spPr>
          <a:xfrm>
            <a:off x="611280" y="549360"/>
            <a:ext cx="7884720" cy="1007280"/>
          </a:xfrm>
          <a:prstGeom prst="rect">
            <a:avLst/>
          </a:prstGeom>
          <a:solidFill>
            <a:srgbClr val="ffff66"/>
          </a:solidFill>
          <a:ln w="9360">
            <a:solidFill>
              <a:srgbClr val="002060"/>
            </a:solidFill>
            <a:miter/>
          </a:ln>
        </p:spPr>
        <p:txBody>
          <a:bodyPr anchor="ctr"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Times New Roman"/>
              </a:rPr>
              <a:t>2. Következmények…</a:t>
            </a:r>
            <a:endParaRPr/>
          </a:p>
          <a:p>
            <a:pPr algn="ctr"/>
            <a:r>
              <a:rPr b="1" lang="hu-HU" sz="2400">
                <a:solidFill>
                  <a:srgbClr val="ff0000"/>
                </a:solidFill>
                <a:latin typeface="Calibri"/>
              </a:rPr>
              <a:t>Információ, marketing, reklám</a:t>
            </a:r>
            <a:endParaRPr/>
          </a:p>
        </p:txBody>
      </p:sp>
      <p:sp>
        <p:nvSpPr>
          <p:cNvPr id="166" name="TextShape 4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67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11D19191-1111-4141-A161-517111C1819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68" name="TextShape 6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Times New Roman"/>
              </a:rPr>
              <a:t> </a:t>
            </a:r>
            <a:r>
              <a:rPr b="1" lang="hu-HU" sz="2400">
                <a:solidFill>
                  <a:srgbClr val="002060"/>
                </a:solidFill>
                <a:latin typeface="Times New Roman"/>
              </a:rPr>
              <a:t>2. Következmények…</a:t>
            </a:r>
            <a:r>
              <a:rPr b="1" lang="hu-HU" sz="2400">
                <a:solidFill>
                  <a:srgbClr val="002060"/>
                </a:solidFill>
                <a:latin typeface="Times New Roman"/>
              </a:rPr>
              <a:t>
</a:t>
            </a:r>
            <a:r>
              <a:rPr b="1" lang="hu-HU" sz="2000">
                <a:solidFill>
                  <a:srgbClr val="ff0000"/>
                </a:solidFill>
                <a:latin typeface="Times New Roman"/>
              </a:rPr>
              <a:t>Néhány további kérdés, amelyre választ kellett találni</a:t>
            </a:r>
            <a:endParaRPr/>
          </a:p>
        </p:txBody>
      </p:sp>
      <p:sp>
        <p:nvSpPr>
          <p:cNvPr id="17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Egészségügy vagy kereskedelem: betegérdek vs profitérdek (marketing)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Hogyan  tartható nemzeti kézben a gyógyszertárhálózat?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Hogyan őrizhető meg az egészségpolitika befolyása?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Ki tulajdonolhatja a gyógyszertárat? 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Ki működtetheti a gyógyszertárat? 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Hogyan  biztosítható a biztonság, a minőség és a hatékonyság?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Hogyan biztosítható a gyógyszerész szakmai függetlensége?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Hogyan biztosítható a közpénzek rendeltetésszerű használata?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Mi lesz a ttönkre menő menő patikák sorsa?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Közérdekű szolgáltatás, egészségügyi feladat (ügyelet)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Times New Roman"/>
              </a:rPr>
              <a:t>Hogyan tisztázható a felelősség kérdése? </a:t>
            </a:r>
            <a:endParaRPr/>
          </a:p>
          <a:p>
            <a:endParaRPr/>
          </a:p>
        </p:txBody>
      </p:sp>
      <p:sp>
        <p:nvSpPr>
          <p:cNvPr id="171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72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73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F1F161C1-F151-4121-9131-E1414181A12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800">
                <a:solidFill>
                  <a:srgbClr val="002060"/>
                </a:solidFill>
                <a:latin typeface="Calibri"/>
              </a:rPr>
              <a:t>3. A 2010. év a gyógyszerpolitikában</a:t>
            </a:r>
            <a:endParaRPr/>
          </a:p>
        </p:txBody>
      </p:sp>
      <p:sp>
        <p:nvSpPr>
          <p:cNvPr id="175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</p:sp>
      <p:sp>
        <p:nvSpPr>
          <p:cNvPr id="176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77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78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B1B171B1-8111-41F1-A171-4191F141C19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1. Az állam szerepe a gyógyszerellátásban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Vázlat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 sz="2000">
                <a:solidFill>
                  <a:srgbClr val="002060"/>
                </a:solidFill>
                <a:latin typeface="Calibri"/>
              </a:rPr>
              <a:t>Alapvetések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2000">
                <a:solidFill>
                  <a:srgbClr val="002060"/>
                </a:solidFill>
                <a:latin typeface="Calibri"/>
              </a:rPr>
              <a:t>Egészség- és gyógyszerpolitikai célok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2000">
                <a:solidFill>
                  <a:srgbClr val="002060"/>
                </a:solidFill>
                <a:latin typeface="Calibri"/>
              </a:rPr>
              <a:t>A gyógyszerpolitika beavatkozási pontjai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2000">
                <a:solidFill>
                  <a:srgbClr val="002060"/>
                </a:solidFill>
                <a:latin typeface="Calibri"/>
              </a:rPr>
              <a:t>A gyógyszerpiaci liberalizáció céljai és következményei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2000">
                <a:solidFill>
                  <a:srgbClr val="002060"/>
                </a:solidFill>
                <a:latin typeface="Calibri"/>
              </a:rPr>
              <a:t>Néhány példa elhibázott állami beavatkozásra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2000">
                <a:solidFill>
                  <a:srgbClr val="002060"/>
                </a:solidFill>
                <a:latin typeface="Calibri"/>
              </a:rPr>
              <a:t>Mit vár el a szakma az új kormánytól?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3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44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45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517121E1-C1F1-4181-91C1-0181B111114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3. A 2010. év a gyógyszerpolitikában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Vázlat</a:t>
            </a:r>
            <a:endParaRPr/>
          </a:p>
        </p:txBody>
      </p:sp>
      <p:sp>
        <p:nvSpPr>
          <p:cNvPr id="180" name="TextShape 2"/>
          <p:cNvSpPr txBox="1"/>
          <p:nvPr/>
        </p:nvSpPr>
        <p:spPr>
          <a:xfrm>
            <a:off x="457200" y="1600200"/>
            <a:ext cx="8229240" cy="470880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Kormányprogram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Moratórium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Kormányjelentés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Gyógyszer-gazdaságossági törvény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Egészségügyi szempontok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egészségügyi feladat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felelősség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Piacszabályozó elemek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létesítés és működtetés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Strukturális és tulajdonjogi kérdések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nemzeti érdekkörben tartás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fúziók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gyártók, nagykereskedők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ff0000"/>
                </a:solidFill>
                <a:latin typeface="Calibri"/>
              </a:rPr>
              <a:t>(Kamarai szabályozás)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ff0000"/>
                </a:solidFill>
                <a:latin typeface="Calibri"/>
              </a:rPr>
              <a:t>(Semmelweis terv)</a:t>
            </a:r>
            <a:endParaRPr/>
          </a:p>
        </p:txBody>
      </p:sp>
      <p:sp>
        <p:nvSpPr>
          <p:cNvPr id="181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82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00516161-D111-4161-91A1-A1A151B1914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183" name="TextShape 5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3. A 2010. év …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200">
                <a:solidFill>
                  <a:srgbClr val="ff0000"/>
                </a:solidFill>
                <a:latin typeface="Calibri"/>
              </a:rPr>
              <a:t>Kormányprogram, moratórium, kormányjelentés, törvénymódosítás</a:t>
            </a:r>
            <a:endParaRPr/>
          </a:p>
        </p:txBody>
      </p:sp>
      <p:sp>
        <p:nvSpPr>
          <p:cNvPr id="18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Kormányprogram</a:t>
            </a:r>
            <a:endParaRPr/>
          </a:p>
          <a:p>
            <a:r>
              <a:rPr i="1" lang="hu-HU" sz="1600">
                <a:solidFill>
                  <a:srgbClr val="000000"/>
                </a:solidFill>
                <a:latin typeface="Calibri"/>
              </a:rPr>
              <a:t>	</a:t>
            </a:r>
            <a:r>
              <a:rPr i="1" lang="hu-HU" sz="1600">
                <a:solidFill>
                  <a:srgbClr val="000000"/>
                </a:solidFill>
                <a:latin typeface="Calibri"/>
              </a:rPr>
              <a:t>„</a:t>
            </a:r>
            <a:r>
              <a:rPr i="1" lang="hu-HU" sz="1600">
                <a:solidFill>
                  <a:srgbClr val="000000"/>
                </a:solidFill>
                <a:latin typeface="Calibri"/>
              </a:rPr>
              <a:t>A törvény újragondolása, valamint a patikaalapítás újraszabályozása elengedhetetlen. A kispatikák megmaradása nemcsak egészségpolitikai cél, hanem nemzetpolitikai cél is. Működő kispatikák nélkül nincs élhető vidék. Meg kell teremteni, hogy a közforgalmú gyógyszerellátásban megőrizhető legyen a gyógyszerészi tudáson alapuló független működtetési kompetencia és az ehhez szorosan hozzátartozó többségi gyógyszerészi tulajdonon alapuló gyógyszertár-működtetés. Ez a tervezett változás összhangban van az Európai Bíróság határozatával.”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„</a:t>
            </a:r>
            <a:r>
              <a:rPr b="1" lang="hu-HU">
                <a:solidFill>
                  <a:srgbClr val="002060"/>
                </a:solidFill>
                <a:latin typeface="Calibri"/>
              </a:rPr>
              <a:t>Moratórium”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0000"/>
                </a:solidFill>
                <a:latin typeface="Calibri"/>
              </a:rPr>
              <a:t>Teljes patikaliberalizáció törlése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000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0000"/>
                </a:solidFill>
                <a:latin typeface="Calibri"/>
              </a:rPr>
              <a:t>Átmeneti létesítési moratórium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0000"/>
                </a:solidFill>
                <a:latin typeface="Calibri"/>
              </a:rPr>
              <a:t>Átmeneti fúzió-engedélyezési tilalom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Kormányjelentés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Törvénymódosítás</a:t>
            </a:r>
            <a:endParaRPr/>
          </a:p>
          <a:p>
            <a:r>
              <a:rPr b="1" lang="hu-HU">
                <a:solidFill>
                  <a:srgbClr val="002060"/>
                </a:solidFill>
                <a:latin typeface="Calibri"/>
              </a:rPr>
              <a:t>	</a:t>
            </a:r>
            <a:r>
              <a:rPr lang="hu-HU">
                <a:solidFill>
                  <a:srgbClr val="ff0000"/>
                </a:solidFill>
                <a:latin typeface="Calibri"/>
              </a:rPr>
              <a:t>2006. évi XCVIII. törvény a biztonságos és gazdaságos gyógyszer- és gyógyászatisegédeszköz-ellátásról </a:t>
            </a:r>
            <a:endParaRPr/>
          </a:p>
        </p:txBody>
      </p:sp>
      <p:sp>
        <p:nvSpPr>
          <p:cNvPr id="186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87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88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71917121-2171-4141-A161-D1B1F131D19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700">
                <a:solidFill>
                  <a:srgbClr val="002060"/>
                </a:solidFill>
                <a:latin typeface="Calibri"/>
              </a:rPr>
              <a:t> </a:t>
            </a:r>
            <a:r>
              <a:rPr b="1" lang="hu-HU" sz="2700">
                <a:solidFill>
                  <a:srgbClr val="002060"/>
                </a:solidFill>
                <a:latin typeface="Calibri"/>
              </a:rPr>
              <a:t>3. A 2010. év… </a:t>
            </a:r>
            <a:r>
              <a:rPr b="1" lang="hu-HU" sz="4400">
                <a:solidFill>
                  <a:srgbClr val="000000"/>
                </a:solidFill>
                <a:latin typeface="Calibri"/>
              </a:rPr>
              <a:t>
</a:t>
            </a:r>
            <a:r>
              <a:rPr b="1" lang="hu-HU" sz="2200">
                <a:solidFill>
                  <a:srgbClr val="ff0000"/>
                </a:solidFill>
                <a:latin typeface="Calibri"/>
              </a:rPr>
              <a:t>A gyógyszer-gazdaságossági törvény módosításai</a:t>
            </a:r>
            <a:endParaRPr/>
          </a:p>
        </p:txBody>
      </p:sp>
      <p:sp>
        <p:nvSpPr>
          <p:cNvPr id="19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 sz="2000">
                <a:solidFill>
                  <a:srgbClr val="002060"/>
                </a:solidFill>
                <a:latin typeface="Calibri"/>
              </a:rPr>
              <a:t>A főbb változásokról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közvetlen lakossági gyógyszerellátás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gyógyszertár definíciója, gyógyszerellátási kötelességei, egészségügyi feladatai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házhoz szállítás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marketing-szabályozás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adósság-nyilvántartó rendszer (és felhatalmazó rendelkezés a részletszabályozásra)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gyógyszertár-létesítés szabályozása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létesítés és működtetés engedélyezési eljárás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személyi minimumfeltételek meghatározására felhatalmazó rendelkezés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személyi jog tartalma és menedzsment-kötelességek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expediálás személyi feltételeinek változása 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tulajdonlási szabályok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fúzió-szabályozás</a:t>
            </a:r>
            <a:endParaRPr/>
          </a:p>
          <a:p>
            <a:endParaRPr/>
          </a:p>
        </p:txBody>
      </p:sp>
      <p:sp>
        <p:nvSpPr>
          <p:cNvPr id="191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92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93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719121A1-6141-41E1-A181-31B19131D18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800">
                <a:solidFill>
                  <a:srgbClr val="002060"/>
                </a:solidFill>
                <a:latin typeface="Calibri"/>
              </a:rPr>
              <a:t>4. A lakossági gyógyszerellátás új szabályai</a:t>
            </a:r>
            <a:endParaRPr/>
          </a:p>
        </p:txBody>
      </p:sp>
      <p:sp>
        <p:nvSpPr>
          <p:cNvPr id="195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</p:sp>
      <p:sp>
        <p:nvSpPr>
          <p:cNvPr id="196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197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198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F17111B1-0151-41C1-A171-F151D121D1D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00" name="TextShape 2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01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41A1D121-A1C1-41E1-A1C1-11B19181013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202" name="TextShape 4"/>
          <p:cNvSpPr txBox="1"/>
          <p:nvPr/>
        </p:nvSpPr>
        <p:spPr>
          <a:xfrm>
            <a:off x="685800" y="404640"/>
            <a:ext cx="7772040" cy="1223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Definíciók - gyógyszertár</a:t>
            </a:r>
            <a:endParaRPr/>
          </a:p>
        </p:txBody>
      </p:sp>
      <p:sp>
        <p:nvSpPr>
          <p:cNvPr id="203" name="TextShape 5"/>
          <p:cNvSpPr txBox="1"/>
          <p:nvPr/>
        </p:nvSpPr>
        <p:spPr>
          <a:xfrm>
            <a:off x="467640" y="170064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pPr>
              <a:lnSpc>
                <a:spcPct val="80000"/>
              </a:lnSpc>
              <a:buSzPct val="45000"/>
              <a:buFont typeface="Arial"/>
              <a:buChar char="•"/>
            </a:pPr>
            <a:r>
              <a:rPr b="1" lang="hu-HU" sz="2900">
                <a:solidFill>
                  <a:srgbClr val="002060"/>
                </a:solidFill>
                <a:latin typeface="Calibri"/>
              </a:rPr>
              <a:t>1994. évi LIV. tv. (2006-ig)</a:t>
            </a:r>
            <a:endParaRPr/>
          </a:p>
          <a:p>
            <a:pPr>
              <a:lnSpc>
                <a:spcPct val="120000"/>
              </a:lnSpc>
            </a:pPr>
            <a:r>
              <a:rPr lang="hu-HU" sz="29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2900">
                <a:solidFill>
                  <a:srgbClr val="002060"/>
                </a:solidFill>
                <a:latin typeface="Calibri"/>
              </a:rPr>
              <a:t>A gyógyszertár a gyógyszerellátásra irányuló egészségügyi szolgáltató – ide értve a gyógyszer-kiskereskedelmet is – tevékenységet végző egészségügyi intézmény. A gyógyszertár közforgalmú, fiók, intézeti és kézigyógyszertárként működhet. </a:t>
            </a:r>
            <a:endParaRPr/>
          </a:p>
          <a:p>
            <a:endParaRPr/>
          </a:p>
          <a:p>
            <a:pPr>
              <a:lnSpc>
                <a:spcPct val="120000"/>
              </a:lnSpc>
              <a:buSzPct val="45000"/>
              <a:buFont typeface="Arial"/>
              <a:buChar char="•"/>
            </a:pPr>
            <a:r>
              <a:rPr b="1" lang="hu-HU" sz="2900">
                <a:solidFill>
                  <a:srgbClr val="002060"/>
                </a:solidFill>
                <a:latin typeface="Calibri"/>
              </a:rPr>
              <a:t>2006. évi XCVIII. tv. (gyógyszer-gazdaságossági törvény)</a:t>
            </a:r>
            <a:endParaRPr/>
          </a:p>
          <a:p>
            <a:pPr>
              <a:lnSpc>
                <a:spcPct val="120000"/>
              </a:lnSpc>
            </a:pPr>
            <a:r>
              <a:rPr b="1" lang="hu-HU" sz="29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2900">
                <a:solidFill>
                  <a:srgbClr val="002060"/>
                </a:solidFill>
                <a:latin typeface="Calibri"/>
              </a:rPr>
              <a:t>A gyógyszertár egészségügyi szolgáltató és kiskereskedelmi tevékenységet végző egészségügyi intézmény. Gyógyszertár közforgalmú, intézeti, fiók- és kézigyógyszertári formában működhet.</a:t>
            </a:r>
            <a:endParaRPr/>
          </a:p>
          <a:p>
            <a:pPr>
              <a:lnSpc>
                <a:spcPct val="80000"/>
              </a:lnSpc>
            </a:pPr>
            <a:r>
              <a:rPr lang="hu-HU" sz="2900">
                <a:solidFill>
                  <a:srgbClr val="002060"/>
                </a:solidFill>
                <a:latin typeface="Calibri"/>
              </a:rPr>
              <a:t>	</a:t>
            </a:r>
            <a:endParaRPr/>
          </a:p>
          <a:p>
            <a:pPr>
              <a:lnSpc>
                <a:spcPct val="80000"/>
              </a:lnSpc>
              <a:buSzPct val="45000"/>
              <a:buFont typeface="Arial"/>
              <a:buChar char="•"/>
            </a:pPr>
            <a:r>
              <a:rPr b="1" lang="hu-HU" sz="2900">
                <a:solidFill>
                  <a:srgbClr val="ff0000"/>
                </a:solidFill>
                <a:latin typeface="Calibri"/>
              </a:rPr>
              <a:t>2011. január 1-től</a:t>
            </a:r>
            <a:endParaRPr/>
          </a:p>
          <a:p>
            <a:pPr>
              <a:lnSpc>
                <a:spcPct val="120000"/>
              </a:lnSpc>
            </a:pPr>
            <a:r>
              <a:rPr lang="hu-HU" sz="29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2900">
                <a:solidFill>
                  <a:srgbClr val="002060"/>
                </a:solidFill>
                <a:latin typeface="Calibri"/>
              </a:rPr>
              <a:t>A gyógyszertár egészségügyi szolgáltató és kiskereskedelmi tevékenységet is végző egészségügyi intézmény. Gyógyszertár közforgalmú, intézeti, fiók- és kézigyógyszertári formában működhet.</a:t>
            </a:r>
            <a:endParaRPr/>
          </a:p>
          <a:p>
            <a:pPr>
              <a:lnSpc>
                <a:spcPct val="80000"/>
              </a:lnSpc>
            </a:pPr>
            <a:r>
              <a:rPr lang="hu-HU" sz="1650">
                <a:solidFill>
                  <a:srgbClr val="002060"/>
                </a:solidFill>
                <a:latin typeface="Calibri"/>
              </a:rPr>
              <a:t>	</a:t>
            </a:r>
            <a:endParaRPr/>
          </a:p>
          <a:p>
            <a:endParaRPr/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Definíciók – közforgalmú gyógyszertár</a:t>
            </a:r>
            <a:endParaRPr/>
          </a:p>
        </p:txBody>
      </p:sp>
      <p:sp>
        <p:nvSpPr>
          <p:cNvPr id="20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pPr>
              <a:lnSpc>
                <a:spcPct val="80000"/>
              </a:lnSpc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1994-től 2006-ig</a:t>
            </a:r>
            <a:endParaRPr/>
          </a:p>
          <a:p>
            <a:pPr>
              <a:lnSpc>
                <a:spcPct val="80000"/>
              </a:lnSpc>
            </a:pPr>
            <a:r>
              <a:rPr lang="hu-HU">
                <a:solidFill>
                  <a:srgbClr val="002060"/>
                </a:solidFill>
                <a:latin typeface="Calibri"/>
              </a:rPr>
              <a:t>	</a:t>
            </a:r>
            <a:r>
              <a:rPr lang="hu-HU">
                <a:solidFill>
                  <a:srgbClr val="002060"/>
                </a:solidFill>
                <a:latin typeface="Calibri"/>
              </a:rPr>
              <a:t>elsődlegesen a beteg emberek </a:t>
            </a:r>
            <a:r>
              <a:rPr i="1" lang="hu-HU">
                <a:solidFill>
                  <a:srgbClr val="002060"/>
                </a:solidFill>
                <a:latin typeface="Calibri"/>
              </a:rPr>
              <a:t>közvetlen és teljes körű gyógyszerellátását</a:t>
            </a:r>
            <a:r>
              <a:rPr lang="hu-HU">
                <a:solidFill>
                  <a:srgbClr val="002060"/>
                </a:solidFill>
                <a:latin typeface="Calibri"/>
              </a:rPr>
              <a:t> biztosító intézmény</a:t>
            </a:r>
            <a:endParaRPr/>
          </a:p>
          <a:p>
            <a:endParaRPr/>
          </a:p>
          <a:p>
            <a:pPr>
              <a:lnSpc>
                <a:spcPct val="80000"/>
              </a:lnSpc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2006. évi XCVIII. tv. (gyógyszer-gazdaságossági törvény)</a:t>
            </a:r>
            <a:endParaRPr/>
          </a:p>
          <a:p>
            <a:pPr>
              <a:lnSpc>
                <a:spcPct val="80000"/>
              </a:lnSpc>
            </a:pPr>
            <a:r>
              <a:rPr lang="hu-HU">
                <a:solidFill>
                  <a:srgbClr val="002060"/>
                </a:solidFill>
                <a:latin typeface="Calibri"/>
              </a:rPr>
              <a:t>	</a:t>
            </a:r>
            <a:r>
              <a:rPr lang="hu-HU">
                <a:solidFill>
                  <a:srgbClr val="002060"/>
                </a:solidFill>
                <a:latin typeface="Calibri"/>
              </a:rPr>
              <a:t>a betegek, fogyasztók </a:t>
            </a:r>
            <a:r>
              <a:rPr i="1" lang="hu-HU">
                <a:solidFill>
                  <a:srgbClr val="002060"/>
                </a:solidFill>
                <a:latin typeface="Calibri"/>
              </a:rPr>
              <a:t>közvetlen gyógyszerellátását biztosító</a:t>
            </a:r>
            <a:r>
              <a:rPr lang="hu-HU">
                <a:solidFill>
                  <a:srgbClr val="002060"/>
                </a:solidFill>
                <a:latin typeface="Calibri"/>
              </a:rPr>
              <a:t> intézmény</a:t>
            </a:r>
            <a:endParaRPr/>
          </a:p>
          <a:p>
            <a:endParaRPr/>
          </a:p>
          <a:p>
            <a:pPr>
              <a:lnSpc>
                <a:spcPct val="80000"/>
              </a:lnSpc>
              <a:buSzPct val="45000"/>
              <a:buFont typeface="Arial"/>
              <a:buChar char="•"/>
            </a:pPr>
            <a:r>
              <a:rPr b="1" lang="hu-HU">
                <a:solidFill>
                  <a:srgbClr val="ff0000"/>
                </a:solidFill>
                <a:latin typeface="Calibri"/>
              </a:rPr>
              <a:t>2011-től</a:t>
            </a:r>
            <a:endParaRPr/>
          </a:p>
          <a:p>
            <a:pPr>
              <a:lnSpc>
                <a:spcPct val="80000"/>
              </a:lnSpc>
            </a:pPr>
            <a:r>
              <a:rPr lang="hu-HU">
                <a:solidFill>
                  <a:srgbClr val="000000"/>
                </a:solidFill>
                <a:latin typeface="Calibri"/>
              </a:rPr>
              <a:t>	</a:t>
            </a:r>
            <a:r>
              <a:rPr lang="hu-HU">
                <a:solidFill>
                  <a:srgbClr val="002060"/>
                </a:solidFill>
                <a:latin typeface="Calibri"/>
              </a:rPr>
              <a:t>a lakosság közvetlen és teljes körű gyógyszerellátását biztosító olyan egészségügyi intézmény, amely a teljes körű gyógyszerellátás keretében magisztrális gyógyszerkészítést is végez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206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07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08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A131F101-C121-4181-81C1-F1F121E171C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539640" y="162864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80000"/>
              </a:lnSpc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F</a:t>
            </a:r>
            <a:r>
              <a:rPr b="1" lang="hu-HU" sz="1600">
                <a:solidFill>
                  <a:srgbClr val="002060"/>
                </a:solidFill>
                <a:latin typeface="Calibri"/>
              </a:rPr>
              <a:t>iókgyógyszertár</a:t>
            </a:r>
            <a:endParaRPr/>
          </a:p>
          <a:p>
            <a:pPr>
              <a:lnSpc>
                <a:spcPct val="80000"/>
              </a:lnSpc>
            </a:pPr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endParaRPr/>
          </a:p>
          <a:p>
            <a:pPr>
              <a:lnSpc>
                <a:spcPct val="80000"/>
              </a:lnSpc>
            </a:pPr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b="1" lang="hu-HU" sz="1600">
                <a:solidFill>
                  <a:srgbClr val="002060"/>
                </a:solidFill>
                <a:latin typeface="Calibri"/>
              </a:rPr>
              <a:t>2006-tól</a:t>
            </a:r>
            <a:endParaRPr/>
          </a:p>
          <a:p>
            <a:pPr>
              <a:lnSpc>
                <a:spcPct val="80000"/>
              </a:lnSpc>
            </a:pPr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(…) a betegek </a:t>
            </a:r>
            <a:r>
              <a:rPr i="1" lang="hu-HU" sz="1600">
                <a:solidFill>
                  <a:srgbClr val="002060"/>
                </a:solidFill>
                <a:latin typeface="Calibri"/>
              </a:rPr>
              <a:t>közvetlen gyógyszerellátását biztosító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 intézmény</a:t>
            </a:r>
            <a:endParaRPr/>
          </a:p>
          <a:p>
            <a:pPr>
              <a:lnSpc>
                <a:spcPct val="80000"/>
              </a:lnSpc>
            </a:pPr>
            <a:r>
              <a:rPr lang="hu-HU" sz="1600">
                <a:solidFill>
                  <a:srgbClr val="ff0000"/>
                </a:solidFill>
                <a:latin typeface="Calibri"/>
              </a:rPr>
              <a:t>	</a:t>
            </a:r>
            <a:endParaRPr/>
          </a:p>
          <a:p>
            <a:pPr>
              <a:lnSpc>
                <a:spcPct val="80000"/>
              </a:lnSpc>
            </a:pPr>
            <a:r>
              <a:rPr b="1" lang="hu-HU" sz="1600">
                <a:solidFill>
                  <a:srgbClr val="ff0000"/>
                </a:solidFill>
                <a:latin typeface="Calibri"/>
              </a:rPr>
              <a:t>	</a:t>
            </a:r>
            <a:r>
              <a:rPr b="1" lang="hu-HU" sz="1600">
                <a:solidFill>
                  <a:srgbClr val="ff0000"/>
                </a:solidFill>
                <a:latin typeface="Calibri"/>
              </a:rPr>
              <a:t>2011-től</a:t>
            </a:r>
            <a:endParaRPr/>
          </a:p>
          <a:p>
            <a:pPr>
              <a:lnSpc>
                <a:spcPct val="80000"/>
              </a:lnSpc>
            </a:pPr>
            <a:r>
              <a:rPr lang="hu-HU" sz="1600">
                <a:solidFill>
                  <a:srgbClr val="00000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a közforgalmú gyógyszertár részeként működő, de azzal nem azonos telephelyű, vagy mozgó egységként működtetett, a lakosság közvetlen gyógyszerellátását biztosító egészségügyi intézmény;</a:t>
            </a:r>
            <a:endParaRPr/>
          </a:p>
          <a:p>
            <a:endParaRPr/>
          </a:p>
          <a:p>
            <a:pPr>
              <a:lnSpc>
                <a:spcPct val="80000"/>
              </a:lnSpc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Intézeti gyógyszertár</a:t>
            </a:r>
            <a:endParaRPr/>
          </a:p>
          <a:p>
            <a:pPr>
              <a:lnSpc>
                <a:spcPct val="80000"/>
              </a:lnSpc>
            </a:pPr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endParaRPr/>
          </a:p>
          <a:p>
            <a:pPr>
              <a:lnSpc>
                <a:spcPct val="80000"/>
              </a:lnSpc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b="1" lang="hu-HU" sz="1600">
                <a:solidFill>
                  <a:srgbClr val="002060"/>
                </a:solidFill>
                <a:latin typeface="Calibri"/>
              </a:rPr>
              <a:t>2006-tól</a:t>
            </a:r>
            <a:endParaRPr/>
          </a:p>
          <a:p>
            <a:pPr>
              <a:lnSpc>
                <a:spcPct val="80000"/>
              </a:lnSpc>
            </a:pPr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a fekvőbeteg gyógyintézet részeként működő intézeti és közvetlen lakossági </a:t>
            </a:r>
            <a:r>
              <a:rPr i="1" lang="hu-HU" sz="1600">
                <a:solidFill>
                  <a:srgbClr val="002060"/>
                </a:solidFill>
                <a:latin typeface="Calibri"/>
              </a:rPr>
              <a:t>gyógyszerellátó feladatokat ellátó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 egészségügyi intézmény</a:t>
            </a:r>
            <a:endParaRPr/>
          </a:p>
          <a:p>
            <a:pPr>
              <a:lnSpc>
                <a:spcPct val="80000"/>
              </a:lnSpc>
            </a:pPr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endParaRPr/>
          </a:p>
          <a:p>
            <a:pPr>
              <a:lnSpc>
                <a:spcPct val="80000"/>
              </a:lnSpc>
            </a:pPr>
            <a:r>
              <a:rPr lang="hu-HU" sz="1600">
                <a:solidFill>
                  <a:srgbClr val="ff0000"/>
                </a:solidFill>
                <a:latin typeface="Calibri"/>
              </a:rPr>
              <a:t>	</a:t>
            </a:r>
            <a:r>
              <a:rPr b="1" lang="hu-HU" sz="1600">
                <a:solidFill>
                  <a:srgbClr val="ff0000"/>
                </a:solidFill>
                <a:latin typeface="Calibri"/>
              </a:rPr>
              <a:t>2011-től</a:t>
            </a:r>
            <a:endParaRPr/>
          </a:p>
          <a:p>
            <a:pPr>
              <a:lnSpc>
                <a:spcPct val="80000"/>
              </a:lnSpc>
            </a:pPr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a fekvőbeteg gyógyintézet részeként működő, annak teljes körű gyógyszerellátását végző egészségügyi intézmény, mely szaktevékenységként közvetlen lakossági gyógyszerellátási feladatokat is végezhet</a:t>
            </a:r>
            <a:endParaRPr/>
          </a:p>
          <a:p>
            <a:endParaRPr/>
          </a:p>
        </p:txBody>
      </p:sp>
      <p:sp>
        <p:nvSpPr>
          <p:cNvPr id="210" name="TextShape 2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11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12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E1914181-8101-4131-A1E1-6191B10161C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213" name="TextShape 5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Definíciók – fiók- és intézeti gyógyszertár</a:t>
            </a:r>
            <a:endParaRPr/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467640" y="18450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80000"/>
              </a:lnSpc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2006-tól</a:t>
            </a:r>
            <a:endParaRPr/>
          </a:p>
          <a:p>
            <a:pPr>
              <a:lnSpc>
                <a:spcPct val="80000"/>
              </a:lnSpc>
            </a:pPr>
            <a:r>
              <a:rPr lang="hu-HU">
                <a:solidFill>
                  <a:srgbClr val="002060"/>
                </a:solidFill>
                <a:latin typeface="Calibri"/>
              </a:rPr>
              <a:t>	</a:t>
            </a:r>
            <a:r>
              <a:rPr lang="hu-HU">
                <a:solidFill>
                  <a:srgbClr val="002060"/>
                </a:solidFill>
                <a:latin typeface="Calibri"/>
              </a:rPr>
              <a:t>A gyógyszertár egészségügyi feladata a </a:t>
            </a:r>
            <a:r>
              <a:rPr b="1" lang="hu-HU">
                <a:solidFill>
                  <a:srgbClr val="002060"/>
                </a:solidFill>
                <a:latin typeface="Calibri"/>
              </a:rPr>
              <a:t>lakosság gyógykezeléséhez kapcsolódó gyógyszerek kiszolgáltatása</a:t>
            </a:r>
            <a:r>
              <a:rPr lang="hu-HU">
                <a:solidFill>
                  <a:srgbClr val="002060"/>
                </a:solidFill>
                <a:latin typeface="Calibri"/>
              </a:rPr>
              <a:t>, valamint az e gyógyszerekkel kapcsolatos, a betegségek megelőzését szolgáló, a betegekkel történő együttműködést megvalósító </a:t>
            </a:r>
            <a:r>
              <a:rPr b="1" lang="hu-HU">
                <a:solidFill>
                  <a:srgbClr val="002060"/>
                </a:solidFill>
                <a:latin typeface="Calibri"/>
              </a:rPr>
              <a:t>felvilágosító, tanácsadó szolgáltatás</a:t>
            </a:r>
            <a:endParaRPr/>
          </a:p>
          <a:p>
            <a:endParaRPr/>
          </a:p>
          <a:p>
            <a:pPr>
              <a:lnSpc>
                <a:spcPct val="80000"/>
              </a:lnSpc>
              <a:buSzPct val="45000"/>
              <a:buFont typeface="Arial"/>
              <a:buChar char="•"/>
            </a:pPr>
            <a:r>
              <a:rPr b="1" lang="hu-HU">
                <a:solidFill>
                  <a:srgbClr val="ff0000"/>
                </a:solidFill>
                <a:latin typeface="Calibri"/>
              </a:rPr>
              <a:t>2011-től</a:t>
            </a:r>
            <a:endParaRPr/>
          </a:p>
          <a:p>
            <a:pPr>
              <a:lnSpc>
                <a:spcPct val="80000"/>
              </a:lnSpc>
            </a:pPr>
            <a:r>
              <a:rPr lang="hu-HU">
                <a:solidFill>
                  <a:srgbClr val="ff0000"/>
                </a:solidFill>
                <a:latin typeface="Calibri"/>
              </a:rPr>
              <a:t>	</a:t>
            </a:r>
            <a:r>
              <a:rPr lang="hu-HU">
                <a:solidFill>
                  <a:srgbClr val="002060"/>
                </a:solidFill>
                <a:latin typeface="Calibri"/>
              </a:rPr>
              <a:t>A gyógyszertár egészségügyi feladata a lakosság gyógykezeléséhez kapcsolódó </a:t>
            </a:r>
            <a:r>
              <a:rPr b="1" lang="hu-HU">
                <a:solidFill>
                  <a:srgbClr val="002060"/>
                </a:solidFill>
                <a:latin typeface="Calibri"/>
              </a:rPr>
              <a:t>gyógyszerek, gyógyászati segédeszközök és a gyógyszertárban forgalmazható egyéb termékek </a:t>
            </a:r>
            <a:r>
              <a:rPr lang="hu-HU">
                <a:solidFill>
                  <a:srgbClr val="002060"/>
                </a:solidFill>
                <a:latin typeface="Calibri"/>
              </a:rPr>
              <a:t>helyes alkalmazásra vonatkozó </a:t>
            </a:r>
            <a:r>
              <a:rPr b="1" lang="hu-HU">
                <a:solidFill>
                  <a:srgbClr val="002060"/>
                </a:solidFill>
                <a:latin typeface="Calibri"/>
              </a:rPr>
              <a:t>teljes körű tájékoztatással történő kiszolgáltatása</a:t>
            </a:r>
            <a:r>
              <a:rPr lang="hu-HU">
                <a:solidFill>
                  <a:srgbClr val="002060"/>
                </a:solidFill>
                <a:latin typeface="Calibri"/>
              </a:rPr>
              <a:t>, az e termékekkel kapcsolatos, a betegségek megelőzését szolgáló, a betegekkel történő együttműködést megvalósító felvilágosító, tanácsadó szolgáltatás, a </a:t>
            </a:r>
            <a:r>
              <a:rPr b="1" lang="hu-HU">
                <a:solidFill>
                  <a:srgbClr val="002060"/>
                </a:solidFill>
                <a:latin typeface="Calibri"/>
              </a:rPr>
              <a:t>helyes és eredményes gyógyszeres terápia elősegítése, követése, valamint a prevencióban, népegészségügyi programokban való részvéte</a:t>
            </a:r>
            <a:r>
              <a:rPr lang="hu-HU">
                <a:solidFill>
                  <a:srgbClr val="002060"/>
                </a:solidFill>
                <a:latin typeface="Calibri"/>
              </a:rPr>
              <a:t>l.</a:t>
            </a:r>
            <a:endParaRPr/>
          </a:p>
          <a:p>
            <a:endParaRPr/>
          </a:p>
          <a:p>
            <a:endParaRPr/>
          </a:p>
        </p:txBody>
      </p:sp>
      <p:sp>
        <p:nvSpPr>
          <p:cNvPr id="215" name="TextShape 2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16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17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D1A151E1-F1D1-41E1-81D1-812151F1F18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218" name="CustomShape 5"/>
          <p:cNvSpPr/>
          <p:nvPr/>
        </p:nvSpPr>
        <p:spPr>
          <a:xfrm>
            <a:off x="684360" y="404640"/>
            <a:ext cx="7772040" cy="1223640"/>
          </a:xfrm>
          <a:prstGeom prst="rect">
            <a:avLst/>
          </a:prstGeom>
          <a:solidFill>
            <a:srgbClr val="ffff66"/>
          </a:solidFill>
          <a:ln w="9360">
            <a:solidFill>
              <a:srgbClr val="002060"/>
            </a:solidFill>
            <a:miter/>
          </a:ln>
        </p:spPr>
        <p:txBody>
          <a:bodyPr anchor="ctr"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</a:t>
            </a:r>
            <a:endParaRPr/>
          </a:p>
          <a:p>
            <a:pPr algn="ctr"/>
            <a:r>
              <a:rPr b="1" lang="hu-HU" sz="2400">
                <a:solidFill>
                  <a:srgbClr val="ff0000"/>
                </a:solidFill>
                <a:latin typeface="Calibri"/>
              </a:rPr>
              <a:t>Definíciók – a gyógyszertár egészségügyi feladata</a:t>
            </a:r>
            <a:endParaRPr/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2008-tól</a:t>
            </a:r>
            <a:endParaRPr/>
          </a:p>
          <a:p>
            <a:r>
              <a:rPr b="1"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0000"/>
                </a:solidFill>
                <a:latin typeface="Calibri"/>
              </a:rPr>
              <a:t>Gyógyszer, illetve gyógyászati segédeszköz rendelésének, beszerzésének, értékesítésének vagy fogyasztásának előmozdítására irányuló bármely tájékoztatás, tevékenység, megjelenítési mód, marketing vagy egyéb kereskedelmi kommunikáció. </a:t>
            </a:r>
            <a:endParaRPr/>
          </a:p>
          <a:p>
            <a:r>
              <a:rPr b="1"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A közforgalmú gyógyszertárak esetében </a:t>
            </a:r>
            <a:r>
              <a:rPr b="1" lang="hu-HU" sz="1600">
                <a:solidFill>
                  <a:srgbClr val="002060"/>
                </a:solidFill>
                <a:latin typeface="Calibri"/>
              </a:rPr>
              <a:t>nem minősül kereskedelmi gyakorlatnak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a gyógyszerek, gyógyászati segédeszköz kiszolgáltatásakor, valamint a gyógyszerekkel kapcsolatos jogszabályban előírt tájékoztatás nyújtása során végzett egészségügyi szolgáltató tevékenység, továbbá a gyógyszerészi gondozás</a:t>
            </a:r>
            <a:endParaRPr/>
          </a:p>
          <a:p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ff0000"/>
                </a:solidFill>
                <a:latin typeface="Calibri"/>
              </a:rPr>
              <a:t>2011-től</a:t>
            </a:r>
            <a:endParaRPr/>
          </a:p>
          <a:p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0000"/>
                </a:solidFill>
                <a:latin typeface="Calibri"/>
              </a:rPr>
              <a:t>Gyógyszer, illetve gyógyászati segédeszköz rendelésének, beszerzésének, értékesítésének vagy fogyasztásának előmozdítására irányuló bármely tájékoztatás, tevékenység, megjelenítési mód, marketing vagy egyéb kereskedelmi kommunikáció. </a:t>
            </a:r>
            <a:endParaRPr/>
          </a:p>
          <a:p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A közforgalmú gyógyszertárak, az </a:t>
            </a:r>
            <a:r>
              <a:rPr b="1" lang="hu-HU" sz="1600">
                <a:solidFill>
                  <a:srgbClr val="002060"/>
                </a:solidFill>
                <a:latin typeface="Calibri"/>
              </a:rPr>
              <a:t>intézeti gyógyszertár közvetlen lakossági gyógyszerellátást végző egysége és a fiókgyógyszertárak, valamint gyógyászati segédeszköz szaküzletek esetében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nem minősül kereskedelmi gyakorlatnak a gyógyszerek, gyógyászati segédeszköz kiszolgáltatásakor, valamint a gyógyszerekkel kapcsolatos jogszabályban előírt tájékoztatás nyújtása során végzett egészségügyi szolgáltató tevékenység, továbbá a gyógyszerészi gondozás</a:t>
            </a:r>
            <a:endParaRPr/>
          </a:p>
        </p:txBody>
      </p:sp>
      <p:sp>
        <p:nvSpPr>
          <p:cNvPr id="220" name="TextShape 2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21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22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51B171C1-91E1-41A1-B1E1-5101B1D101B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223" name="TextShape 5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Definíciók – kereskedelmi gyakorlat</a:t>
            </a:r>
            <a:endParaRPr/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2006-tól</a:t>
            </a:r>
            <a:endParaRPr/>
          </a:p>
          <a:p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az a tevékenység, amely során a gyógyszertár a gyógyszert és az alkalmazásával összefüggő szakmai információt közvetlenül vagy házhoz szállítás útján közvetetten, a betegek, fogyasztók részére biztosítja, </a:t>
            </a:r>
            <a:r>
              <a:rPr b="1" lang="hu-HU" sz="1600">
                <a:solidFill>
                  <a:srgbClr val="002060"/>
                </a:solidFill>
                <a:latin typeface="Calibri"/>
              </a:rPr>
              <a:t>illetve az a gyógyszerforgalmazásra jogosult által végzett tevékenység, amely során a betegek, fogyasztók egyes külön jogszabályban meghatározott gyógyszereket eredeti engedélyezett csomagolásukban megvásárolhatnak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ff0000"/>
                </a:solidFill>
                <a:latin typeface="Calibri"/>
              </a:rPr>
              <a:t>2011-től</a:t>
            </a:r>
            <a:endParaRPr/>
          </a:p>
          <a:p>
            <a:r>
              <a:rPr lang="hu-HU" sz="1600">
                <a:solidFill>
                  <a:srgbClr val="00000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azon tevékenységek összessége, amely során a gyógyszertár a gyógyszert beszerzi, készletezi, kiszolgáltatja és az alkalmazásával összefüggő szakmai információt közvetlenül vagy házhoz szállítás útján közvetetten, a lakosság részére biztosítja</a:t>
            </a:r>
            <a:endParaRPr/>
          </a:p>
        </p:txBody>
      </p:sp>
      <p:sp>
        <p:nvSpPr>
          <p:cNvPr id="225" name="TextShape 2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26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27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11C161F1-E151-41E1-81B1-C1F1C12141F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228" name="TextShape 5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Definíciók – közvetlen lakossági gyógyszerellátás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1. Állam szerepe…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Alapvetések – 1.</a:t>
            </a:r>
            <a:endParaRPr/>
          </a:p>
        </p:txBody>
      </p:sp>
      <p:sp>
        <p:nvSpPr>
          <p:cNvPr id="4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gyógyszerellátás az </a:t>
            </a:r>
            <a:r>
              <a:rPr b="1" lang="hu-HU">
                <a:solidFill>
                  <a:srgbClr val="002060"/>
                </a:solidFill>
                <a:latin typeface="Calibri"/>
              </a:rPr>
              <a:t>egészségügy</a:t>
            </a:r>
            <a:r>
              <a:rPr lang="hu-HU">
                <a:solidFill>
                  <a:srgbClr val="002060"/>
                </a:solidFill>
                <a:latin typeface="Calibri"/>
              </a:rPr>
              <a:t> része (1997. évi CLIV. tv. 102. §).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gyógyszerellátásnak </a:t>
            </a:r>
            <a:r>
              <a:rPr b="1" lang="hu-HU">
                <a:solidFill>
                  <a:srgbClr val="002060"/>
                </a:solidFill>
                <a:latin typeface="Calibri"/>
              </a:rPr>
              <a:t>közszolgáltatásként </a:t>
            </a:r>
            <a:r>
              <a:rPr lang="hu-HU">
                <a:solidFill>
                  <a:srgbClr val="002060"/>
                </a:solidFill>
                <a:latin typeface="Calibri"/>
              </a:rPr>
              <a:t>kell funkcionálnia.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közszolgáltatással a </a:t>
            </a:r>
            <a:r>
              <a:rPr b="1" lang="hu-HU">
                <a:solidFill>
                  <a:srgbClr val="002060"/>
                </a:solidFill>
                <a:latin typeface="Calibri"/>
              </a:rPr>
              <a:t>közjót </a:t>
            </a:r>
            <a:r>
              <a:rPr lang="hu-HU">
                <a:solidFill>
                  <a:srgbClr val="002060"/>
                </a:solidFill>
                <a:latin typeface="Calibri"/>
              </a:rPr>
              <a:t>kell szolgálni.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Érvényesülnie kell a </a:t>
            </a:r>
            <a:r>
              <a:rPr b="1" lang="hu-HU">
                <a:solidFill>
                  <a:srgbClr val="002060"/>
                </a:solidFill>
                <a:latin typeface="Calibri"/>
              </a:rPr>
              <a:t>szolidaritás</a:t>
            </a:r>
            <a:r>
              <a:rPr lang="hu-HU">
                <a:solidFill>
                  <a:srgbClr val="002060"/>
                </a:solidFill>
                <a:latin typeface="Calibri"/>
              </a:rPr>
              <a:t>, az </a:t>
            </a:r>
            <a:r>
              <a:rPr b="1" lang="hu-HU">
                <a:solidFill>
                  <a:srgbClr val="002060"/>
                </a:solidFill>
                <a:latin typeface="Calibri"/>
              </a:rPr>
              <a:t>igazságosság</a:t>
            </a:r>
            <a:r>
              <a:rPr lang="hu-HU">
                <a:solidFill>
                  <a:srgbClr val="002060"/>
                </a:solidFill>
                <a:latin typeface="Calibri"/>
              </a:rPr>
              <a:t> és a </a:t>
            </a:r>
            <a:r>
              <a:rPr b="1" lang="hu-HU">
                <a:solidFill>
                  <a:srgbClr val="002060"/>
                </a:solidFill>
                <a:latin typeface="Calibri"/>
              </a:rPr>
              <a:t>szubszidiaritás</a:t>
            </a:r>
            <a:r>
              <a:rPr lang="hu-HU">
                <a:solidFill>
                  <a:srgbClr val="002060"/>
                </a:solidFill>
                <a:latin typeface="Calibri"/>
              </a:rPr>
              <a:t> elvének.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közszolgáltatások szervezésekor a </a:t>
            </a:r>
            <a:r>
              <a:rPr b="1" lang="hu-HU">
                <a:solidFill>
                  <a:srgbClr val="002060"/>
                </a:solidFill>
                <a:latin typeface="Calibri"/>
              </a:rPr>
              <a:t>szükségletalapú</a:t>
            </a:r>
            <a:r>
              <a:rPr lang="hu-HU">
                <a:solidFill>
                  <a:srgbClr val="002060"/>
                </a:solidFill>
                <a:latin typeface="Calibri"/>
              </a:rPr>
              <a:t> ellátásszervezést kell előtérbe helyezni.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gyógyszerellátásért az államot alkotmányos </a:t>
            </a:r>
            <a:r>
              <a:rPr b="1" lang="hu-HU">
                <a:solidFill>
                  <a:srgbClr val="002060"/>
                </a:solidFill>
                <a:latin typeface="Calibri"/>
              </a:rPr>
              <a:t>felelősség</a:t>
            </a:r>
            <a:r>
              <a:rPr lang="hu-HU">
                <a:solidFill>
                  <a:srgbClr val="002060"/>
                </a:solidFill>
                <a:latin typeface="Calibri"/>
              </a:rPr>
              <a:t> terheli (677/B/1995. AB hat.).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felelősséget az államnak a gyógyszerellátás szereplőivel </a:t>
            </a:r>
            <a:r>
              <a:rPr b="1" lang="hu-HU">
                <a:solidFill>
                  <a:srgbClr val="002060"/>
                </a:solidFill>
                <a:latin typeface="Calibri"/>
              </a:rPr>
              <a:t>megosztva </a:t>
            </a:r>
            <a:r>
              <a:rPr lang="hu-HU">
                <a:solidFill>
                  <a:srgbClr val="002060"/>
                </a:solidFill>
                <a:latin typeface="Calibri"/>
              </a:rPr>
              <a:t>kell viselni.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8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49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50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91C18101-61C1-4111-B1D1-11813181911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2006-tól</a:t>
            </a:r>
            <a:endParaRPr/>
          </a:p>
          <a:p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gyógyszer, gyógyászati segédeszköz megrendelő által megjelölt helyre történő eljuttatása közvetlen lakossági gyógyszerellátás vagy gyógyászati segédeszközök kiskereskedelmi forgalmazása keretében a közvetlen lakossági gyógyszerellátásra vagy gyógyászati segédeszközök kiskereskedelmi forgalmazására jogosult </a:t>
            </a:r>
            <a:r>
              <a:rPr b="1" lang="hu-HU" sz="1600">
                <a:solidFill>
                  <a:srgbClr val="002060"/>
                </a:solidFill>
                <a:latin typeface="Calibri"/>
              </a:rPr>
              <a:t>vállalkozás vagy annak megbízottja közreműködésével;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ff0000"/>
                </a:solidFill>
                <a:latin typeface="Calibri"/>
              </a:rPr>
              <a:t>2011-től</a:t>
            </a:r>
            <a:endParaRPr/>
          </a:p>
          <a:p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gyógyszer, gyógyászati segédeszköz megrendelő által megjelölt helyre történő eljuttatása közvetlen lakossági gyógyszerellátás vagy gyógyászati segédeszközök kiskereskedelmi forgalmazása keretében a közvetlen lakossági gyógyszerellátásra vagy gyógyászati segédeszközök kiskereskedelmi forgalmazására jogosult </a:t>
            </a:r>
            <a:r>
              <a:rPr b="1" lang="hu-HU" sz="1600">
                <a:solidFill>
                  <a:srgbClr val="002060"/>
                </a:solidFill>
                <a:latin typeface="Calibri"/>
              </a:rPr>
              <a:t>vállalkozás, jogszabály szerint arra jogosult szakdolgozója által</a:t>
            </a:r>
            <a:endParaRPr/>
          </a:p>
        </p:txBody>
      </p:sp>
      <p:sp>
        <p:nvSpPr>
          <p:cNvPr id="230" name="TextShape 2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31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32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81D1E121-E131-4141-8131-F1512141416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233" name="TextShape 5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Definíciók – házhoz szállítás</a:t>
            </a:r>
            <a:endParaRPr/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A gyógyszerek árképzésének szabályozása</a:t>
            </a:r>
            <a:r>
              <a:rPr b="1" lang="hu-HU" sz="4400">
                <a:solidFill>
                  <a:srgbClr val="ff000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235" name="TextShape 2"/>
          <p:cNvSpPr txBox="1"/>
          <p:nvPr/>
        </p:nvSpPr>
        <p:spPr>
          <a:xfrm>
            <a:off x="642960" y="1916280"/>
            <a:ext cx="7772040" cy="4176360"/>
          </a:xfrm>
          <a:prstGeom prst="rect">
            <a:avLst/>
          </a:prstGeom>
        </p:spPr>
        <p:txBody>
          <a:bodyPr bIns="45000" lIns="90000" rIns="90000" tIns="45000"/>
          <a:p>
            <a:pPr lvl="1">
              <a:buSzPct val="45000"/>
              <a:buFont typeface="Arial"/>
              <a:buChar char="–"/>
            </a:pPr>
            <a:r>
              <a:rPr b="1" lang="hu-HU" sz="1700">
                <a:solidFill>
                  <a:srgbClr val="002060"/>
                </a:solidFill>
                <a:latin typeface="Calibri"/>
              </a:rPr>
              <a:t>Ártörvény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700">
                <a:solidFill>
                  <a:srgbClr val="002060"/>
                </a:solidFill>
                <a:latin typeface="Calibri"/>
              </a:rPr>
              <a:t>Gyógyszer-gazdaságossági törvény</a:t>
            </a:r>
            <a:endParaRPr/>
          </a:p>
          <a:p>
            <a:r>
              <a:rPr b="1"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b="1" lang="hu-HU" sz="1600">
                <a:solidFill>
                  <a:srgbClr val="002060"/>
                </a:solidFill>
                <a:latin typeface="Calibri"/>
              </a:rPr>
              <a:t>35. §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(1) A gyógyszer forgalmazója a kiszolgáltatás során az egészségbiztosítási szerv által a támogatás megállapítására irányuló eljárásban</a:t>
            </a:r>
            <a:endParaRPr/>
          </a:p>
          <a:p>
            <a:r>
              <a:rPr i="1"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i="1" lang="hu-HU" sz="1600">
                <a:solidFill>
                  <a:srgbClr val="002060"/>
                </a:solidFill>
                <a:latin typeface="Calibri"/>
              </a:rPr>
              <a:t>a)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elfogadott termelői ár alapján számított legmagasabb kiskereskedelmi eladási árnál magasabb árat nem köthet ki,</a:t>
            </a:r>
            <a:endParaRPr/>
          </a:p>
          <a:p>
            <a:r>
              <a:rPr i="1"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i="1" lang="hu-HU" sz="1600">
                <a:solidFill>
                  <a:srgbClr val="002060"/>
                </a:solidFill>
                <a:latin typeface="Calibri"/>
              </a:rPr>
              <a:t>b)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megállapított támogatási összegtől és térítési díjtól </a:t>
            </a:r>
            <a:r>
              <a:rPr lang="hu-HU" sz="1600">
                <a:solidFill>
                  <a:srgbClr val="ff0000"/>
                </a:solidFill>
                <a:latin typeface="Calibri"/>
              </a:rPr>
              <a:t>sem közvetlenül, sem pedig közvetett módon</a:t>
            </a:r>
            <a:r>
              <a:rPr lang="hu-HU" sz="1600">
                <a:solidFill>
                  <a:srgbClr val="000000"/>
                </a:solidFill>
                <a:latin typeface="Calibri"/>
              </a:rPr>
              <a:t>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nem térhet el.</a:t>
            </a:r>
            <a:endParaRPr/>
          </a:p>
          <a:p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(2) A gyógyászati segédeszköz forgalmazója a kiszolgáltatás során az egészségbiztosítási szerv által a támogatás megállapítására irányuló eljárásban</a:t>
            </a:r>
            <a:endParaRPr/>
          </a:p>
          <a:p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a) a közfinanszírozás alapjául elfogadott árnál magasabb árat nem köthet ki,</a:t>
            </a:r>
            <a:endParaRPr/>
          </a:p>
          <a:p>
            <a:r>
              <a:rPr lang="hu-HU" sz="16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b) megállapított támogatási összegtől és térítési díjtól </a:t>
            </a:r>
            <a:r>
              <a:rPr lang="hu-HU" sz="1600">
                <a:solidFill>
                  <a:srgbClr val="ff0000"/>
                </a:solidFill>
                <a:latin typeface="Calibri"/>
              </a:rPr>
              <a:t>sem közvetlenül, sem pedig közvetett módon </a:t>
            </a:r>
            <a:r>
              <a:rPr lang="hu-HU" sz="1600">
                <a:solidFill>
                  <a:srgbClr val="002060"/>
                </a:solidFill>
                <a:latin typeface="Calibri"/>
              </a:rPr>
              <a:t>nem térhet el</a:t>
            </a:r>
            <a:endParaRPr/>
          </a:p>
          <a:p>
            <a:endParaRPr/>
          </a:p>
          <a:p>
            <a:r>
              <a:rPr b="1" lang="hu-HU" sz="1600">
                <a:solidFill>
                  <a:srgbClr val="ff0000"/>
                </a:solidFill>
                <a:latin typeface="Calibri"/>
              </a:rPr>
              <a:t>	</a:t>
            </a:r>
            <a:r>
              <a:rPr b="1" lang="hu-HU" sz="1600">
                <a:solidFill>
                  <a:srgbClr val="ff0000"/>
                </a:solidFill>
                <a:latin typeface="Calibri"/>
              </a:rPr>
              <a:t>Piros: 2011-től</a:t>
            </a:r>
            <a:endParaRPr/>
          </a:p>
        </p:txBody>
      </p:sp>
      <p:sp>
        <p:nvSpPr>
          <p:cNvPr id="236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37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38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B141F101-71D1-41B1-B111-D121410161F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Patikai marketing</a:t>
            </a:r>
            <a:endParaRPr/>
          </a:p>
        </p:txBody>
      </p:sp>
      <p:sp>
        <p:nvSpPr>
          <p:cNvPr id="24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 lvl="1">
              <a:buSzPct val="45000"/>
              <a:buFont typeface="Arial"/>
              <a:buChar char="•"/>
            </a:pPr>
            <a:r>
              <a:rPr b="1" lang="hu-HU" sz="1700">
                <a:solidFill>
                  <a:srgbClr val="002060"/>
                </a:solidFill>
                <a:latin typeface="Calibri"/>
              </a:rPr>
              <a:t>2006-tól</a:t>
            </a:r>
            <a:endParaRPr/>
          </a:p>
          <a:p>
            <a:r>
              <a:rPr b="1" lang="hu-HU" sz="1700">
                <a:solidFill>
                  <a:srgbClr val="002060"/>
                </a:solidFill>
                <a:latin typeface="Calibri"/>
              </a:rPr>
              <a:t>	</a:t>
            </a:r>
            <a:r>
              <a:rPr b="1" lang="hu-HU" sz="1700">
                <a:solidFill>
                  <a:srgbClr val="002060"/>
                </a:solidFill>
                <a:latin typeface="Calibri"/>
              </a:rPr>
              <a:t>A külön jogszabály szerinti minta </a:t>
            </a:r>
            <a:r>
              <a:rPr lang="hu-HU" sz="1700">
                <a:solidFill>
                  <a:srgbClr val="002060"/>
                </a:solidFill>
                <a:latin typeface="Calibri"/>
              </a:rPr>
              <a:t>kivételével tilos a betegnek, fogyasztónak olyan ajándék, minta, vásárlásra jogosító utalvány (kupon) akár közvetlenül, akár az orvos, illetve a gyógyszert, gyógyászati segédeszközt kiszolgáltató által történő adása, felajánlása, amely egy adott gyógyszer, egy adott gyógyszergyár termékei vagy a társadalombiztosítás által támogatott gyógyászati segédeszköz fogyasztására, használatára ösztönöz, vagy azt feltételül szabja.</a:t>
            </a:r>
            <a:endParaRPr/>
          </a:p>
          <a:p>
            <a:r>
              <a:rPr lang="hu-HU" sz="1700">
                <a:solidFill>
                  <a:srgbClr val="002060"/>
                </a:solidFill>
                <a:latin typeface="Calibri"/>
              </a:rPr>
              <a:t>	</a:t>
            </a:r>
            <a:endParaRPr/>
          </a:p>
          <a:p>
            <a:r>
              <a:rPr lang="hu-HU" sz="1700">
                <a:solidFill>
                  <a:srgbClr val="002060"/>
                </a:solidFill>
                <a:latin typeface="Calibri"/>
              </a:rPr>
              <a:t>	</a:t>
            </a:r>
            <a:r>
              <a:rPr b="1" lang="hu-HU" sz="1700">
                <a:solidFill>
                  <a:srgbClr val="ff0000"/>
                </a:solidFill>
                <a:latin typeface="Calibri"/>
              </a:rPr>
              <a:t>2011-től</a:t>
            </a:r>
            <a:endParaRPr/>
          </a:p>
          <a:p>
            <a:r>
              <a:rPr lang="hu-HU" sz="1700">
                <a:solidFill>
                  <a:srgbClr val="002060"/>
                </a:solidFill>
                <a:latin typeface="Calibri"/>
              </a:rPr>
              <a:t>	</a:t>
            </a:r>
            <a:r>
              <a:rPr b="1" lang="hu-HU" sz="1700">
                <a:solidFill>
                  <a:srgbClr val="002060"/>
                </a:solidFill>
                <a:latin typeface="Calibri"/>
              </a:rPr>
              <a:t>Az egészségügyért felelős miniszter rendelete szerinti minta </a:t>
            </a:r>
            <a:r>
              <a:rPr lang="hu-HU" sz="1700">
                <a:solidFill>
                  <a:srgbClr val="002060"/>
                </a:solidFill>
                <a:latin typeface="Calibri"/>
              </a:rPr>
              <a:t>kivételével (…). </a:t>
            </a:r>
            <a:endParaRPr/>
          </a:p>
          <a:p>
            <a:r>
              <a:rPr lang="hu-HU" sz="17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700">
                <a:solidFill>
                  <a:srgbClr val="ff0000"/>
                </a:solidFill>
                <a:latin typeface="Calibri"/>
              </a:rPr>
              <a:t>Tilos továbbá a társadalombiztosítási támogatással rendelhető gyógyszerek és gyógyászati segédeszközök beteg által fizetendő térítési díjának a kiszolgáltató által bármilyen közvetlen vagy közvetett formában (ajándék, minta, vásárlásra jogosító utalvány, kupon, pontgyűjtés alapú kedvezmény útján vagy más hasonló módon) történő csökkentése, átvállalása, elengedése, vagy ahhoz bármilyen előnyök kötése. A társadalombiztosítási támogatással nem rendelhető gyógyszerek kiszolgáltatása esetén adott bármilyen kedvezmény – az árkedvezmény kivételével – kizárólag a gyógyszertárban nyújtott gyógyszerészi gondozás igénybevételére használható fel.</a:t>
            </a:r>
            <a:endParaRPr/>
          </a:p>
          <a:p>
            <a:r>
              <a:rPr lang="hu-HU" sz="1700">
                <a:solidFill>
                  <a:srgbClr val="ff0000"/>
                </a:solidFill>
                <a:latin typeface="Calibri"/>
              </a:rPr>
              <a:t>	</a:t>
            </a:r>
            <a:endParaRPr/>
          </a:p>
          <a:p>
            <a:r>
              <a:rPr lang="hu-HU" sz="1700">
                <a:solidFill>
                  <a:srgbClr val="ff0000"/>
                </a:solidFill>
                <a:latin typeface="Calibri"/>
              </a:rPr>
              <a:t>	</a:t>
            </a:r>
            <a:r>
              <a:rPr b="1" lang="hu-HU" sz="1700">
                <a:solidFill>
                  <a:srgbClr val="ff0000"/>
                </a:solidFill>
                <a:latin typeface="Calibri"/>
              </a:rPr>
              <a:t>Szankció:</a:t>
            </a:r>
            <a:endParaRPr/>
          </a:p>
          <a:p>
            <a:r>
              <a:rPr b="1" lang="hu-HU" sz="1700">
                <a:solidFill>
                  <a:srgbClr val="002060"/>
                </a:solidFill>
                <a:latin typeface="Calibri"/>
              </a:rPr>
              <a:t>	</a:t>
            </a:r>
            <a:r>
              <a:rPr b="1" lang="hu-HU" sz="1700">
                <a:solidFill>
                  <a:srgbClr val="002060"/>
                </a:solidFill>
                <a:latin typeface="Calibri"/>
              </a:rPr>
              <a:t>A szabályok ismételt megsértése az 58. § (4) bek. szerint a személyi jog visszavonását vonja maga után,</a:t>
            </a:r>
            <a:endParaRPr/>
          </a:p>
          <a:p>
            <a:r>
              <a:rPr b="1" lang="hu-HU" sz="1700">
                <a:solidFill>
                  <a:srgbClr val="002060"/>
                </a:solidFill>
                <a:latin typeface="Calibri"/>
              </a:rPr>
              <a:t>	</a:t>
            </a:r>
            <a:r>
              <a:rPr b="1" lang="hu-HU" sz="1700">
                <a:solidFill>
                  <a:srgbClr val="002060"/>
                </a:solidFill>
                <a:latin typeface="Calibri"/>
              </a:rPr>
              <a:t>bizonyos esetekben - a gyógyszertár működési engedélyét is vissza lehet vonni</a:t>
            </a:r>
            <a:endParaRPr/>
          </a:p>
          <a:p>
            <a:endParaRPr/>
          </a:p>
        </p:txBody>
      </p:sp>
      <p:sp>
        <p:nvSpPr>
          <p:cNvPr id="241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42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43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1141D141-7141-4181-B141-B1E1F181C1A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 sz="1400">
                <a:solidFill>
                  <a:srgbClr val="002060"/>
                </a:solidFill>
                <a:latin typeface="Calibri"/>
              </a:rPr>
              <a:t>Személyi jog</a:t>
            </a:r>
            <a:r>
              <a:rPr i="1" lang="hu-HU" sz="1400">
                <a:solidFill>
                  <a:srgbClr val="002060"/>
                </a:solidFill>
                <a:latin typeface="Calibri"/>
              </a:rPr>
              <a:t> </a:t>
            </a:r>
            <a:r>
              <a:rPr b="1" lang="hu-HU" sz="1400">
                <a:solidFill>
                  <a:srgbClr val="002060"/>
                </a:solidFill>
                <a:latin typeface="Calibri"/>
              </a:rPr>
              <a:t>2006-tól</a:t>
            </a:r>
            <a:endParaRPr/>
          </a:p>
          <a:p>
            <a:r>
              <a:rPr lang="hu-HU" sz="14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400">
                <a:solidFill>
                  <a:srgbClr val="002060"/>
                </a:solidFill>
                <a:latin typeface="Calibri"/>
              </a:rPr>
              <a:t>szakmai gyakorlattal rendelkező gyógyszerész részére közforgalmú gyógyszertár vezetésére  adott engedély</a:t>
            </a:r>
            <a:endParaRPr/>
          </a:p>
          <a:p>
            <a:r>
              <a:rPr lang="hu-HU" sz="1400">
                <a:solidFill>
                  <a:srgbClr val="002060"/>
                </a:solidFill>
                <a:latin typeface="Calibri"/>
              </a:rPr>
              <a:t>	</a:t>
            </a:r>
            <a:r>
              <a:rPr b="1" lang="hu-HU" sz="1400">
                <a:solidFill>
                  <a:srgbClr val="002060"/>
                </a:solidFill>
                <a:latin typeface="Calibri"/>
              </a:rPr>
              <a:t>2011-től</a:t>
            </a:r>
            <a:r>
              <a:rPr lang="hu-HU" sz="1400">
                <a:solidFill>
                  <a:srgbClr val="002060"/>
                </a:solidFill>
                <a:latin typeface="Calibri"/>
              </a:rPr>
              <a:t>	</a:t>
            </a:r>
            <a:endParaRPr/>
          </a:p>
          <a:p>
            <a:r>
              <a:rPr lang="hu-HU" sz="14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400">
                <a:solidFill>
                  <a:srgbClr val="002060"/>
                </a:solidFill>
                <a:latin typeface="Calibri"/>
              </a:rPr>
              <a:t>szakmai gyakorlattal rendelkező gyógyszerész részére, adott közforgalmú gyógyszertár vezetésére és működtetésére szóló engedély (a továbbiakban: személyi jog)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400">
                <a:solidFill>
                  <a:srgbClr val="002060"/>
                </a:solidFill>
                <a:latin typeface="Calibri"/>
              </a:rPr>
              <a:t>Menedzsment-kötelességek: 2006-tól</a:t>
            </a:r>
            <a:endParaRPr/>
          </a:p>
          <a:p>
            <a:r>
              <a:rPr lang="hu-HU" sz="14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400">
                <a:solidFill>
                  <a:srgbClr val="002060"/>
                </a:solidFill>
                <a:latin typeface="Calibri"/>
              </a:rPr>
              <a:t>Gyógyszertárat működtető gazdasági társaság a gyógyszertár szakmai vezetését, irányítását, valamint a gyógyszertárban szakellátási feladatokat ellátó személyeket gyógyszerellátással kapcsolatos szakmai kérdésekben, így </a:t>
            </a:r>
            <a:r>
              <a:rPr lang="hu-HU" sz="1400">
                <a:solidFill>
                  <a:srgbClr val="ff0000"/>
                </a:solidFill>
                <a:latin typeface="Calibri"/>
              </a:rPr>
              <a:t> </a:t>
            </a:r>
            <a:r>
              <a:rPr b="1" lang="hu-HU" sz="1400">
                <a:solidFill>
                  <a:srgbClr val="ff0000"/>
                </a:solidFill>
                <a:latin typeface="Calibri"/>
              </a:rPr>
              <a:t>(különösen)</a:t>
            </a:r>
            <a:r>
              <a:rPr lang="hu-HU" sz="1400">
                <a:solidFill>
                  <a:srgbClr val="ff0000"/>
                </a:solidFill>
                <a:latin typeface="Calibri"/>
              </a:rPr>
              <a:t> </a:t>
            </a:r>
            <a:r>
              <a:rPr lang="hu-HU" sz="1400">
                <a:solidFill>
                  <a:srgbClr val="002060"/>
                </a:solidFill>
                <a:latin typeface="Calibri"/>
              </a:rPr>
              <a:t>a gyógyszerek kiadása, eltartása, a gyógyszerekkel kapcsolatos betegtájékoztatási tevékenység tekintetében nem utasíthatja . </a:t>
            </a:r>
            <a:endParaRPr/>
          </a:p>
          <a:p>
            <a:r>
              <a:rPr b="1" lang="hu-HU" sz="1400">
                <a:solidFill>
                  <a:srgbClr val="002060"/>
                </a:solidFill>
                <a:latin typeface="Calibri"/>
              </a:rPr>
              <a:t>	</a:t>
            </a:r>
            <a:r>
              <a:rPr b="1" lang="hu-HU" sz="1400">
                <a:solidFill>
                  <a:srgbClr val="002060"/>
                </a:solidFill>
                <a:latin typeface="Calibri"/>
              </a:rPr>
              <a:t>2011-től</a:t>
            </a:r>
            <a:endParaRPr/>
          </a:p>
          <a:p>
            <a:r>
              <a:rPr lang="hu-HU" sz="14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400">
                <a:solidFill>
                  <a:srgbClr val="ff0000"/>
                </a:solidFill>
                <a:latin typeface="Calibri"/>
              </a:rPr>
              <a:t>A gyógyszertárat működtető gazdasági társaság legfőbb szerve (tagok gyűlése, taggyűlés, közgyűlés) kizárólag a gyógyszertár szakmai vezetését ellátó személyi jogos gyógyszerész igenlő szavazatával hozhat döntést a gyógyszertár szakmai vezetésével, irányításával és a közfinanszírozással kapcsolatos szakmai kérdésekben, így a gyógyszertári termékkör kialakítására, a gyógyszerek beszerzésére, készletezésére, eltartására, kiadására, a gyógyszerekkel kapcsolatos betegtájékoztatási tevékenységre, a gyógyszertárban szakellátási feladatokat ellátó személyek foglalkoztatására, valamint a közfinanszírozási szerződések megkötésére és módosítására vonatkozóan. Az ezzel ellentétes intézkedés, megállapodás semmis.</a:t>
            </a:r>
            <a:endParaRPr/>
          </a:p>
          <a:p>
            <a:endParaRPr/>
          </a:p>
        </p:txBody>
      </p:sp>
      <p:sp>
        <p:nvSpPr>
          <p:cNvPr id="245" name="TextShape 2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46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47" name="TextShape 4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1121D111-D1D1-4191-9151-E1A151A1C10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  <p:sp>
        <p:nvSpPr>
          <p:cNvPr id="248" name="CustomShape 5"/>
          <p:cNvSpPr/>
          <p:nvPr/>
        </p:nvSpPr>
        <p:spPr>
          <a:xfrm>
            <a:off x="539640" y="332640"/>
            <a:ext cx="8229240" cy="1142640"/>
          </a:xfrm>
          <a:prstGeom prst="rect">
            <a:avLst/>
          </a:prstGeom>
          <a:solidFill>
            <a:srgbClr val="ffff66"/>
          </a:solidFill>
          <a:ln>
            <a:solidFill>
              <a:srgbClr val="002060"/>
            </a:solidFill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Személyi jog – menedzsment kötelességek</a:t>
            </a:r>
            <a:endParaRPr/>
          </a:p>
        </p:txBody>
      </p:sp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Patikalétesítés szabályozása</a:t>
            </a:r>
            <a:endParaRPr/>
          </a:p>
        </p:txBody>
      </p:sp>
      <p:sp>
        <p:nvSpPr>
          <p:cNvPr id="25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Közforgalmú gyógyszertár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Pályázattal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Kezdeményező OTH, önkormányzat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Amely településen nincs, ott létesíthető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Amely településen van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50 ezer lakos alatti település 4500 lakosonként, 300 méterre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50 ezer lakos feletti település 4000 lakosonként, 250 méterre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Pályázhat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Gyógyszerész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Gyógyszerész többségi tulajdonával gazdasági társaság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Bírálati szempontrendszer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Fiókgyógyszertár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Ahol nincs közforgalmú gyógyszertár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Elsősorban a legközelebbi közforgalmú gyógyszertár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1 gyógyszertárnak 3 fiókgyógyszertára lehet, közülük 1 mozgó fiókgyógyszertár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A mozgó fiókgyógyszertár max. 4500 főt láthat el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600">
                <a:solidFill>
                  <a:srgbClr val="002060"/>
                </a:solidFill>
                <a:latin typeface="Calibri"/>
              </a:rPr>
              <a:t>Kézigyógyszertár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Elsősorban a legközelebbi közforgalmú gyógyszertár</a:t>
            </a:r>
            <a:endParaRPr/>
          </a:p>
        </p:txBody>
      </p:sp>
      <p:sp>
        <p:nvSpPr>
          <p:cNvPr id="251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52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53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61017121-A111-41F1-A1D1-B171C1D1318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7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7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Patikaműködtetés szabályozása</a:t>
            </a:r>
            <a:endParaRPr/>
          </a:p>
        </p:txBody>
      </p:sp>
      <p:sp>
        <p:nvSpPr>
          <p:cNvPr id="25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működési engedély kiadása elválik a létesítési engedélytől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működési engedélyt a társaság és a személyi jogos gyógyszerész nevére állítják ki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működési engedélyt a megyei tiszti főgyógyszerész adja ki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1 településen csak 1 fiókgyógyszertár működtethető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működtetést érintő változásokat 5 munkanapon belül jelenteni kell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Egy évben 21 napra a gyógyszertár a működését szüneteltetheti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működési engedély felfüggeszthető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működési engedély visszavonható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Áthelyezés engedélyezhető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Hozzátartozói személyi jog</a:t>
            </a:r>
            <a:endParaRPr/>
          </a:p>
        </p:txBody>
      </p:sp>
      <p:sp>
        <p:nvSpPr>
          <p:cNvPr id="256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57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58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E1613191-3181-4141-8191-51B141A1111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A patikatulajdonlás és –fúziók szabályozása</a:t>
            </a:r>
            <a:endParaRPr/>
          </a:p>
        </p:txBody>
      </p:sp>
      <p:sp>
        <p:nvSpPr>
          <p:cNvPr id="26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Új gyógyszertár csak gyógyszerész(ek) többségi tulajdonlásával hozható létre és működtethető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Új gyógyszertárban gyógyszergyár és nagykereskedő tulajdont nem szerezhet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Új gyógyszertárlánc nem jöhet létre, a már működő lánc nem bővülhet tovább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Már működő gyógyszertárnál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Ha már megvan a többségi gyógyszerészi tulajdon, nem csökkenhet 51% alá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Ha még nincs meg a többségi gyógyszerészi tulajdon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2014. január 1-ig meg kell haladni a 25%-ot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2017. január 1-ig meg kell haladni az 51%-ot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Ha menet közben (2011-2014 között, ill. 2014-2017 között) van változás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Négynél több gyógyszertár összefonódása nem engedélyezhető és 20 ezer lakosnál kisebb településen 2-nél több gyógyszertár nem lehet egy vállalkozás kezében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Off-shore cég május 31-től nem tulajdonolhat gyógyszertárat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hu-HU" sz="1600">
                <a:solidFill>
                  <a:srgbClr val="002060"/>
                </a:solidFill>
                <a:latin typeface="Calibri"/>
              </a:rPr>
              <a:t>Az OTH tulajdonosi kataszter vezetésére kötelezett</a:t>
            </a:r>
            <a:endParaRPr/>
          </a:p>
        </p:txBody>
      </p:sp>
      <p:sp>
        <p:nvSpPr>
          <p:cNvPr id="261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62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63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01816161-D1E1-41E1-91A1-91217141112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4. Új szabályozás…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Néhány egyéb változás</a:t>
            </a:r>
            <a:endParaRPr/>
          </a:p>
        </p:txBody>
      </p:sp>
      <p:sp>
        <p:nvSpPr>
          <p:cNvPr id="26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Felhatalmazás személyi minimumfeltételek előírására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Felhatalmazás a gyógyszer-expediálásnál gyógyszerészi közreműködés előírására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lang="hu-HU">
                <a:solidFill>
                  <a:srgbClr val="002060"/>
                </a:solidFill>
                <a:latin typeface="Calibri"/>
              </a:rPr>
              <a:t>A gyógyszertár(i vállalkozás) az E alap éves költségvetésének e célra megjelölt előirányzata terhére juttatásban részesülhet helyettesítés esetén</a:t>
            </a:r>
            <a:endParaRPr/>
          </a:p>
        </p:txBody>
      </p:sp>
      <p:sp>
        <p:nvSpPr>
          <p:cNvPr id="266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67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68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21C101D1-2151-41B1-8171-912181E1811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800">
                <a:solidFill>
                  <a:srgbClr val="002060"/>
                </a:solidFill>
                <a:latin typeface="Calibri"/>
              </a:rPr>
              <a:t>5. Hogyan tovább?</a:t>
            </a:r>
            <a:endParaRPr/>
          </a:p>
        </p:txBody>
      </p:sp>
      <p:sp>
        <p:nvSpPr>
          <p:cNvPr id="270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</p:sp>
      <p:sp>
        <p:nvSpPr>
          <p:cNvPr id="271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72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73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B1D14101-A131-41D1-B171-518161F1D19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5. Hogyan tovább?</a:t>
            </a:r>
            <a:endParaRPr/>
          </a:p>
        </p:txBody>
      </p:sp>
      <p:sp>
        <p:nvSpPr>
          <p:cNvPr id="27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 sz="1900">
                <a:solidFill>
                  <a:srgbClr val="002060"/>
                </a:solidFill>
                <a:latin typeface="Calibri"/>
              </a:rPr>
              <a:t>Kamarai törvény módosítás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900">
                <a:solidFill>
                  <a:srgbClr val="002060"/>
                </a:solidFill>
                <a:latin typeface="Calibri"/>
              </a:rPr>
              <a:t>Volt már hasonló szituáció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900">
                <a:solidFill>
                  <a:srgbClr val="002060"/>
                </a:solidFill>
                <a:latin typeface="Calibri"/>
              </a:rPr>
              <a:t>Hogyan valósítható meg a visszaintegrálás az egészségügybe? 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900">
                <a:solidFill>
                  <a:srgbClr val="002060"/>
                </a:solidFill>
                <a:latin typeface="Calibri"/>
              </a:rPr>
              <a:t>Hogyan valósítható meg a tulajdonosi program?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1900">
                <a:solidFill>
                  <a:srgbClr val="002060"/>
                </a:solidFill>
                <a:latin typeface="Calibri"/>
              </a:rPr>
              <a:t>Hogyan hozhatók helyzetbe a fiatal gyógyszerészek?</a:t>
            </a:r>
            <a:endParaRPr/>
          </a:p>
          <a:p>
            <a:endParaRPr/>
          </a:p>
        </p:txBody>
      </p:sp>
      <p:sp>
        <p:nvSpPr>
          <p:cNvPr id="276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77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78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0111E131-B1D1-4171-8121-B111B1F191D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1. Állam szerepe…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Alapvetések – 2.</a:t>
            </a:r>
            <a:endParaRPr/>
          </a:p>
        </p:txBody>
      </p:sp>
      <p:sp>
        <p:nvSpPr>
          <p:cNvPr id="5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lang="hu-HU" sz="5500">
                <a:solidFill>
                  <a:srgbClr val="002060"/>
                </a:solidFill>
                <a:latin typeface="Calibri"/>
              </a:rPr>
              <a:t>A gyógyszerellátást döntően betegek veszik igénybe, akik „vásárlási” döntéseik során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5200">
                <a:solidFill>
                  <a:srgbClr val="002060"/>
                </a:solidFill>
                <a:latin typeface="Calibri"/>
              </a:rPr>
              <a:t>jórészt </a:t>
            </a:r>
            <a:r>
              <a:rPr b="1" lang="hu-HU" sz="5200">
                <a:solidFill>
                  <a:srgbClr val="002060"/>
                </a:solidFill>
                <a:latin typeface="Calibri"/>
              </a:rPr>
              <a:t>mások döntéseit </a:t>
            </a:r>
            <a:r>
              <a:rPr lang="hu-HU" sz="5200">
                <a:solidFill>
                  <a:srgbClr val="002060"/>
                </a:solidFill>
                <a:latin typeface="Calibri"/>
              </a:rPr>
              <a:t>(orvosok) hajtják végre, 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5200">
                <a:solidFill>
                  <a:srgbClr val="002060"/>
                </a:solidFill>
                <a:latin typeface="Calibri"/>
              </a:rPr>
              <a:t>nem képesek </a:t>
            </a:r>
            <a:r>
              <a:rPr b="1" lang="hu-HU" sz="5200">
                <a:solidFill>
                  <a:srgbClr val="002060"/>
                </a:solidFill>
                <a:latin typeface="Calibri"/>
              </a:rPr>
              <a:t>teljes körűen tájékozódni</a:t>
            </a:r>
            <a:r>
              <a:rPr lang="hu-HU" sz="5200">
                <a:solidFill>
                  <a:srgbClr val="002060"/>
                </a:solidFill>
                <a:latin typeface="Calibri"/>
              </a:rPr>
              <a:t> a vásárolt termék/szolgáltatás szükségességéről, jóságáról és árának reális voltáról,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5200">
                <a:solidFill>
                  <a:srgbClr val="002060"/>
                </a:solidFill>
                <a:latin typeface="Calibri"/>
              </a:rPr>
              <a:t>érzelmileg elfogódottak</a:t>
            </a:r>
            <a:r>
              <a:rPr lang="hu-HU" sz="5200">
                <a:solidFill>
                  <a:srgbClr val="002060"/>
                </a:solidFill>
                <a:latin typeface="Calibri"/>
              </a:rPr>
              <a:t> és döntési képességük korlátozott,</a:t>
            </a:r>
            <a:endParaRPr/>
          </a:p>
          <a:p>
            <a:r>
              <a:rPr lang="hu-HU" sz="5500">
                <a:solidFill>
                  <a:srgbClr val="002060"/>
                </a:solidFill>
                <a:latin typeface="Calibri"/>
              </a:rPr>
              <a:t>	</a:t>
            </a:r>
            <a:endParaRPr/>
          </a:p>
          <a:p>
            <a:r>
              <a:rPr lang="hu-HU" sz="55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5500">
                <a:solidFill>
                  <a:srgbClr val="002060"/>
                </a:solidFill>
                <a:latin typeface="Calibri"/>
              </a:rPr>
              <a:t>ezért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5100">
                <a:solidFill>
                  <a:srgbClr val="002060"/>
                </a:solidFill>
                <a:latin typeface="Calibri"/>
              </a:rPr>
              <a:t>a gyógyszertári/gyógyszerészi szolgáltatások </a:t>
            </a:r>
            <a:r>
              <a:rPr b="1" lang="hu-HU" sz="5100">
                <a:solidFill>
                  <a:srgbClr val="002060"/>
                </a:solidFill>
                <a:latin typeface="Calibri"/>
              </a:rPr>
              <a:t>bizalmi </a:t>
            </a:r>
            <a:r>
              <a:rPr lang="hu-HU" sz="5100">
                <a:solidFill>
                  <a:srgbClr val="002060"/>
                </a:solidFill>
                <a:latin typeface="Calibri"/>
              </a:rPr>
              <a:t>jellegűek,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5100">
                <a:solidFill>
                  <a:srgbClr val="002060"/>
                </a:solidFill>
                <a:latin typeface="Calibri"/>
              </a:rPr>
              <a:t>a beteg a döntéshozatal során </a:t>
            </a:r>
            <a:r>
              <a:rPr b="1" lang="hu-HU" sz="5100">
                <a:solidFill>
                  <a:srgbClr val="002060"/>
                </a:solidFill>
                <a:latin typeface="Calibri"/>
              </a:rPr>
              <a:t>segítségre </a:t>
            </a:r>
            <a:r>
              <a:rPr lang="hu-HU" sz="5100">
                <a:solidFill>
                  <a:srgbClr val="002060"/>
                </a:solidFill>
                <a:latin typeface="Calibri"/>
              </a:rPr>
              <a:t>szorul,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5100">
                <a:solidFill>
                  <a:srgbClr val="002060"/>
                </a:solidFill>
                <a:latin typeface="Calibri"/>
              </a:rPr>
              <a:t>a </a:t>
            </a:r>
            <a:r>
              <a:rPr b="1" lang="hu-HU" sz="5100">
                <a:solidFill>
                  <a:srgbClr val="002060"/>
                </a:solidFill>
                <a:latin typeface="Calibri"/>
              </a:rPr>
              <a:t>betegjogok</a:t>
            </a:r>
            <a:r>
              <a:rPr lang="hu-HU" sz="5100">
                <a:solidFill>
                  <a:srgbClr val="002060"/>
                </a:solidFill>
                <a:latin typeface="Calibri"/>
              </a:rPr>
              <a:t> érvényesítésére fokozottan kell figyelni.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lang="hu-HU" sz="5500">
                <a:solidFill>
                  <a:srgbClr val="002060"/>
                </a:solidFill>
                <a:latin typeface="Calibri"/>
              </a:rPr>
              <a:t>A gyógyszerellátás szervezése és működtetése során törekedni kell a (</a:t>
            </a:r>
            <a:r>
              <a:rPr b="1" lang="hu-HU" sz="5500">
                <a:solidFill>
                  <a:srgbClr val="002060"/>
                </a:solidFill>
                <a:latin typeface="Calibri"/>
              </a:rPr>
              <a:t>költség)hatékonyság </a:t>
            </a:r>
            <a:r>
              <a:rPr lang="hu-HU" sz="5500">
                <a:solidFill>
                  <a:srgbClr val="002060"/>
                </a:solidFill>
                <a:latin typeface="Calibri"/>
              </a:rPr>
              <a:t>és a </a:t>
            </a:r>
            <a:r>
              <a:rPr b="1" lang="hu-HU" sz="5500">
                <a:solidFill>
                  <a:srgbClr val="002060"/>
                </a:solidFill>
                <a:latin typeface="Calibri"/>
              </a:rPr>
              <a:t>takarékosság</a:t>
            </a:r>
            <a:r>
              <a:rPr lang="hu-HU" sz="5500">
                <a:solidFill>
                  <a:srgbClr val="002060"/>
                </a:solidFill>
                <a:latin typeface="Calibri"/>
              </a:rPr>
              <a:t> érvényesítésére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5100">
                <a:solidFill>
                  <a:srgbClr val="002060"/>
                </a:solidFill>
                <a:latin typeface="Calibri"/>
              </a:rPr>
              <a:t>a betegek védelme érdekében, 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5100">
                <a:solidFill>
                  <a:srgbClr val="002060"/>
                </a:solidFill>
                <a:latin typeface="Calibri"/>
              </a:rPr>
              <a:t>a közfinanszírozás (közösségi pénzek) magas aránya miatt.</a:t>
            </a:r>
            <a:endParaRPr/>
          </a:p>
        </p:txBody>
      </p:sp>
      <p:sp>
        <p:nvSpPr>
          <p:cNvPr id="53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54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55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F1D12161-31F1-41E1-91A1-F191F101117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i="1" lang="hu-HU" sz="4400">
                <a:solidFill>
                  <a:srgbClr val="002060"/>
                </a:solidFill>
                <a:latin typeface="Angsana New"/>
              </a:rPr>
              <a:t>Köszönöm a figyelmet!</a:t>
            </a:r>
            <a:endParaRPr/>
          </a:p>
        </p:txBody>
      </p:sp>
      <p:sp>
        <p:nvSpPr>
          <p:cNvPr id="280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</p:sp>
      <p:sp>
        <p:nvSpPr>
          <p:cNvPr id="281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282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283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11518121-A131-4181-A1A1-61C11181612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1. Állam szerepe…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Alapvetések – 3.</a:t>
            </a:r>
            <a:endParaRPr/>
          </a:p>
        </p:txBody>
      </p:sp>
      <p:sp>
        <p:nvSpPr>
          <p:cNvPr id="5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 </a:t>
            </a:r>
            <a:r>
              <a:rPr b="1" lang="hu-HU">
                <a:solidFill>
                  <a:srgbClr val="002060"/>
                </a:solidFill>
                <a:latin typeface="Calibri"/>
              </a:rPr>
              <a:t>Az Európai Közösség Bíróságának 2009. május 19-i döntései szerint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700">
                <a:solidFill>
                  <a:srgbClr val="002060"/>
                </a:solidFill>
                <a:latin typeface="Calibri"/>
              </a:rPr>
              <a:t>a letelepedés szabadságának és a tőke szabad mozgásának elvénél erősebb </a:t>
            </a:r>
            <a:endParaRPr/>
          </a:p>
          <a:p>
            <a:r>
              <a:rPr lang="hu-HU" sz="1700">
                <a:solidFill>
                  <a:srgbClr val="002060"/>
                </a:solidFill>
                <a:latin typeface="Calibri"/>
              </a:rPr>
              <a:t>	</a:t>
            </a:r>
            <a:r>
              <a:rPr lang="hu-HU" sz="1700">
                <a:solidFill>
                  <a:srgbClr val="002060"/>
                </a:solidFill>
                <a:latin typeface="Calibri"/>
              </a:rPr>
              <a:t>az </a:t>
            </a:r>
            <a:r>
              <a:rPr b="1" lang="hu-HU" sz="1700">
                <a:solidFill>
                  <a:srgbClr val="002060"/>
                </a:solidFill>
                <a:latin typeface="Calibri"/>
              </a:rPr>
              <a:t>élet és az egészség védelme </a:t>
            </a:r>
            <a:r>
              <a:rPr lang="hu-HU" sz="1700">
                <a:solidFill>
                  <a:srgbClr val="002060"/>
                </a:solidFill>
                <a:latin typeface="Calibri"/>
              </a:rPr>
              <a:t>valamint a a közegészségügyi érdek, emiatt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700">
                <a:solidFill>
                  <a:srgbClr val="002060"/>
                </a:solidFill>
                <a:latin typeface="Calibri"/>
              </a:rPr>
              <a:t>a tagállamok </a:t>
            </a:r>
            <a:r>
              <a:rPr b="1" lang="hu-HU" sz="1700">
                <a:solidFill>
                  <a:srgbClr val="002060"/>
                </a:solidFill>
                <a:latin typeface="Calibri"/>
              </a:rPr>
              <a:t>eltérhetnek a versenypiaci szabályozástól </a:t>
            </a:r>
            <a:r>
              <a:rPr lang="hu-HU" sz="1700">
                <a:solidFill>
                  <a:srgbClr val="002060"/>
                </a:solidFill>
                <a:latin typeface="Calibri"/>
              </a:rPr>
              <a:t>a gyógyszertárak létesítésének, tulajdonlásának és működtetésének szabályozásában, 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b="1" lang="hu-HU" sz="1700">
                <a:solidFill>
                  <a:srgbClr val="002060"/>
                </a:solidFill>
                <a:latin typeface="Calibri"/>
              </a:rPr>
              <a:t>nem biztonságosabb a liberális </a:t>
            </a:r>
            <a:r>
              <a:rPr lang="hu-HU" sz="1700">
                <a:solidFill>
                  <a:srgbClr val="002060"/>
                </a:solidFill>
                <a:latin typeface="Calibri"/>
              </a:rPr>
              <a:t>gyógyszerellátás és nem hatékonyabb a szabályozott rendszereknél, 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700">
                <a:solidFill>
                  <a:srgbClr val="002060"/>
                </a:solidFill>
                <a:latin typeface="Calibri"/>
              </a:rPr>
              <a:t>a biztonság, a minőség és a hatékonyság garanciája a szakmailag és egzisztenciálisan </a:t>
            </a:r>
            <a:r>
              <a:rPr b="1" lang="hu-HU" sz="1700">
                <a:solidFill>
                  <a:srgbClr val="002060"/>
                </a:solidFill>
                <a:latin typeface="Calibri"/>
              </a:rPr>
              <a:t>független gyógyszerész</a:t>
            </a:r>
            <a:r>
              <a:rPr lang="hu-HU" sz="1700">
                <a:solidFill>
                  <a:srgbClr val="002060"/>
                </a:solidFill>
                <a:latin typeface="Calibri"/>
              </a:rPr>
              <a:t>,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700">
                <a:solidFill>
                  <a:srgbClr val="002060"/>
                </a:solidFill>
                <a:latin typeface="Calibri"/>
              </a:rPr>
              <a:t>a  gyógyszerész függetlensége a gyógyszerpiac többi szereplőjével szemben (</a:t>
            </a:r>
            <a:r>
              <a:rPr b="1" lang="hu-HU" sz="1700">
                <a:solidFill>
                  <a:srgbClr val="002060"/>
                </a:solidFill>
                <a:latin typeface="Calibri"/>
              </a:rPr>
              <a:t>gyárak, nagykereskedők, orvosok</a:t>
            </a:r>
            <a:r>
              <a:rPr lang="hu-HU" sz="1700">
                <a:solidFill>
                  <a:srgbClr val="002060"/>
                </a:solidFill>
                <a:latin typeface="Calibri"/>
              </a:rPr>
              <a:t>) különösen fontos,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700">
                <a:solidFill>
                  <a:srgbClr val="002060"/>
                </a:solidFill>
                <a:latin typeface="Calibri"/>
              </a:rPr>
              <a:t>a gyógyszerésznek a </a:t>
            </a:r>
            <a:r>
              <a:rPr b="1" lang="hu-HU" sz="1700">
                <a:solidFill>
                  <a:srgbClr val="002060"/>
                </a:solidFill>
                <a:latin typeface="Calibri"/>
              </a:rPr>
              <a:t>betegérdeket </a:t>
            </a:r>
            <a:r>
              <a:rPr lang="hu-HU" sz="1700">
                <a:solidFill>
                  <a:srgbClr val="002060"/>
                </a:solidFill>
                <a:latin typeface="Calibri"/>
              </a:rPr>
              <a:t>és a költségtakarékosság elvét is figyelembe kell venni,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700">
                <a:solidFill>
                  <a:srgbClr val="002060"/>
                </a:solidFill>
                <a:latin typeface="Calibri"/>
              </a:rPr>
              <a:t>a betegellátásban résztvevő gyógyszerésszel szemben </a:t>
            </a:r>
            <a:r>
              <a:rPr b="1" lang="hu-HU" sz="1700">
                <a:solidFill>
                  <a:srgbClr val="002060"/>
                </a:solidFill>
                <a:latin typeface="Calibri"/>
              </a:rPr>
              <a:t>hivatásetikai követelmények </a:t>
            </a:r>
            <a:r>
              <a:rPr lang="hu-HU" sz="1700">
                <a:solidFill>
                  <a:srgbClr val="002060"/>
                </a:solidFill>
                <a:latin typeface="Calibri"/>
              </a:rPr>
              <a:t>támaszthatók. </a:t>
            </a:r>
            <a:endParaRPr/>
          </a:p>
          <a:p>
            <a:endParaRPr/>
          </a:p>
        </p:txBody>
      </p:sp>
      <p:sp>
        <p:nvSpPr>
          <p:cNvPr id="58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59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60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3121E121-3111-4161-9151-41C1D131319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1. Állam szerepe…</a:t>
            </a:r>
            <a:r>
              <a:rPr b="1" lang="hu-HU" sz="2400">
                <a:solidFill>
                  <a:srgbClr val="0070c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Általános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egészség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politikai célok</a:t>
            </a:r>
            <a:endParaRPr/>
          </a:p>
        </p:txBody>
      </p:sp>
      <p:sp>
        <p:nvSpPr>
          <p:cNvPr id="6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Hatásosság, eredményesség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Hatékonyság (költség-hatékonyság)</a:t>
            </a:r>
            <a:endParaRPr/>
          </a:p>
          <a:p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Igazságosság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Egyéb értékek</a:t>
            </a:r>
            <a:endParaRPr/>
          </a:p>
          <a:p>
            <a:endParaRPr/>
          </a:p>
        </p:txBody>
      </p:sp>
      <p:sp>
        <p:nvSpPr>
          <p:cNvPr id="63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64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65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1171A1C1-E1F1-41C1-9141-61F1B101D1C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1. Állam szerepe…</a:t>
            </a:r>
            <a:r>
              <a:rPr b="1" lang="hu-HU" sz="2400">
                <a:solidFill>
                  <a:srgbClr val="0070c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Általános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egészség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politikai célok</a:t>
            </a:r>
            <a:endParaRPr/>
          </a:p>
        </p:txBody>
      </p:sp>
      <p:sp>
        <p:nvSpPr>
          <p:cNvPr id="6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Hatásosság/eredményesség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Gyógyszerbiztonság (pl. jó minőségű, hatásos gyógyszer, megfelelő választási és alkalmazási információk, hamisítás kizárása)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Gyógyszerészi szolgáltatás-minőség (pl. öngyógyszerelés, gyógyszerészi gondozás, betegérdek)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Hatékonyság (költség-hatékonyság)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Termelési hatékonyság a gyógyszer-kereskedelemben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Allokációs hatékonyság a megfelelő ár-hatás arányú gyógyszerek alkalmazásában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Igazságosság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Dominánsan szolidaritáselv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Szükséglet alapú hozzáférés – esélyegyenlőség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Ellátásbiztonság (azonos esélyű hozzáférés térben és időben)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Egyéb értékek</a:t>
            </a:r>
            <a:endParaRPr/>
          </a:p>
          <a:p>
            <a:endParaRPr/>
          </a:p>
        </p:txBody>
      </p:sp>
      <p:sp>
        <p:nvSpPr>
          <p:cNvPr id="68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69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70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C1D17191-7121-4171-A1E1-E19171C1512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2400">
                <a:solidFill>
                  <a:srgbClr val="002060"/>
                </a:solidFill>
                <a:latin typeface="Calibri"/>
              </a:rPr>
              <a:t>1. Állam szerepe… </a:t>
            </a:r>
            <a:r>
              <a:rPr b="1" lang="hu-HU" sz="2400">
                <a:solidFill>
                  <a:srgbClr val="0070c0"/>
                </a:solidFill>
                <a:latin typeface="Calibri"/>
              </a:rPr>
              <a:t>
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Általános </a:t>
            </a:r>
            <a:r>
              <a:rPr b="1" lang="hu-HU" sz="2400">
                <a:solidFill>
                  <a:srgbClr val="002060"/>
                </a:solidFill>
                <a:latin typeface="Calibri"/>
              </a:rPr>
              <a:t>gyógyszer</a:t>
            </a:r>
            <a:r>
              <a:rPr b="1" lang="hu-HU" sz="2400">
                <a:solidFill>
                  <a:srgbClr val="ff0000"/>
                </a:solidFill>
                <a:latin typeface="Calibri"/>
              </a:rPr>
              <a:t>politikai célok</a:t>
            </a:r>
            <a:endParaRPr/>
          </a:p>
        </p:txBody>
      </p:sp>
      <p:sp>
        <p:nvSpPr>
          <p:cNvPr id="7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Hatásosság, eredményesség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Gyógyszerbiztonság (pl. jó minőségű, hatásos gyógyszer, megfelelő választási és alkalmazási információk, hamisítás kizárása)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Gyógyszerészi szolgáltatás-minőség (pl. öngyógyszerelés, gyógyszerészi gondozás, betegérdek)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Hatékonyság (költség-hatékonyság)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Termelési hatékonyság a gyógyszer-kereskedelemben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Allokációs hatékonyság a megfelelő ár-hatás arányú gyógyszerek alkalmazásában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Igazságosság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Dominánsan szolidaritáselv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Szükséglet alapú hozzáférés – esélyegyenlőség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Ellátásbiztonság (azonos esélyű hozzáférés térben és időben)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>
                <a:solidFill>
                  <a:srgbClr val="002060"/>
                </a:solidFill>
                <a:latin typeface="Calibri"/>
              </a:rPr>
              <a:t>Egyéb értékek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A gazdaságilag megengedhető, (orvos)szakmailag lehetséges és etikailag vállalható összhangja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A támogatáspolitika, az iparpolitika és a gyógyszerellátási politika összhangja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Társadalom-  és családpolitikai célok érvényesítése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hu-HU" sz="1400">
                <a:solidFill>
                  <a:srgbClr val="002060"/>
                </a:solidFill>
                <a:latin typeface="Calibri"/>
              </a:rPr>
              <a:t>Nemzeti keretek biztosítása</a:t>
            </a:r>
            <a:endParaRPr/>
          </a:p>
          <a:p>
            <a:endParaRPr/>
          </a:p>
        </p:txBody>
      </p:sp>
      <p:sp>
        <p:nvSpPr>
          <p:cNvPr id="73" name="TextShape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2011.02.05.</a:t>
            </a:r>
            <a:endParaRPr/>
          </a:p>
        </p:txBody>
      </p:sp>
      <p:sp>
        <p:nvSpPr>
          <p:cNvPr id="74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hu-HU" sz="1200">
                <a:solidFill>
                  <a:srgbClr val="8b8b8b"/>
                </a:solidFill>
                <a:latin typeface="Calibri"/>
              </a:rPr>
              <a:t>Budapest, rezidensképzés</a:t>
            </a:r>
            <a:endParaRPr/>
          </a:p>
        </p:txBody>
      </p:sp>
      <p:sp>
        <p:nvSpPr>
          <p:cNvPr id="75" name="TextShape 5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7161B1A1-B111-4151-81A1-C161517131C1}" type="slidenum">
              <a:rPr lang="hu-HU" sz="1200">
                <a:solidFill>
                  <a:srgbClr val="8b8b8b"/>
                </a:solidFill>
                <a:latin typeface="Calibri"/>
              </a:rPr>
              <a:t>&lt;szám&gt;</a:t>
            </a:fld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